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mov" ContentType="video/quicktime"/>
  <Default Extension="gif" ContentType="image/gi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1"/>
  </p:notesMasterIdLst>
  <p:handoutMasterIdLst>
    <p:handoutMasterId r:id="rId82"/>
  </p:handoutMasterIdLst>
  <p:sldIdLst>
    <p:sldId id="256" r:id="rId2"/>
    <p:sldId id="375" r:id="rId3"/>
    <p:sldId id="376" r:id="rId4"/>
    <p:sldId id="346" r:id="rId5"/>
    <p:sldId id="428" r:id="rId6"/>
    <p:sldId id="377" r:id="rId7"/>
    <p:sldId id="378" r:id="rId8"/>
    <p:sldId id="379" r:id="rId9"/>
    <p:sldId id="380" r:id="rId10"/>
    <p:sldId id="381" r:id="rId11"/>
    <p:sldId id="382" r:id="rId12"/>
    <p:sldId id="383" r:id="rId13"/>
    <p:sldId id="384" r:id="rId14"/>
    <p:sldId id="385" r:id="rId15"/>
    <p:sldId id="386" r:id="rId16"/>
    <p:sldId id="387" r:id="rId17"/>
    <p:sldId id="388" r:id="rId18"/>
    <p:sldId id="389" r:id="rId19"/>
    <p:sldId id="390" r:id="rId20"/>
    <p:sldId id="391" r:id="rId21"/>
    <p:sldId id="399" r:id="rId22"/>
    <p:sldId id="400" r:id="rId23"/>
    <p:sldId id="401" r:id="rId24"/>
    <p:sldId id="402" r:id="rId25"/>
    <p:sldId id="403" r:id="rId26"/>
    <p:sldId id="404" r:id="rId27"/>
    <p:sldId id="423" r:id="rId28"/>
    <p:sldId id="427" r:id="rId29"/>
    <p:sldId id="405" r:id="rId30"/>
    <p:sldId id="406" r:id="rId31"/>
    <p:sldId id="407" r:id="rId32"/>
    <p:sldId id="408" r:id="rId33"/>
    <p:sldId id="409" r:id="rId34"/>
    <p:sldId id="410" r:id="rId35"/>
    <p:sldId id="411" r:id="rId36"/>
    <p:sldId id="412" r:id="rId37"/>
    <p:sldId id="413" r:id="rId38"/>
    <p:sldId id="414" r:id="rId39"/>
    <p:sldId id="415" r:id="rId40"/>
    <p:sldId id="416" r:id="rId41"/>
    <p:sldId id="417" r:id="rId42"/>
    <p:sldId id="418" r:id="rId43"/>
    <p:sldId id="419" r:id="rId44"/>
    <p:sldId id="420" r:id="rId45"/>
    <p:sldId id="421" r:id="rId46"/>
    <p:sldId id="422" r:id="rId47"/>
    <p:sldId id="434" r:id="rId48"/>
    <p:sldId id="435" r:id="rId49"/>
    <p:sldId id="436" r:id="rId50"/>
    <p:sldId id="437" r:id="rId51"/>
    <p:sldId id="425" r:id="rId52"/>
    <p:sldId id="426" r:id="rId53"/>
    <p:sldId id="275" r:id="rId54"/>
    <p:sldId id="276" r:id="rId55"/>
    <p:sldId id="277" r:id="rId56"/>
    <p:sldId id="278" r:id="rId57"/>
    <p:sldId id="279" r:id="rId58"/>
    <p:sldId id="280" r:id="rId59"/>
    <p:sldId id="281" r:id="rId60"/>
    <p:sldId id="282" r:id="rId61"/>
    <p:sldId id="283" r:id="rId62"/>
    <p:sldId id="284" r:id="rId63"/>
    <p:sldId id="285" r:id="rId64"/>
    <p:sldId id="286" r:id="rId65"/>
    <p:sldId id="287" r:id="rId66"/>
    <p:sldId id="288" r:id="rId67"/>
    <p:sldId id="289" r:id="rId68"/>
    <p:sldId id="290" r:id="rId69"/>
    <p:sldId id="291" r:id="rId70"/>
    <p:sldId id="292" r:id="rId71"/>
    <p:sldId id="293" r:id="rId72"/>
    <p:sldId id="294" r:id="rId73"/>
    <p:sldId id="295" r:id="rId74"/>
    <p:sldId id="296" r:id="rId75"/>
    <p:sldId id="297" r:id="rId76"/>
    <p:sldId id="433" r:id="rId77"/>
    <p:sldId id="429" r:id="rId78"/>
    <p:sldId id="430" r:id="rId79"/>
    <p:sldId id="432" r:id="rId80"/>
  </p:sldIdLst>
  <p:sldSz cx="9144000" cy="6858000" type="screen4x3"/>
  <p:notesSz cx="6858000" cy="9144000"/>
  <p:defaultTextStyle>
    <a:defPPr>
      <a:defRPr lang="ja-JP"/>
    </a:defPPr>
    <a:lvl1pPr marL="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78"/>
    <p:restoredTop sz="94268"/>
  </p:normalViewPr>
  <p:slideViewPr>
    <p:cSldViewPr snapToGrid="0" snapToObjects="1">
      <p:cViewPr varScale="1">
        <p:scale>
          <a:sx n="102" d="100"/>
          <a:sy n="102" d="100"/>
        </p:scale>
        <p:origin x="1368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1" Type="http://schemas.openxmlformats.org/officeDocument/2006/relationships/notesMaster" Target="notesMasters/notesMaster1.xml"/><Relationship Id="rId82" Type="http://schemas.openxmlformats.org/officeDocument/2006/relationships/handoutMaster" Target="handoutMasters/handoutMaster1.xml"/><Relationship Id="rId83" Type="http://schemas.openxmlformats.org/officeDocument/2006/relationships/presProps" Target="presProps.xml"/><Relationship Id="rId84" Type="http://schemas.openxmlformats.org/officeDocument/2006/relationships/viewProps" Target="viewProps.xml"/><Relationship Id="rId85" Type="http://schemas.openxmlformats.org/officeDocument/2006/relationships/theme" Target="theme/theme1.xml"/><Relationship Id="rId86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D23DAD-AF3F-3145-AA1A-4D2AEDDFA733}" type="datetimeFigureOut">
              <a:rPr kumimoji="1" lang="ja-JP" altLang="en-US" smtClean="0"/>
              <a:pPr/>
              <a:t>2016/7/12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F8E9F9-AA66-E842-A027-2A6E8DA019C8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4100715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E9ABE5-AF28-4A45-904E-528E3CDAFE7A}" type="datetimeFigureOut">
              <a:rPr kumimoji="1" lang="ja-JP" altLang="en-US" smtClean="0"/>
              <a:pPr/>
              <a:t>2016/7/12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84DA3A-12D8-FE4D-897C-7708A1BA0007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2348437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4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2626E97-F222-BA43-87EC-18F95AD8ABEE}" type="slidenum">
              <a:rPr lang="en-US" altLang="ja-JP"/>
              <a:pPr/>
              <a:t>6</a:t>
            </a:fld>
            <a:endParaRPr lang="en-US" altLang="ja-JP"/>
          </a:p>
        </p:txBody>
      </p:sp>
      <p:sp>
        <p:nvSpPr>
          <p:cNvPr id="164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64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219283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5F04DA2-B9E1-AC40-B111-54ACA0B14304}" type="slidenum">
              <a:rPr lang="en-US" altLang="ja-JP"/>
              <a:pPr/>
              <a:t>16</a:t>
            </a:fld>
            <a:endParaRPr lang="en-US" altLang="ja-JP"/>
          </a:p>
        </p:txBody>
      </p:sp>
      <p:sp>
        <p:nvSpPr>
          <p:cNvPr id="174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4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6479857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D4F05B7-FCF7-D442-B1AB-523CA8CF441A}" type="slidenum">
              <a:rPr lang="en-US" altLang="ja-JP"/>
              <a:pPr/>
              <a:t>17</a:t>
            </a:fld>
            <a:endParaRPr lang="en-US" altLang="ja-JP"/>
          </a:p>
        </p:txBody>
      </p:sp>
      <p:sp>
        <p:nvSpPr>
          <p:cNvPr id="175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5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2990727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3983FDB-6FEB-5446-BF5A-7E405B2A6D3D}" type="slidenum">
              <a:rPr lang="en-US" altLang="ja-JP"/>
              <a:pPr/>
              <a:t>18</a:t>
            </a:fld>
            <a:endParaRPr lang="en-US" altLang="ja-JP"/>
          </a:p>
        </p:txBody>
      </p:sp>
      <p:sp>
        <p:nvSpPr>
          <p:cNvPr id="176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6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818151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99AE203-1340-8F4A-9637-4C18B5B6A0FB}" type="slidenum">
              <a:rPr lang="en-US" altLang="ja-JP"/>
              <a:pPr/>
              <a:t>19</a:t>
            </a:fld>
            <a:endParaRPr lang="en-US" altLang="ja-JP"/>
          </a:p>
        </p:txBody>
      </p:sp>
      <p:sp>
        <p:nvSpPr>
          <p:cNvPr id="177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7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7928462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BB2EFA2-73CC-354C-A8EB-6E1AC01DF386}" type="slidenum">
              <a:rPr lang="en-US" altLang="ja-JP"/>
              <a:pPr/>
              <a:t>20</a:t>
            </a:fld>
            <a:endParaRPr lang="en-US" altLang="ja-JP"/>
          </a:p>
        </p:txBody>
      </p:sp>
      <p:sp>
        <p:nvSpPr>
          <p:cNvPr id="178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8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560538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4639F9A-7E00-5C49-925E-8D934FA3EA5D}" type="slidenum">
              <a:rPr lang="en-US" altLang="ja-JP" sz="1200"/>
              <a:pPr/>
              <a:t>30</a:t>
            </a:fld>
            <a:endParaRPr lang="en-US" altLang="ja-JP" sz="1200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en-US">
              <a:latin typeface="Arial" charset="0"/>
              <a:ea typeface="ＭＳ Ｐ明朝" charset="0"/>
              <a:cs typeface="ＭＳ Ｐ明朝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821835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D42246A-9F1D-B141-964F-9F6886207CC4}" type="slidenum">
              <a:rPr lang="en-US" altLang="ja-JP" sz="1200"/>
              <a:pPr/>
              <a:t>31</a:t>
            </a:fld>
            <a:endParaRPr lang="en-US" altLang="ja-JP" sz="1200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en-US">
              <a:latin typeface="Arial" charset="0"/>
              <a:ea typeface="ＭＳ Ｐ明朝" charset="0"/>
              <a:cs typeface="ＭＳ Ｐ明朝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646811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4F33C72-37D6-204B-B93A-C999246AC085}" type="slidenum">
              <a:rPr lang="en-US" altLang="ja-JP" sz="1200"/>
              <a:pPr/>
              <a:t>32</a:t>
            </a:fld>
            <a:endParaRPr lang="en-US" altLang="ja-JP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en-US">
              <a:latin typeface="Arial" charset="0"/>
              <a:ea typeface="ＭＳ Ｐ明朝" charset="0"/>
              <a:cs typeface="ＭＳ Ｐ明朝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51017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855125C7-E0FE-9345-9E37-E871F973C5C5}" type="slidenum">
              <a:rPr lang="en-US" altLang="ja-JP" sz="1200"/>
              <a:pPr/>
              <a:t>33</a:t>
            </a:fld>
            <a:endParaRPr lang="en-US" altLang="ja-JP" sz="1200"/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en-US">
              <a:latin typeface="Arial" charset="0"/>
              <a:ea typeface="ＭＳ Ｐ明朝" charset="0"/>
              <a:cs typeface="ＭＳ Ｐ明朝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735008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5A04FB4-E7CD-7746-9D92-7B50377C4185}" type="slidenum">
              <a:rPr lang="en-US" altLang="ja-JP" sz="1200"/>
              <a:pPr/>
              <a:t>34</a:t>
            </a:fld>
            <a:endParaRPr lang="en-US" altLang="ja-JP" sz="1200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en-US">
              <a:latin typeface="Arial" charset="0"/>
              <a:ea typeface="ＭＳ Ｐ明朝" charset="0"/>
              <a:cs typeface="ＭＳ Ｐ明朝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27868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CEBAE7F-7E97-5143-89D1-E268C3D7AD8A}" type="slidenum">
              <a:rPr lang="en-US" altLang="ja-JP"/>
              <a:pPr/>
              <a:t>7</a:t>
            </a:fld>
            <a:endParaRPr lang="en-US" altLang="ja-JP"/>
          </a:p>
        </p:txBody>
      </p:sp>
      <p:sp>
        <p:nvSpPr>
          <p:cNvPr id="165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65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85817455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F7F5901D-D1B4-CD4A-BF9C-B69BF95EF5A2}" type="slidenum">
              <a:rPr lang="en-US" altLang="ja-JP" sz="1200"/>
              <a:pPr/>
              <a:t>35</a:t>
            </a:fld>
            <a:endParaRPr lang="en-US" altLang="ja-JP" sz="1200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en-US">
              <a:latin typeface="Arial" charset="0"/>
              <a:ea typeface="ＭＳ Ｐ明朝" charset="0"/>
              <a:cs typeface="ＭＳ Ｐ明朝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936842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F56C6D5-B274-DD40-BCF5-E60B7DB788C9}" type="slidenum">
              <a:rPr lang="en-US" altLang="ja-JP" sz="1200"/>
              <a:pPr/>
              <a:t>36</a:t>
            </a:fld>
            <a:endParaRPr lang="en-US" altLang="ja-JP" sz="1200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en-US">
              <a:latin typeface="Arial" charset="0"/>
              <a:ea typeface="ＭＳ Ｐ明朝" charset="0"/>
              <a:cs typeface="ＭＳ Ｐ明朝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713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5A981DC-0D33-FC4E-8728-E7A9C6FF78DE}" type="slidenum">
              <a:rPr lang="en-US" altLang="ja-JP" sz="1200"/>
              <a:pPr/>
              <a:t>37</a:t>
            </a:fld>
            <a:endParaRPr lang="en-US" altLang="ja-JP" sz="1200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en-US">
              <a:latin typeface="Arial" charset="0"/>
              <a:ea typeface="ＭＳ Ｐ明朝" charset="0"/>
              <a:cs typeface="ＭＳ Ｐ明朝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06093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1433D73-9C4D-2F41-89CE-3CCDDCC440DA}" type="slidenum">
              <a:rPr lang="en-US" altLang="ja-JP" sz="1200"/>
              <a:pPr/>
              <a:t>38</a:t>
            </a:fld>
            <a:endParaRPr lang="en-US" altLang="ja-JP" sz="1200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en-US">
              <a:latin typeface="Arial" charset="0"/>
              <a:ea typeface="ＭＳ Ｐ明朝" charset="0"/>
              <a:cs typeface="ＭＳ Ｐ明朝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860314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C938C42-EAC3-4744-A942-51D65D510839}" type="slidenum">
              <a:rPr lang="en-US" altLang="ja-JP" sz="1200"/>
              <a:pPr/>
              <a:t>39</a:t>
            </a:fld>
            <a:endParaRPr lang="en-US" altLang="ja-JP" sz="1200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en-US">
              <a:latin typeface="Arial" charset="0"/>
              <a:ea typeface="ＭＳ Ｐ明朝" charset="0"/>
              <a:cs typeface="ＭＳ Ｐ明朝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863651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6CF8B40-A3ED-BA40-B884-6F1A63CD8066}" type="slidenum">
              <a:rPr lang="en-US" altLang="ja-JP" sz="1200"/>
              <a:pPr/>
              <a:t>40</a:t>
            </a:fld>
            <a:endParaRPr lang="en-US" altLang="ja-JP" sz="1200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en-US">
              <a:latin typeface="Arial" charset="0"/>
              <a:ea typeface="ＭＳ Ｐ明朝" charset="0"/>
              <a:cs typeface="ＭＳ Ｐ明朝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408114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84DA3A-12D8-FE4D-897C-7708A1BA0007}" type="slidenum">
              <a:rPr kumimoji="1" lang="ja-JP" altLang="en-US" smtClean="0"/>
              <a:pPr/>
              <a:t>47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679977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A0DB729-FFE9-FB47-91F4-9794E559AB5E}" type="slidenum">
              <a:rPr lang="en-US" altLang="ja-JP"/>
              <a:pPr/>
              <a:t>53</a:t>
            </a:fld>
            <a:endParaRPr lang="en-US" altLang="ja-JP"/>
          </a:p>
        </p:txBody>
      </p:sp>
      <p:sp>
        <p:nvSpPr>
          <p:cNvPr id="106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5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ja-JP" altLang="en-US">
              <a:latin typeface="Arial" charset="0"/>
              <a:ea typeface="ＭＳ Ｐ明朝" charset="-128"/>
              <a:cs typeface="ＭＳ Ｐ明朝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4598673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14C8305-82C6-9848-B208-65FE34AF7C12}" type="slidenum">
              <a:rPr lang="en-US" altLang="ja-JP"/>
              <a:pPr/>
              <a:t>54</a:t>
            </a:fld>
            <a:endParaRPr lang="en-US" altLang="ja-JP"/>
          </a:p>
        </p:txBody>
      </p:sp>
      <p:sp>
        <p:nvSpPr>
          <p:cNvPr id="108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ja-JP" altLang="en-US">
              <a:latin typeface="Arial" charset="0"/>
              <a:ea typeface="ＭＳ Ｐ明朝" charset="-128"/>
              <a:cs typeface="ＭＳ Ｐ明朝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0282374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1CCB429-B334-8048-8F01-72D587FEA6E0}" type="slidenum">
              <a:rPr lang="en-US" altLang="ja-JP"/>
              <a:pPr/>
              <a:t>55</a:t>
            </a:fld>
            <a:endParaRPr lang="en-US" altLang="ja-JP"/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ja-JP" altLang="en-US">
              <a:latin typeface="Arial" charset="0"/>
              <a:ea typeface="ＭＳ Ｐ明朝" charset="-128"/>
              <a:cs typeface="ＭＳ Ｐ明朝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88945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2D8684E-F68A-DC49-8C52-EDFE811C1555}" type="slidenum">
              <a:rPr lang="en-US" altLang="ja-JP"/>
              <a:pPr/>
              <a:t>8</a:t>
            </a:fld>
            <a:endParaRPr lang="en-US" altLang="ja-JP"/>
          </a:p>
        </p:txBody>
      </p:sp>
      <p:sp>
        <p:nvSpPr>
          <p:cNvPr id="166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66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7212080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1D50C23-EA34-BA49-B10B-63CE94867D09}" type="slidenum">
              <a:rPr lang="en-US" altLang="ja-JP"/>
              <a:pPr/>
              <a:t>56</a:t>
            </a:fld>
            <a:endParaRPr lang="en-US" altLang="ja-JP"/>
          </a:p>
        </p:txBody>
      </p:sp>
      <p:sp>
        <p:nvSpPr>
          <p:cNvPr id="1177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ja-JP" altLang="en-US">
              <a:latin typeface="Arial" charset="0"/>
              <a:ea typeface="ＭＳ Ｐ明朝" charset="-128"/>
              <a:cs typeface="ＭＳ Ｐ明朝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0846663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3D87262-F816-884E-8B0F-DBD4D1EE5CBC}" type="slidenum">
              <a:rPr lang="en-US" altLang="ja-JP"/>
              <a:pPr/>
              <a:t>57</a:t>
            </a:fld>
            <a:endParaRPr lang="en-US" altLang="ja-JP"/>
          </a:p>
        </p:txBody>
      </p:sp>
      <p:sp>
        <p:nvSpPr>
          <p:cNvPr id="121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ja-JP" altLang="en-US">
              <a:latin typeface="Arial" charset="0"/>
              <a:ea typeface="ＭＳ Ｐ明朝" charset="-128"/>
              <a:cs typeface="ＭＳ Ｐ明朝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3747111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2B1ED38-1122-724A-9D54-A3C2EC443805}" type="slidenum">
              <a:rPr lang="en-US" altLang="ja-JP"/>
              <a:pPr/>
              <a:t>58</a:t>
            </a:fld>
            <a:endParaRPr lang="en-US" altLang="ja-JP"/>
          </a:p>
        </p:txBody>
      </p:sp>
      <p:sp>
        <p:nvSpPr>
          <p:cNvPr id="1239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ja-JP" altLang="en-US">
              <a:latin typeface="Arial" charset="0"/>
              <a:ea typeface="ＭＳ Ｐ明朝" charset="-128"/>
              <a:cs typeface="ＭＳ Ｐ明朝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7058278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81C0613-6FEA-D14E-B660-ECD18D9774CC}" type="slidenum">
              <a:rPr lang="en-US" altLang="ja-JP"/>
              <a:pPr/>
              <a:t>59</a:t>
            </a:fld>
            <a:endParaRPr lang="en-US" altLang="ja-JP"/>
          </a:p>
        </p:txBody>
      </p:sp>
      <p:sp>
        <p:nvSpPr>
          <p:cNvPr id="125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ja-JP" altLang="en-US">
              <a:latin typeface="Arial" charset="0"/>
              <a:ea typeface="ＭＳ Ｐ明朝" charset="-128"/>
              <a:cs typeface="ＭＳ Ｐ明朝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7533700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1C0A46D-4AF4-7F48-946E-2D0B46F91A9D}" type="slidenum">
              <a:rPr lang="en-US" altLang="ja-JP"/>
              <a:pPr/>
              <a:t>60</a:t>
            </a:fld>
            <a:endParaRPr lang="en-US" altLang="ja-JP"/>
          </a:p>
        </p:txBody>
      </p:sp>
      <p:sp>
        <p:nvSpPr>
          <p:cNvPr id="1280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ja-JP" altLang="en-US">
              <a:latin typeface="Arial" charset="0"/>
              <a:ea typeface="ＭＳ Ｐ明朝" charset="-128"/>
              <a:cs typeface="ＭＳ Ｐ明朝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4278754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4279F0F-A9D0-2849-8D32-BD21F29E2651}" type="slidenum">
              <a:rPr lang="en-US" altLang="ja-JP"/>
              <a:pPr/>
              <a:t>61</a:t>
            </a:fld>
            <a:endParaRPr lang="en-US" altLang="ja-JP"/>
          </a:p>
        </p:txBody>
      </p:sp>
      <p:sp>
        <p:nvSpPr>
          <p:cNvPr id="1300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00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ja-JP" altLang="en-US">
              <a:latin typeface="Arial" charset="0"/>
              <a:ea typeface="ＭＳ Ｐ明朝" charset="-128"/>
              <a:cs typeface="ＭＳ Ｐ明朝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8401369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F855FF5-A13B-1540-B8FC-B6844093D299}" type="slidenum">
              <a:rPr lang="en-US" altLang="ja-JP"/>
              <a:pPr/>
              <a:t>62</a:t>
            </a:fld>
            <a:endParaRPr lang="en-US" altLang="ja-JP"/>
          </a:p>
        </p:txBody>
      </p:sp>
      <p:sp>
        <p:nvSpPr>
          <p:cNvPr id="132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21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ja-JP" altLang="en-US">
              <a:latin typeface="Arial" charset="0"/>
              <a:ea typeface="ＭＳ Ｐ明朝" charset="-128"/>
              <a:cs typeface="ＭＳ Ｐ明朝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1926369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40AFCF7-D610-634D-8275-B40648CE6EC0}" type="slidenum">
              <a:rPr lang="en-US" altLang="ja-JP"/>
              <a:pPr/>
              <a:t>63</a:t>
            </a:fld>
            <a:endParaRPr lang="en-US" altLang="ja-JP"/>
          </a:p>
        </p:txBody>
      </p:sp>
      <p:sp>
        <p:nvSpPr>
          <p:cNvPr id="136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ja-JP" altLang="en-US">
              <a:latin typeface="Arial" charset="0"/>
              <a:ea typeface="ＭＳ Ｐ明朝" charset="-128"/>
              <a:cs typeface="ＭＳ Ｐ明朝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106868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FB1220B-7587-5C46-B858-0ACFD45F052B}" type="slidenum">
              <a:rPr lang="en-US" altLang="ja-JP"/>
              <a:pPr/>
              <a:t>64</a:t>
            </a:fld>
            <a:endParaRPr lang="en-US" altLang="ja-JP"/>
          </a:p>
        </p:txBody>
      </p:sp>
      <p:sp>
        <p:nvSpPr>
          <p:cNvPr id="138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8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ja-JP" altLang="en-US">
              <a:latin typeface="Arial" charset="0"/>
              <a:ea typeface="ＭＳ Ｐ明朝" charset="-128"/>
              <a:cs typeface="ＭＳ Ｐ明朝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8996688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9ACCB20-3A44-1B4A-B442-66FEFA9A57E8}" type="slidenum">
              <a:rPr lang="en-US" altLang="ja-JP"/>
              <a:pPr/>
              <a:t>65</a:t>
            </a:fld>
            <a:endParaRPr lang="en-US" altLang="ja-JP"/>
          </a:p>
        </p:txBody>
      </p:sp>
      <p:sp>
        <p:nvSpPr>
          <p:cNvPr id="144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4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ja-JP" altLang="en-US">
              <a:latin typeface="Arial" charset="0"/>
              <a:ea typeface="ＭＳ Ｐ明朝" charset="-128"/>
              <a:cs typeface="ＭＳ Ｐ明朝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414211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3746832-E0EF-B542-9017-31A47EBD365A}" type="slidenum">
              <a:rPr lang="en-US" altLang="ja-JP"/>
              <a:pPr/>
              <a:t>9</a:t>
            </a:fld>
            <a:endParaRPr lang="en-US" altLang="ja-JP"/>
          </a:p>
        </p:txBody>
      </p:sp>
      <p:sp>
        <p:nvSpPr>
          <p:cNvPr id="167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67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52870361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1E906C7-74AD-A749-8558-7691A2977F16}" type="slidenum">
              <a:rPr lang="en-US" altLang="ja-JP"/>
              <a:pPr/>
              <a:t>66</a:t>
            </a:fld>
            <a:endParaRPr lang="en-US" altLang="ja-JP"/>
          </a:p>
        </p:txBody>
      </p:sp>
      <p:sp>
        <p:nvSpPr>
          <p:cNvPr id="146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6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ja-JP" altLang="en-US">
              <a:latin typeface="Arial" charset="0"/>
              <a:ea typeface="ＭＳ Ｐ明朝" charset="-128"/>
              <a:cs typeface="ＭＳ Ｐ明朝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4549923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CD7E04E-89FB-304B-B095-C39E1451D074}" type="slidenum">
              <a:rPr lang="en-US" altLang="ja-JP"/>
              <a:pPr/>
              <a:t>67</a:t>
            </a:fld>
            <a:endParaRPr lang="en-US" altLang="ja-JP"/>
          </a:p>
        </p:txBody>
      </p:sp>
      <p:sp>
        <p:nvSpPr>
          <p:cNvPr id="148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8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ja-JP" altLang="en-US">
              <a:latin typeface="Arial" charset="0"/>
              <a:ea typeface="ＭＳ Ｐ明朝" charset="-128"/>
              <a:cs typeface="ＭＳ Ｐ明朝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0764183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25547E6-47F3-8446-BFBD-0BA5268DAC6E}" type="slidenum">
              <a:rPr lang="en-US" altLang="ja-JP"/>
              <a:pPr/>
              <a:t>68</a:t>
            </a:fld>
            <a:endParaRPr lang="en-US" altLang="ja-JP"/>
          </a:p>
        </p:txBody>
      </p:sp>
      <p:sp>
        <p:nvSpPr>
          <p:cNvPr id="152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2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ja-JP" altLang="en-US">
              <a:latin typeface="Arial" charset="0"/>
              <a:ea typeface="ＭＳ Ｐ明朝" charset="-128"/>
              <a:cs typeface="ＭＳ Ｐ明朝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024698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88C3016-AE3C-FB40-B7BD-B77A845804E0}" type="slidenum">
              <a:rPr lang="en-US" altLang="ja-JP"/>
              <a:pPr/>
              <a:t>69</a:t>
            </a:fld>
            <a:endParaRPr lang="en-US" altLang="ja-JP"/>
          </a:p>
        </p:txBody>
      </p:sp>
      <p:sp>
        <p:nvSpPr>
          <p:cNvPr id="154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4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ja-JP" altLang="en-US">
              <a:latin typeface="Arial" charset="0"/>
              <a:ea typeface="ＭＳ Ｐ明朝" charset="-128"/>
              <a:cs typeface="ＭＳ Ｐ明朝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4729429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F5BF89C-FD46-EC42-AA98-EB4310B14E16}" type="slidenum">
              <a:rPr lang="en-US" altLang="ja-JP"/>
              <a:pPr/>
              <a:t>70</a:t>
            </a:fld>
            <a:endParaRPr lang="en-US" altLang="ja-JP"/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charset="0"/>
              <a:ea typeface="ＭＳ Ｐ明朝" charset="-128"/>
              <a:cs typeface="ＭＳ Ｐ明朝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9227425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4818C69-41AF-7F4F-9B68-E962972C96DB}" type="slidenum">
              <a:rPr lang="en-US" altLang="ja-JP"/>
              <a:pPr/>
              <a:t>71</a:t>
            </a:fld>
            <a:endParaRPr lang="en-US" altLang="ja-JP"/>
          </a:p>
        </p:txBody>
      </p:sp>
      <p:sp>
        <p:nvSpPr>
          <p:cNvPr id="158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8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ja-JP" altLang="en-US">
              <a:latin typeface="Arial" charset="0"/>
              <a:ea typeface="ＭＳ Ｐ明朝" charset="-128"/>
              <a:cs typeface="ＭＳ Ｐ明朝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6802494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D1EA620-F002-7A4F-BB27-8DD18FAF8F67}" type="slidenum">
              <a:rPr lang="en-US" altLang="ja-JP"/>
              <a:pPr/>
              <a:t>72</a:t>
            </a:fld>
            <a:endParaRPr lang="en-US" altLang="ja-JP"/>
          </a:p>
        </p:txBody>
      </p:sp>
      <p:sp>
        <p:nvSpPr>
          <p:cNvPr id="160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0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ja-JP" altLang="en-US">
              <a:latin typeface="Arial" charset="0"/>
              <a:ea typeface="ＭＳ Ｐ明朝" charset="-128"/>
              <a:cs typeface="ＭＳ Ｐ明朝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3525860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DE1A6D3-3816-F44F-B4C3-35FB1CD8A452}" type="slidenum">
              <a:rPr lang="en-US" altLang="ja-JP"/>
              <a:pPr/>
              <a:t>73</a:t>
            </a:fld>
            <a:endParaRPr lang="en-US" altLang="ja-JP"/>
          </a:p>
        </p:txBody>
      </p:sp>
      <p:sp>
        <p:nvSpPr>
          <p:cNvPr id="166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6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ja-JP" altLang="en-US">
              <a:latin typeface="Arial" charset="0"/>
              <a:ea typeface="ＭＳ Ｐ明朝" charset="-128"/>
              <a:cs typeface="ＭＳ Ｐ明朝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5505113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C5C7D97-AEC2-5744-851E-AA6DC2A55B4A}" type="slidenum">
              <a:rPr lang="en-US" altLang="ja-JP"/>
              <a:pPr/>
              <a:t>74</a:t>
            </a:fld>
            <a:endParaRPr lang="en-US" altLang="ja-JP"/>
          </a:p>
        </p:txBody>
      </p:sp>
      <p:sp>
        <p:nvSpPr>
          <p:cNvPr id="168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ja-JP" altLang="en-US">
              <a:latin typeface="Arial" charset="0"/>
              <a:ea typeface="ＭＳ Ｐ明朝" charset="-128"/>
              <a:cs typeface="ＭＳ Ｐ明朝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7677157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D98EE68-3AE4-C547-8111-47E212A81258}" type="slidenum">
              <a:rPr lang="en-US" altLang="ja-JP"/>
              <a:pPr/>
              <a:t>75</a:t>
            </a:fld>
            <a:endParaRPr lang="en-US" altLang="ja-JP"/>
          </a:p>
        </p:txBody>
      </p:sp>
      <p:sp>
        <p:nvSpPr>
          <p:cNvPr id="171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1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ja-JP" altLang="en-US">
              <a:latin typeface="Arial" charset="0"/>
              <a:ea typeface="ＭＳ Ｐ明朝" charset="-128"/>
              <a:cs typeface="ＭＳ Ｐ明朝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263992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20C513B-0BF1-3747-BDC6-FBB517CCFB2B}" type="slidenum">
              <a:rPr lang="en-US" altLang="ja-JP"/>
              <a:pPr/>
              <a:t>10</a:t>
            </a:fld>
            <a:endParaRPr lang="en-US" altLang="ja-JP"/>
          </a:p>
        </p:txBody>
      </p:sp>
      <p:sp>
        <p:nvSpPr>
          <p:cNvPr id="168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68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7981321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22E3AE5-496C-B245-91BA-8F0E66B62CDB}" type="slidenum">
              <a:rPr lang="en-US" altLang="ja-JP"/>
              <a:pPr/>
              <a:t>11</a:t>
            </a:fld>
            <a:endParaRPr lang="en-US" altLang="ja-JP"/>
          </a:p>
        </p:txBody>
      </p:sp>
      <p:sp>
        <p:nvSpPr>
          <p:cNvPr id="169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69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8271956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3CBB924-64E3-4648-BF9C-57306AECC3B9}" type="slidenum">
              <a:rPr lang="en-US" altLang="ja-JP"/>
              <a:pPr/>
              <a:t>12</a:t>
            </a:fld>
            <a:endParaRPr lang="en-US" altLang="ja-JP"/>
          </a:p>
        </p:txBody>
      </p:sp>
      <p:sp>
        <p:nvSpPr>
          <p:cNvPr id="171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1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9567904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C8D525E-90EF-6840-9EAF-2A4A83F45920}" type="slidenum">
              <a:rPr lang="en-US" altLang="ja-JP"/>
              <a:pPr/>
              <a:t>13</a:t>
            </a:fld>
            <a:endParaRPr lang="en-US" altLang="ja-JP"/>
          </a:p>
        </p:txBody>
      </p:sp>
      <p:sp>
        <p:nvSpPr>
          <p:cNvPr id="172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2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1736046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0E7DA87-3F1B-2A4E-AE21-729A63A79820}" type="slidenum">
              <a:rPr lang="en-US" altLang="ja-JP"/>
              <a:pPr/>
              <a:t>15</a:t>
            </a:fld>
            <a:endParaRPr lang="en-US" altLang="ja-JP"/>
          </a:p>
        </p:txBody>
      </p:sp>
      <p:sp>
        <p:nvSpPr>
          <p:cNvPr id="173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3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0656530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94422-1B24-7B4A-8F35-BCD8E0F9AC8B}" type="datetime1">
              <a:rPr kumimoji="1" lang="ja-JP" altLang="en-US" smtClean="0"/>
              <a:pPr/>
              <a:t>2016/7/12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61B59-925A-6E4A-8E08-4142B69655D2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966516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E414D-FB84-9545-A19D-FAE1D6A87A5A}" type="datetime1">
              <a:rPr kumimoji="1" lang="ja-JP" altLang="en-US" smtClean="0"/>
              <a:pPr/>
              <a:t>2016/7/12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61B59-925A-6E4A-8E08-4142B69655D2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412722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49AFC-06EA-3048-AF44-3294BE6A0C4D}" type="datetime1">
              <a:rPr kumimoji="1" lang="ja-JP" altLang="en-US" smtClean="0"/>
              <a:pPr/>
              <a:t>2016/7/12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61B59-925A-6E4A-8E08-4142B69655D2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966062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タイトル、テキスト、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38FF9B-506D-C149-A176-12208D473350}" type="datetime1">
              <a:rPr lang="ja-JP" altLang="en-US" smtClean="0"/>
              <a:pPr>
                <a:defRPr/>
              </a:pPr>
              <a:t>2016/7/12</a:t>
            </a:fld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F4A6BEF-CDAE-6A42-B5C1-C21547F258B0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559317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2277E-B3E1-7F4C-8FA9-767CFBAB8A83}" type="datetime1">
              <a:rPr kumimoji="1" lang="ja-JP" altLang="en-US" smtClean="0"/>
              <a:pPr/>
              <a:t>2016/7/12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61B59-925A-6E4A-8E08-4142B69655D2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527698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393F9-79D2-C641-8848-AD02908946EA}" type="datetime1">
              <a:rPr kumimoji="1" lang="ja-JP" altLang="en-US" smtClean="0"/>
              <a:pPr/>
              <a:t>2016/7/12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61B59-925A-6E4A-8E08-4142B69655D2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708662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28567-FF52-734B-BF34-1C1B8978BEEC}" type="datetime1">
              <a:rPr kumimoji="1" lang="ja-JP" altLang="en-US" smtClean="0"/>
              <a:pPr/>
              <a:t>2016/7/12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61B59-925A-6E4A-8E08-4142B69655D2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742169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48309-5F91-F54E-82FF-FC176A61CAF7}" type="datetime1">
              <a:rPr kumimoji="1" lang="ja-JP" altLang="en-US" smtClean="0"/>
              <a:pPr/>
              <a:t>2016/7/12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61B59-925A-6E4A-8E08-4142B69655D2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914472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71460-8C66-EA49-B9EA-E4A06E7C23E6}" type="datetime1">
              <a:rPr kumimoji="1" lang="ja-JP" altLang="en-US" smtClean="0"/>
              <a:pPr/>
              <a:t>2016/7/12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61B59-925A-6E4A-8E08-4142B69655D2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067899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061D5-2B77-0C44-A6F5-4A068AD2C79E}" type="datetime1">
              <a:rPr kumimoji="1" lang="ja-JP" altLang="en-US" smtClean="0"/>
              <a:pPr/>
              <a:t>2016/7/12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61B59-925A-6E4A-8E08-4142B69655D2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042844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903CE-2708-8340-B3A6-8772C61C8EA3}" type="datetime1">
              <a:rPr kumimoji="1" lang="ja-JP" altLang="en-US" smtClean="0"/>
              <a:pPr/>
              <a:t>2016/7/12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61B59-925A-6E4A-8E08-4142B69655D2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414646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A50C2-9CB8-984B-B438-431168CA3F2A}" type="datetime1">
              <a:rPr kumimoji="1" lang="ja-JP" altLang="en-US" smtClean="0"/>
              <a:pPr/>
              <a:t>2016/7/12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61B59-925A-6E4A-8E08-4142B69655D2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682060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D7E82B-2AC7-0949-871A-CF9A321A8F04}" type="datetime1">
              <a:rPr kumimoji="1" lang="ja-JP" altLang="en-US" smtClean="0"/>
              <a:pPr/>
              <a:t>2016/7/12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D61B59-925A-6E4A-8E08-4142B69655D2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103529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jpeg"/><Relationship Id="rId5" Type="http://schemas.openxmlformats.org/officeDocument/2006/relationships/hyperlink" Target="http://nobelprize.org/nobel_prizes/physics/laureates/2006/phyadv06.pdf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.jpe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9.jpeg"/><Relationship Id="rId5" Type="http://schemas.openxmlformats.org/officeDocument/2006/relationships/image" Target="../media/image10.jpeg"/><Relationship Id="rId6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isas.jaxa.jp/home/ebisawalab/ebisawa/" TargetMode="Externa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8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2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3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4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gif"/><Relationship Id="rId3" Type="http://schemas.openxmlformats.org/officeDocument/2006/relationships/hyperlink" Target="http://www.mpe.mpg.de/ir/GC/res_dance.php" TargetMode="Externa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2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5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5" Type="http://schemas.openxmlformats.org/officeDocument/2006/relationships/hyperlink" Target="http://nobelprize.org/nobel_prizes/physics/laureates/2002/phyadv02.pdf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9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40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43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44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4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hyperlink" Target="../../%E3%83%87%E3%82%B9%E3%82%AF%E3%83%88%E3%83%83%E3%83%97/20070714Gunma/QT_replay.mov" TargetMode="External"/><Relationship Id="rId4" Type="http://schemas.openxmlformats.org/officeDocument/2006/relationships/image" Target="../media/image48.png"/><Relationship Id="rId5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50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4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Relationship Id="rId3" Type="http://schemas.openxmlformats.org/officeDocument/2006/relationships/hyperlink" Target="http://astro-h.isas.jaxa.jp" TargetMode="Externa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jpeg"/><Relationship Id="rId3" Type="http://schemas.openxmlformats.org/officeDocument/2006/relationships/image" Target="../media/image55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ja-JP" altLang="en-US" dirty="0" smtClean="0"/>
              <a:t>応用物理学第</a:t>
            </a:r>
            <a:r>
              <a:rPr kumimoji="1" lang="en-US" altLang="ja-JP" dirty="0" smtClean="0"/>
              <a:t>1</a:t>
            </a:r>
            <a:br>
              <a:rPr kumimoji="1" lang="en-US" altLang="ja-JP" dirty="0" smtClean="0"/>
            </a:br>
            <a:r>
              <a:rPr kumimoji="1" lang="en-US" altLang="ja-JP" dirty="0" smtClean="0"/>
              <a:t>〜</a:t>
            </a:r>
            <a:r>
              <a:rPr lang="en-US" altLang="ja-JP" dirty="0" smtClean="0"/>
              <a:t>X</a:t>
            </a:r>
            <a:r>
              <a:rPr lang="ja-JP" altLang="en-US" dirty="0" smtClean="0"/>
              <a:t>線天文学入門</a:t>
            </a:r>
            <a:r>
              <a:rPr lang="en-US" altLang="ja-JP" dirty="0" smtClean="0"/>
              <a:t>〜</a:t>
            </a:r>
            <a:endParaRPr kumimoji="1"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891260" y="3757779"/>
            <a:ext cx="7443370" cy="2349318"/>
          </a:xfrm>
        </p:spPr>
        <p:txBody>
          <a:bodyPr>
            <a:normAutofit/>
          </a:bodyPr>
          <a:lstStyle/>
          <a:p>
            <a:r>
              <a:rPr lang="en-US" altLang="ja-JP" sz="2400" dirty="0" smtClean="0"/>
              <a:t>2016</a:t>
            </a:r>
            <a:r>
              <a:rPr lang="ja-JP" altLang="en-US" sz="2400" dirty="0" smtClean="0"/>
              <a:t>年</a:t>
            </a:r>
            <a:r>
              <a:rPr lang="en-US" altLang="ja-JP" sz="2400" dirty="0" smtClean="0"/>
              <a:t>7</a:t>
            </a:r>
            <a:r>
              <a:rPr lang="ja-JP" altLang="en-US" sz="2400" dirty="0" smtClean="0"/>
              <a:t>月</a:t>
            </a:r>
            <a:r>
              <a:rPr lang="en-US" altLang="ja-JP" sz="2400" dirty="0" smtClean="0"/>
              <a:t>5</a:t>
            </a:r>
            <a:r>
              <a:rPr lang="ja-JP" altLang="en-US" sz="2400" dirty="0" smtClean="0"/>
              <a:t>日</a:t>
            </a:r>
            <a:endParaRPr lang="en-US" altLang="ja-JP" sz="2400" dirty="0" smtClean="0"/>
          </a:p>
          <a:p>
            <a:r>
              <a:rPr kumimoji="1" lang="en-US" altLang="ja-JP" dirty="0" smtClean="0"/>
              <a:t>JAXA</a:t>
            </a:r>
            <a:r>
              <a:rPr kumimoji="1" lang="ja-JP" altLang="en-US" dirty="0" smtClean="0"/>
              <a:t>宇宙科学研究所</a:t>
            </a:r>
            <a:endParaRPr lang="en-US" altLang="ja-JP" dirty="0"/>
          </a:p>
          <a:p>
            <a:r>
              <a:rPr kumimoji="1" lang="ja-JP" altLang="en-US" dirty="0" smtClean="0"/>
              <a:t>東京大学大学院天文学教室</a:t>
            </a:r>
            <a:endParaRPr kumimoji="1" lang="en-US" altLang="ja-JP" dirty="0" smtClean="0"/>
          </a:p>
          <a:p>
            <a:r>
              <a:rPr lang="ja-JP" altLang="en-US" dirty="0" smtClean="0"/>
              <a:t>海老沢　研</a:t>
            </a:r>
            <a:endParaRPr kumimoji="1" lang="en-US" altLang="ja-JP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61B59-925A-6E4A-8E08-4142B69655D2}" type="slidenum">
              <a:rPr kumimoji="1" lang="ja-JP" altLang="en-US" smtClean="0"/>
              <a:pPr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56712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BF871-3DBE-974E-B366-BCE53067F576}" type="slidenum">
              <a:rPr lang="en-US" altLang="ja-JP"/>
              <a:pPr/>
              <a:t>10</a:t>
            </a:fld>
            <a:endParaRPr lang="en-US" altLang="ja-JP"/>
          </a:p>
        </p:txBody>
      </p:sp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1384300"/>
          </a:xfrm>
          <a:noFill/>
          <a:ln/>
        </p:spPr>
        <p:txBody>
          <a:bodyPr/>
          <a:lstStyle/>
          <a:p>
            <a:r>
              <a:rPr lang="ja-JP" altLang="en-US"/>
              <a:t>宇宙の誕生</a:t>
            </a:r>
          </a:p>
        </p:txBody>
      </p:sp>
      <p:sp>
        <p:nvSpPr>
          <p:cNvPr id="93187" name="Oval 3"/>
          <p:cNvSpPr>
            <a:spLocks noChangeArrowheads="1"/>
          </p:cNvSpPr>
          <p:nvPr/>
        </p:nvSpPr>
        <p:spPr bwMode="auto">
          <a:xfrm>
            <a:off x="107950" y="3613150"/>
            <a:ext cx="1800225" cy="165576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ja-JP" altLang="en-US">
                <a:latin typeface="Tahoma" charset="0"/>
              </a:rPr>
              <a:t>ビッグバン</a:t>
            </a:r>
            <a:endParaRPr lang="en-US" altLang="ja-JP">
              <a:latin typeface="Tahoma" charset="0"/>
            </a:endParaRPr>
          </a:p>
          <a:p>
            <a:pPr algn="ctr"/>
            <a:r>
              <a:rPr lang="ja-JP" altLang="en-US">
                <a:latin typeface="Tahoma" charset="0"/>
              </a:rPr>
              <a:t>すべての素粒子</a:t>
            </a:r>
            <a:r>
              <a:rPr lang="en-US" altLang="ja-JP">
                <a:latin typeface="Tahoma" charset="0"/>
              </a:rPr>
              <a:t>,</a:t>
            </a:r>
          </a:p>
          <a:p>
            <a:pPr algn="ctr"/>
            <a:r>
              <a:rPr lang="ja-JP" altLang="en-US">
                <a:latin typeface="Tahoma" charset="0"/>
              </a:rPr>
              <a:t>すべての力が</a:t>
            </a:r>
            <a:endParaRPr lang="en-US" altLang="ja-JP">
              <a:latin typeface="Tahoma" charset="0"/>
            </a:endParaRPr>
          </a:p>
          <a:p>
            <a:pPr algn="ctr"/>
            <a:r>
              <a:rPr lang="ja-JP" altLang="en-US">
                <a:latin typeface="Tahoma" charset="0"/>
              </a:rPr>
              <a:t>一つのもの</a:t>
            </a:r>
          </a:p>
        </p:txBody>
      </p:sp>
      <p:sp>
        <p:nvSpPr>
          <p:cNvPr id="9318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684213" y="1236663"/>
            <a:ext cx="8459787" cy="1873250"/>
          </a:xfrm>
          <a:noFill/>
          <a:ln/>
        </p:spPr>
        <p:txBody>
          <a:bodyPr/>
          <a:lstStyle/>
          <a:p>
            <a:r>
              <a:rPr lang="ja-JP" altLang="en-US" dirty="0"/>
              <a:t>宇宙は膨張し続けている（</a:t>
            </a:r>
            <a:r>
              <a:rPr lang="ja-JP" altLang="en-US" dirty="0">
                <a:solidFill>
                  <a:schemeClr val="hlink"/>
                </a:solidFill>
              </a:rPr>
              <a:t>観測事実</a:t>
            </a:r>
            <a:r>
              <a:rPr lang="ja-JP" altLang="en-US" dirty="0"/>
              <a:t>）</a:t>
            </a:r>
            <a:endParaRPr lang="en-US" altLang="ja-JP" dirty="0"/>
          </a:p>
          <a:p>
            <a:pPr lvl="1"/>
            <a:r>
              <a:rPr lang="ja-JP" altLang="en-US" dirty="0"/>
              <a:t>現在から時間をさかのぼると、</a:t>
            </a:r>
            <a:r>
              <a:rPr lang="en-US" altLang="ja-JP" dirty="0"/>
              <a:t> </a:t>
            </a:r>
            <a:r>
              <a:rPr lang="ja-JP" altLang="en-US" dirty="0"/>
              <a:t>一点に収束する</a:t>
            </a:r>
            <a:endParaRPr lang="en-US" altLang="ja-JP" dirty="0"/>
          </a:p>
          <a:p>
            <a:r>
              <a:rPr lang="ja-JP" altLang="en-US" dirty="0"/>
              <a:t>宇宙</a:t>
            </a:r>
            <a:r>
              <a:rPr lang="ja-JP" altLang="en-US" dirty="0" smtClean="0"/>
              <a:t>は</a:t>
            </a:r>
            <a:r>
              <a:rPr lang="en-US" altLang="ja-JP" dirty="0" smtClean="0"/>
              <a:t>138</a:t>
            </a:r>
            <a:r>
              <a:rPr lang="ja-JP" altLang="en-US" dirty="0" smtClean="0"/>
              <a:t>億</a:t>
            </a:r>
            <a:r>
              <a:rPr lang="ja-JP" altLang="en-US" dirty="0"/>
              <a:t>年前に誕生した</a:t>
            </a:r>
            <a:r>
              <a:rPr lang="en-US" altLang="ja-JP" dirty="0"/>
              <a:t>(</a:t>
            </a:r>
            <a:r>
              <a:rPr lang="ja-JP" altLang="en-US" dirty="0">
                <a:solidFill>
                  <a:srgbClr val="FF0000"/>
                </a:solidFill>
              </a:rPr>
              <a:t>ビッグバン</a:t>
            </a:r>
            <a:r>
              <a:rPr lang="ja-JP" altLang="en-US" dirty="0"/>
              <a:t>）</a:t>
            </a:r>
            <a:endParaRPr lang="en-US" altLang="ja-JP" dirty="0"/>
          </a:p>
          <a:p>
            <a:endParaRPr lang="ja-JP" altLang="en-US" dirty="0"/>
          </a:p>
        </p:txBody>
      </p:sp>
      <p:sp>
        <p:nvSpPr>
          <p:cNvPr id="93189" name="Line 5"/>
          <p:cNvSpPr>
            <a:spLocks noChangeShapeType="1"/>
          </p:cNvSpPr>
          <p:nvPr/>
        </p:nvSpPr>
        <p:spPr bwMode="auto">
          <a:xfrm>
            <a:off x="1835150" y="4476750"/>
            <a:ext cx="360363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93190" name="Text Box 6"/>
          <p:cNvSpPr txBox="1">
            <a:spLocks noChangeArrowheads="1"/>
          </p:cNvSpPr>
          <p:nvPr/>
        </p:nvSpPr>
        <p:spPr bwMode="auto">
          <a:xfrm>
            <a:off x="468313" y="5919788"/>
            <a:ext cx="719137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4400">
                <a:solidFill>
                  <a:srgbClr val="008000"/>
                </a:solidFill>
                <a:latin typeface="Tahoma" charset="0"/>
              </a:rPr>
              <a:t>？</a:t>
            </a:r>
          </a:p>
        </p:txBody>
      </p:sp>
      <p:grpSp>
        <p:nvGrpSpPr>
          <p:cNvPr id="93191" name="Group 7"/>
          <p:cNvGrpSpPr>
            <a:grpSpLocks/>
          </p:cNvGrpSpPr>
          <p:nvPr/>
        </p:nvGrpSpPr>
        <p:grpSpPr bwMode="auto">
          <a:xfrm>
            <a:off x="1835150" y="3254375"/>
            <a:ext cx="1296988" cy="3101975"/>
            <a:chOff x="1156" y="2161"/>
            <a:chExt cx="817" cy="1954"/>
          </a:xfrm>
        </p:grpSpPr>
        <p:sp>
          <p:nvSpPr>
            <p:cNvPr id="93192" name="Oval 8"/>
            <p:cNvSpPr>
              <a:spLocks noChangeArrowheads="1"/>
            </p:cNvSpPr>
            <p:nvPr/>
          </p:nvSpPr>
          <p:spPr bwMode="auto">
            <a:xfrm>
              <a:off x="1338" y="2161"/>
              <a:ext cx="635" cy="31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ja-JP" altLang="en-US">
                  <a:latin typeface="Tahoma" charset="0"/>
                </a:rPr>
                <a:t>重力</a:t>
              </a:r>
            </a:p>
          </p:txBody>
        </p:sp>
        <p:sp>
          <p:nvSpPr>
            <p:cNvPr id="93193" name="Line 9"/>
            <p:cNvSpPr>
              <a:spLocks noChangeShapeType="1"/>
            </p:cNvSpPr>
            <p:nvPr/>
          </p:nvSpPr>
          <p:spPr bwMode="auto">
            <a:xfrm flipV="1">
              <a:off x="1383" y="2478"/>
              <a:ext cx="227" cy="45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93194" name="Line 10"/>
            <p:cNvSpPr>
              <a:spLocks noChangeShapeType="1"/>
            </p:cNvSpPr>
            <p:nvPr/>
          </p:nvSpPr>
          <p:spPr bwMode="auto">
            <a:xfrm>
              <a:off x="1383" y="2931"/>
              <a:ext cx="544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93195" name="Line 11"/>
            <p:cNvSpPr>
              <a:spLocks noChangeShapeType="1"/>
            </p:cNvSpPr>
            <p:nvPr/>
          </p:nvSpPr>
          <p:spPr bwMode="auto">
            <a:xfrm>
              <a:off x="1383" y="2841"/>
              <a:ext cx="0" cy="1088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93196" name="Text Box 12"/>
            <p:cNvSpPr txBox="1">
              <a:spLocks noChangeArrowheads="1"/>
            </p:cNvSpPr>
            <p:nvPr/>
          </p:nvSpPr>
          <p:spPr bwMode="auto">
            <a:xfrm>
              <a:off x="1156" y="3884"/>
              <a:ext cx="61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ja-JP">
                  <a:solidFill>
                    <a:srgbClr val="FF0000"/>
                  </a:solidFill>
                  <a:latin typeface="Tahoma" charset="0"/>
                </a:rPr>
                <a:t>10</a:t>
              </a:r>
              <a:r>
                <a:rPr lang="en-US" altLang="ja-JP" baseline="50000">
                  <a:solidFill>
                    <a:srgbClr val="FF0000"/>
                  </a:solidFill>
                  <a:latin typeface="Tahoma" charset="0"/>
                </a:rPr>
                <a:t>‐44</a:t>
              </a:r>
              <a:r>
                <a:rPr lang="ja-JP" altLang="en-US">
                  <a:solidFill>
                    <a:srgbClr val="FF0000"/>
                  </a:solidFill>
                  <a:latin typeface="Tahoma" charset="0"/>
                </a:rPr>
                <a:t>秒</a:t>
              </a:r>
            </a:p>
          </p:txBody>
        </p:sp>
      </p:grpSp>
      <p:grpSp>
        <p:nvGrpSpPr>
          <p:cNvPr id="93197" name="Group 13"/>
          <p:cNvGrpSpPr>
            <a:grpSpLocks/>
          </p:cNvGrpSpPr>
          <p:nvPr/>
        </p:nvGrpSpPr>
        <p:grpSpPr bwMode="auto">
          <a:xfrm>
            <a:off x="2730500" y="3468688"/>
            <a:ext cx="5081588" cy="2887662"/>
            <a:chOff x="1720" y="2296"/>
            <a:chExt cx="3201" cy="1819"/>
          </a:xfrm>
        </p:grpSpPr>
        <p:sp>
          <p:nvSpPr>
            <p:cNvPr id="93198" name="Oval 14"/>
            <p:cNvSpPr>
              <a:spLocks noChangeArrowheads="1"/>
            </p:cNvSpPr>
            <p:nvPr/>
          </p:nvSpPr>
          <p:spPr bwMode="auto">
            <a:xfrm>
              <a:off x="2018" y="2523"/>
              <a:ext cx="681" cy="27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ja-JP" altLang="en-US">
                  <a:latin typeface="Tahoma" charset="0"/>
                </a:rPr>
                <a:t>強い力</a:t>
              </a:r>
            </a:p>
          </p:txBody>
        </p:sp>
        <p:sp>
          <p:nvSpPr>
            <p:cNvPr id="93199" name="Line 15"/>
            <p:cNvSpPr>
              <a:spLocks noChangeShapeType="1"/>
            </p:cNvSpPr>
            <p:nvPr/>
          </p:nvSpPr>
          <p:spPr bwMode="auto">
            <a:xfrm>
              <a:off x="1973" y="2296"/>
              <a:ext cx="294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93200" name="Line 16"/>
            <p:cNvSpPr>
              <a:spLocks noChangeShapeType="1"/>
            </p:cNvSpPr>
            <p:nvPr/>
          </p:nvSpPr>
          <p:spPr bwMode="auto">
            <a:xfrm flipV="1">
              <a:off x="1927" y="2750"/>
              <a:ext cx="182" cy="18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93201" name="Line 17"/>
            <p:cNvSpPr>
              <a:spLocks noChangeShapeType="1"/>
            </p:cNvSpPr>
            <p:nvPr/>
          </p:nvSpPr>
          <p:spPr bwMode="auto">
            <a:xfrm>
              <a:off x="1927" y="2931"/>
              <a:ext cx="635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93202" name="Line 18"/>
            <p:cNvSpPr>
              <a:spLocks noChangeShapeType="1"/>
            </p:cNvSpPr>
            <p:nvPr/>
          </p:nvSpPr>
          <p:spPr bwMode="auto">
            <a:xfrm>
              <a:off x="1927" y="2841"/>
              <a:ext cx="0" cy="1088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93203" name="Text Box 19"/>
            <p:cNvSpPr txBox="1">
              <a:spLocks noChangeArrowheads="1"/>
            </p:cNvSpPr>
            <p:nvPr/>
          </p:nvSpPr>
          <p:spPr bwMode="auto">
            <a:xfrm>
              <a:off x="1720" y="3884"/>
              <a:ext cx="61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ja-JP">
                  <a:solidFill>
                    <a:srgbClr val="FF0000"/>
                  </a:solidFill>
                  <a:latin typeface="Tahoma" charset="0"/>
                </a:rPr>
                <a:t>10</a:t>
              </a:r>
              <a:r>
                <a:rPr lang="en-US" altLang="ja-JP" baseline="50000">
                  <a:solidFill>
                    <a:srgbClr val="FF0000"/>
                  </a:solidFill>
                  <a:latin typeface="Tahoma" charset="0"/>
                </a:rPr>
                <a:t>‐36</a:t>
              </a:r>
              <a:r>
                <a:rPr lang="ja-JP" altLang="en-US">
                  <a:solidFill>
                    <a:srgbClr val="FF0000"/>
                  </a:solidFill>
                  <a:latin typeface="Tahoma" charset="0"/>
                </a:rPr>
                <a:t>秒</a:t>
              </a:r>
            </a:p>
          </p:txBody>
        </p:sp>
      </p:grpSp>
      <p:grpSp>
        <p:nvGrpSpPr>
          <p:cNvPr id="93204" name="Group 20"/>
          <p:cNvGrpSpPr>
            <a:grpSpLocks/>
          </p:cNvGrpSpPr>
          <p:nvPr/>
        </p:nvGrpSpPr>
        <p:grpSpPr bwMode="auto">
          <a:xfrm>
            <a:off x="4067175" y="5346700"/>
            <a:ext cx="2970213" cy="657225"/>
            <a:chOff x="2562" y="3479"/>
            <a:chExt cx="1871" cy="414"/>
          </a:xfrm>
        </p:grpSpPr>
        <p:sp>
          <p:nvSpPr>
            <p:cNvPr id="93205" name="Line 21"/>
            <p:cNvSpPr>
              <a:spLocks noChangeShapeType="1"/>
            </p:cNvSpPr>
            <p:nvPr/>
          </p:nvSpPr>
          <p:spPr bwMode="auto">
            <a:xfrm>
              <a:off x="2562" y="3748"/>
              <a:ext cx="1180" cy="0"/>
            </a:xfrm>
            <a:prstGeom prst="line">
              <a:avLst/>
            </a:prstGeom>
            <a:noFill/>
            <a:ln w="28575">
              <a:solidFill>
                <a:srgbClr val="3333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93206" name="Text Box 22"/>
            <p:cNvSpPr txBox="1">
              <a:spLocks noChangeArrowheads="1"/>
            </p:cNvSpPr>
            <p:nvPr/>
          </p:nvSpPr>
          <p:spPr bwMode="auto">
            <a:xfrm>
              <a:off x="3796" y="3479"/>
              <a:ext cx="637" cy="414"/>
            </a:xfrm>
            <a:prstGeom prst="rect">
              <a:avLst/>
            </a:prstGeom>
            <a:noFill/>
            <a:ln w="15875">
              <a:solidFill>
                <a:srgbClr val="3333CC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ja-JP" altLang="en-US">
                  <a:solidFill>
                    <a:srgbClr val="3333CC"/>
                  </a:solidFill>
                  <a:latin typeface="Tahoma" charset="0"/>
                </a:rPr>
                <a:t>素粒子</a:t>
              </a:r>
              <a:endParaRPr lang="en-US" altLang="ja-JP">
                <a:solidFill>
                  <a:srgbClr val="3333CC"/>
                </a:solidFill>
                <a:latin typeface="Tahoma" charset="0"/>
              </a:endParaRPr>
            </a:p>
            <a:p>
              <a:pPr algn="ctr"/>
              <a:r>
                <a:rPr lang="en-US" altLang="ja-JP">
                  <a:solidFill>
                    <a:srgbClr val="3333CC"/>
                  </a:solidFill>
                  <a:latin typeface="Tahoma" charset="0"/>
                </a:rPr>
                <a:t>4</a:t>
              </a:r>
              <a:r>
                <a:rPr lang="ja-JP" altLang="en-US">
                  <a:solidFill>
                    <a:srgbClr val="3333CC"/>
                  </a:solidFill>
                  <a:latin typeface="Tahoma" charset="0"/>
                </a:rPr>
                <a:t>つの力</a:t>
              </a:r>
            </a:p>
          </p:txBody>
        </p:sp>
      </p:grpSp>
      <p:grpSp>
        <p:nvGrpSpPr>
          <p:cNvPr id="93207" name="Group 23"/>
          <p:cNvGrpSpPr>
            <a:grpSpLocks/>
          </p:cNvGrpSpPr>
          <p:nvPr/>
        </p:nvGrpSpPr>
        <p:grpSpPr bwMode="auto">
          <a:xfrm>
            <a:off x="3595688" y="4044950"/>
            <a:ext cx="4216400" cy="2311400"/>
            <a:chOff x="2265" y="2659"/>
            <a:chExt cx="2656" cy="1456"/>
          </a:xfrm>
        </p:grpSpPr>
        <p:sp>
          <p:nvSpPr>
            <p:cNvPr id="93208" name="Oval 24"/>
            <p:cNvSpPr>
              <a:spLocks noChangeArrowheads="1"/>
            </p:cNvSpPr>
            <p:nvPr/>
          </p:nvSpPr>
          <p:spPr bwMode="auto">
            <a:xfrm>
              <a:off x="2790" y="2840"/>
              <a:ext cx="589" cy="31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ja-JP" altLang="en-US">
                  <a:latin typeface="Tahoma" charset="0"/>
                </a:rPr>
                <a:t>弱い力</a:t>
              </a:r>
            </a:p>
          </p:txBody>
        </p:sp>
        <p:sp>
          <p:nvSpPr>
            <p:cNvPr id="93209" name="Oval 25"/>
            <p:cNvSpPr>
              <a:spLocks noChangeArrowheads="1"/>
            </p:cNvSpPr>
            <p:nvPr/>
          </p:nvSpPr>
          <p:spPr bwMode="auto">
            <a:xfrm>
              <a:off x="2789" y="3249"/>
              <a:ext cx="635" cy="27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ja-JP" altLang="en-US">
                  <a:latin typeface="Tahoma" charset="0"/>
                </a:rPr>
                <a:t>電磁力</a:t>
              </a:r>
            </a:p>
          </p:txBody>
        </p:sp>
        <p:sp>
          <p:nvSpPr>
            <p:cNvPr id="93210" name="Line 26"/>
            <p:cNvSpPr>
              <a:spLocks noChangeShapeType="1"/>
            </p:cNvSpPr>
            <p:nvPr/>
          </p:nvSpPr>
          <p:spPr bwMode="auto">
            <a:xfrm>
              <a:off x="3379" y="2931"/>
              <a:ext cx="154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93211" name="Line 27"/>
            <p:cNvSpPr>
              <a:spLocks noChangeShapeType="1"/>
            </p:cNvSpPr>
            <p:nvPr/>
          </p:nvSpPr>
          <p:spPr bwMode="auto">
            <a:xfrm>
              <a:off x="3424" y="3385"/>
              <a:ext cx="1497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93212" name="Line 28"/>
            <p:cNvSpPr>
              <a:spLocks noChangeShapeType="1"/>
            </p:cNvSpPr>
            <p:nvPr/>
          </p:nvSpPr>
          <p:spPr bwMode="auto">
            <a:xfrm>
              <a:off x="2699" y="2659"/>
              <a:ext cx="222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93213" name="Line 29"/>
            <p:cNvSpPr>
              <a:spLocks noChangeShapeType="1"/>
            </p:cNvSpPr>
            <p:nvPr/>
          </p:nvSpPr>
          <p:spPr bwMode="auto">
            <a:xfrm>
              <a:off x="2562" y="2931"/>
              <a:ext cx="227" cy="45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93214" name="Line 30"/>
            <p:cNvSpPr>
              <a:spLocks noChangeShapeType="1"/>
            </p:cNvSpPr>
            <p:nvPr/>
          </p:nvSpPr>
          <p:spPr bwMode="auto">
            <a:xfrm>
              <a:off x="2562" y="2841"/>
              <a:ext cx="0" cy="1088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93215" name="Text Box 31"/>
            <p:cNvSpPr txBox="1">
              <a:spLocks noChangeArrowheads="1"/>
            </p:cNvSpPr>
            <p:nvPr/>
          </p:nvSpPr>
          <p:spPr bwMode="auto">
            <a:xfrm>
              <a:off x="2265" y="3884"/>
              <a:ext cx="61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ja-JP">
                  <a:solidFill>
                    <a:srgbClr val="FF0000"/>
                  </a:solidFill>
                  <a:latin typeface="Tahoma" charset="0"/>
                </a:rPr>
                <a:t>10</a:t>
              </a:r>
              <a:r>
                <a:rPr lang="en-US" altLang="ja-JP" baseline="50000">
                  <a:solidFill>
                    <a:srgbClr val="FF0000"/>
                  </a:solidFill>
                  <a:latin typeface="Tahoma" charset="0"/>
                </a:rPr>
                <a:t>‐11</a:t>
              </a:r>
              <a:r>
                <a:rPr lang="ja-JP" altLang="en-US">
                  <a:solidFill>
                    <a:srgbClr val="FF0000"/>
                  </a:solidFill>
                  <a:latin typeface="Tahoma" charset="0"/>
                </a:rPr>
                <a:t>秒</a:t>
              </a:r>
            </a:p>
          </p:txBody>
        </p:sp>
        <p:sp>
          <p:nvSpPr>
            <p:cNvPr id="93216" name="Line 32"/>
            <p:cNvSpPr>
              <a:spLocks noChangeShapeType="1"/>
            </p:cNvSpPr>
            <p:nvPr/>
          </p:nvSpPr>
          <p:spPr bwMode="auto">
            <a:xfrm>
              <a:off x="2562" y="2931"/>
              <a:ext cx="227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</p:grpSp>
      <p:sp>
        <p:nvSpPr>
          <p:cNvPr id="93217" name="Text Box 33"/>
          <p:cNvSpPr txBox="1">
            <a:spLocks noChangeArrowheads="1"/>
          </p:cNvSpPr>
          <p:nvPr/>
        </p:nvSpPr>
        <p:spPr bwMode="auto">
          <a:xfrm>
            <a:off x="7235825" y="5491163"/>
            <a:ext cx="1800225" cy="657225"/>
          </a:xfrm>
          <a:prstGeom prst="rect">
            <a:avLst/>
          </a:prstGeom>
          <a:noFill/>
          <a:ln w="15875">
            <a:solidFill>
              <a:srgbClr val="3333CC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ja-JP" altLang="en-US">
                <a:solidFill>
                  <a:srgbClr val="3333CC"/>
                </a:solidFill>
                <a:latin typeface="Tahoma" charset="0"/>
              </a:rPr>
              <a:t>現在の物理学で</a:t>
            </a:r>
            <a:endParaRPr lang="en-US" altLang="ja-JP">
              <a:solidFill>
                <a:srgbClr val="3333CC"/>
              </a:solidFill>
              <a:latin typeface="Tahoma" charset="0"/>
            </a:endParaRPr>
          </a:p>
          <a:p>
            <a:pPr algn="ctr"/>
            <a:r>
              <a:rPr lang="ja-JP" altLang="en-US">
                <a:solidFill>
                  <a:srgbClr val="3333CC"/>
                </a:solidFill>
                <a:latin typeface="Tahoma" charset="0"/>
              </a:rPr>
              <a:t>ほぼ理解可能！</a:t>
            </a:r>
          </a:p>
        </p:txBody>
      </p:sp>
      <p:sp>
        <p:nvSpPr>
          <p:cNvPr id="93218" name="Line 34"/>
          <p:cNvSpPr>
            <a:spLocks noChangeShapeType="1"/>
          </p:cNvSpPr>
          <p:nvPr/>
        </p:nvSpPr>
        <p:spPr bwMode="auto">
          <a:xfrm flipH="1">
            <a:off x="2051050" y="5773738"/>
            <a:ext cx="2016125" cy="0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93219" name="Text Box 35"/>
          <p:cNvSpPr txBox="1">
            <a:spLocks noChangeArrowheads="1"/>
          </p:cNvSpPr>
          <p:nvPr/>
        </p:nvSpPr>
        <p:spPr bwMode="auto">
          <a:xfrm>
            <a:off x="44450" y="5403850"/>
            <a:ext cx="2028825" cy="657225"/>
          </a:xfrm>
          <a:prstGeom prst="rect">
            <a:avLst/>
          </a:prstGeom>
          <a:noFill/>
          <a:ln w="15875">
            <a:solidFill>
              <a:srgbClr val="00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ja-JP" altLang="en-US">
                <a:solidFill>
                  <a:srgbClr val="008000"/>
                </a:solidFill>
                <a:latin typeface="Tahoma" charset="0"/>
              </a:rPr>
              <a:t>現在の物理学では</a:t>
            </a:r>
            <a:endParaRPr lang="en-US" altLang="ja-JP">
              <a:solidFill>
                <a:srgbClr val="008000"/>
              </a:solidFill>
              <a:latin typeface="Tahoma" charset="0"/>
            </a:endParaRPr>
          </a:p>
          <a:p>
            <a:r>
              <a:rPr lang="ja-JP" altLang="en-US">
                <a:solidFill>
                  <a:srgbClr val="008000"/>
                </a:solidFill>
                <a:latin typeface="Tahoma" charset="0"/>
              </a:rPr>
              <a:t>まだ理解できない</a:t>
            </a:r>
          </a:p>
        </p:txBody>
      </p:sp>
      <p:grpSp>
        <p:nvGrpSpPr>
          <p:cNvPr id="93220" name="Group 36"/>
          <p:cNvGrpSpPr>
            <a:grpSpLocks/>
          </p:cNvGrpSpPr>
          <p:nvPr/>
        </p:nvGrpSpPr>
        <p:grpSpPr bwMode="auto">
          <a:xfrm>
            <a:off x="7920038" y="3101975"/>
            <a:ext cx="828675" cy="2238375"/>
            <a:chOff x="4989" y="2065"/>
            <a:chExt cx="522" cy="1410"/>
          </a:xfrm>
        </p:grpSpPr>
        <p:sp>
          <p:nvSpPr>
            <p:cNvPr id="93221" name="Rectangle 37"/>
            <p:cNvSpPr>
              <a:spLocks noChangeArrowheads="1"/>
            </p:cNvSpPr>
            <p:nvPr/>
          </p:nvSpPr>
          <p:spPr bwMode="auto">
            <a:xfrm>
              <a:off x="5011" y="2296"/>
              <a:ext cx="454" cy="1179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ja-JP" altLang="en-US">
                  <a:latin typeface="Tahoma" charset="0"/>
                </a:rPr>
                <a:t>現在</a:t>
              </a:r>
            </a:p>
          </p:txBody>
        </p:sp>
        <p:sp>
          <p:nvSpPr>
            <p:cNvPr id="93222" name="Text Box 38"/>
            <p:cNvSpPr txBox="1">
              <a:spLocks noChangeArrowheads="1"/>
            </p:cNvSpPr>
            <p:nvPr/>
          </p:nvSpPr>
          <p:spPr bwMode="auto">
            <a:xfrm>
              <a:off x="4989" y="2065"/>
              <a:ext cx="52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ja-JP">
                  <a:solidFill>
                    <a:srgbClr val="FF0000"/>
                  </a:solidFill>
                  <a:latin typeface="Tahoma" charset="0"/>
                </a:rPr>
                <a:t>10</a:t>
              </a:r>
              <a:r>
                <a:rPr lang="en-US" altLang="ja-JP" baseline="50000">
                  <a:solidFill>
                    <a:srgbClr val="FF0000"/>
                  </a:solidFill>
                  <a:latin typeface="Tahoma" charset="0"/>
                </a:rPr>
                <a:t>17</a:t>
              </a:r>
              <a:r>
                <a:rPr lang="ja-JP" altLang="en-US">
                  <a:solidFill>
                    <a:srgbClr val="FF0000"/>
                  </a:solidFill>
                  <a:latin typeface="Tahoma" charset="0"/>
                </a:rPr>
                <a:t>秒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8177605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31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931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931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51" presetClass="entr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85" decel="100000"/>
                                        <p:tgtEl>
                                          <p:spTgt spid="9318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385" decel="100000"/>
                                        <p:tgtEl>
                                          <p:spTgt spid="9318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3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9318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4" dur="385" fill="hold"/>
                                        <p:tgtEl>
                                          <p:spTgt spid="931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5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931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6" dur="385" fill="hold"/>
                                        <p:tgtEl>
                                          <p:spTgt spid="931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7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931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93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93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93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93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93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93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932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932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932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932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 tmFilter="0,0; .5, 1; 1, 1"/>
                                        <p:tgtEl>
                                          <p:spTgt spid="93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1" dur="500"/>
                                        <p:tgtEl>
                                          <p:spTgt spid="93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93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93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93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93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 tmFilter="0,0; .5, 1; 1, 1"/>
                                        <p:tgtEl>
                                          <p:spTgt spid="93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3000" fill="hold"/>
                                        <p:tgtEl>
                                          <p:spTgt spid="93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3000" fill="hold"/>
                                        <p:tgtEl>
                                          <p:spTgt spid="93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187" grpId="0" animBg="1"/>
      <p:bldP spid="93188" grpId="0" build="p" bldLvl="2"/>
      <p:bldP spid="93189" grpId="0" animBg="1"/>
      <p:bldP spid="93190" grpId="0"/>
      <p:bldP spid="93217" grpId="0" animBg="1"/>
      <p:bldP spid="93218" grpId="0" animBg="1"/>
      <p:bldP spid="9321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8E74F-5203-7F48-A7B8-3ACEFB203ABA}" type="slidenum">
              <a:rPr lang="en-US" altLang="ja-JP"/>
              <a:pPr/>
              <a:t>11</a:t>
            </a:fld>
            <a:endParaRPr lang="en-US" altLang="ja-JP"/>
          </a:p>
        </p:txBody>
      </p:sp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242888"/>
            <a:ext cx="8229600" cy="1384301"/>
          </a:xfrm>
        </p:spPr>
        <p:txBody>
          <a:bodyPr/>
          <a:lstStyle/>
          <a:p>
            <a:r>
              <a:rPr lang="ja-JP" altLang="en-US"/>
              <a:t>宇宙の歴史</a:t>
            </a:r>
          </a:p>
        </p:txBody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909638"/>
            <a:ext cx="8820150" cy="5195887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ja-JP" altLang="en-US" sz="2800"/>
              <a:t>宇宙が膨張するにつれて冷えてきた</a:t>
            </a:r>
            <a:endParaRPr lang="en-US" altLang="ja-JP" sz="2800"/>
          </a:p>
          <a:p>
            <a:pPr>
              <a:lnSpc>
                <a:spcPct val="90000"/>
              </a:lnSpc>
            </a:pPr>
            <a:r>
              <a:rPr lang="ja-JP" altLang="en-US" sz="2800"/>
              <a:t>ばらばらの素粒子が結合してモノができてきた</a:t>
            </a:r>
            <a:endParaRPr lang="en-US" altLang="ja-JP" sz="2800"/>
          </a:p>
          <a:p>
            <a:pPr>
              <a:lnSpc>
                <a:spcPct val="90000"/>
              </a:lnSpc>
            </a:pPr>
            <a:r>
              <a:rPr lang="ja-JP" altLang="en-US" sz="2800"/>
              <a:t>最初の</a:t>
            </a:r>
            <a:r>
              <a:rPr lang="en-US" altLang="ja-JP" sz="2800"/>
              <a:t>3</a:t>
            </a:r>
            <a:r>
              <a:rPr lang="ja-JP" altLang="en-US" sz="2800"/>
              <a:t>分間</a:t>
            </a:r>
            <a:endParaRPr lang="en-US" altLang="ja-JP" sz="2800"/>
          </a:p>
          <a:p>
            <a:pPr lvl="1">
              <a:lnSpc>
                <a:spcPct val="90000"/>
              </a:lnSpc>
            </a:pPr>
            <a:r>
              <a:rPr lang="ja-JP" altLang="en-US" sz="2400"/>
              <a:t>クォークから陽子（</a:t>
            </a:r>
            <a:r>
              <a:rPr lang="ja-JP" altLang="en-US" sz="2400">
                <a:solidFill>
                  <a:srgbClr val="FF0066"/>
                </a:solidFill>
              </a:rPr>
              <a:t>水素</a:t>
            </a:r>
            <a:r>
              <a:rPr lang="ja-JP" altLang="en-US" sz="2400"/>
              <a:t>の原子核）、中性子ができた</a:t>
            </a:r>
            <a:endParaRPr lang="en-US" altLang="ja-JP" sz="2400"/>
          </a:p>
          <a:p>
            <a:pPr lvl="1">
              <a:lnSpc>
                <a:spcPct val="90000"/>
              </a:lnSpc>
            </a:pPr>
            <a:r>
              <a:rPr lang="ja-JP" altLang="en-US" sz="2400"/>
              <a:t>陽子が二つ、中性子二つから</a:t>
            </a:r>
            <a:r>
              <a:rPr lang="ja-JP" altLang="en-US" sz="2400">
                <a:solidFill>
                  <a:srgbClr val="FF0066"/>
                </a:solidFill>
              </a:rPr>
              <a:t>ヘリウム</a:t>
            </a:r>
            <a:r>
              <a:rPr lang="ja-JP" altLang="en-US" sz="2400"/>
              <a:t>の原子核ができた</a:t>
            </a:r>
            <a:endParaRPr lang="en-US" altLang="ja-JP" sz="2400"/>
          </a:p>
          <a:p>
            <a:pPr lvl="1">
              <a:lnSpc>
                <a:spcPct val="90000"/>
              </a:lnSpc>
            </a:pPr>
            <a:r>
              <a:rPr lang="ja-JP" altLang="en-US" sz="2400"/>
              <a:t>宇宙が誕生した直後は、</a:t>
            </a:r>
            <a:r>
              <a:rPr lang="ja-JP" altLang="en-US" sz="2400">
                <a:solidFill>
                  <a:srgbClr val="FF0066"/>
                </a:solidFill>
              </a:rPr>
              <a:t>水素</a:t>
            </a:r>
            <a:r>
              <a:rPr lang="ja-JP" altLang="en-US" sz="2400"/>
              <a:t>と</a:t>
            </a:r>
            <a:r>
              <a:rPr lang="ja-JP" altLang="en-US" sz="2400">
                <a:solidFill>
                  <a:srgbClr val="FF0066"/>
                </a:solidFill>
              </a:rPr>
              <a:t>ヘリウム</a:t>
            </a:r>
            <a:r>
              <a:rPr lang="ja-JP" altLang="en-US" sz="2400"/>
              <a:t>しかなかった</a:t>
            </a:r>
            <a:endParaRPr lang="en-US" altLang="ja-JP" sz="2400"/>
          </a:p>
          <a:p>
            <a:pPr>
              <a:lnSpc>
                <a:spcPct val="90000"/>
              </a:lnSpc>
            </a:pPr>
            <a:r>
              <a:rPr lang="ja-JP" altLang="en-US" sz="2800"/>
              <a:t>宇宙誕生から約</a:t>
            </a:r>
            <a:r>
              <a:rPr lang="en-US" altLang="ja-JP" sz="2800"/>
              <a:t>20</a:t>
            </a:r>
            <a:r>
              <a:rPr lang="ja-JP" altLang="en-US" sz="2800"/>
              <a:t>万年後</a:t>
            </a:r>
            <a:endParaRPr lang="en-US" altLang="ja-JP" sz="2800"/>
          </a:p>
          <a:p>
            <a:pPr lvl="1">
              <a:lnSpc>
                <a:spcPct val="90000"/>
              </a:lnSpc>
            </a:pPr>
            <a:r>
              <a:rPr lang="ja-JP" altLang="en-US" sz="2400"/>
              <a:t>宇宙の温度は約</a:t>
            </a:r>
            <a:r>
              <a:rPr lang="en-US" altLang="ja-JP" sz="2400"/>
              <a:t>4000</a:t>
            </a:r>
            <a:r>
              <a:rPr lang="ja-JP" altLang="en-US" sz="2400"/>
              <a:t>度、大きさは現在の</a:t>
            </a:r>
            <a:r>
              <a:rPr lang="en-US" altLang="ja-JP" sz="2400"/>
              <a:t>1/1000</a:t>
            </a:r>
          </a:p>
          <a:p>
            <a:pPr lvl="1">
              <a:lnSpc>
                <a:spcPct val="90000"/>
              </a:lnSpc>
            </a:pPr>
            <a:r>
              <a:rPr lang="ja-JP" altLang="en-US" sz="2400"/>
              <a:t>水素の原子核</a:t>
            </a:r>
            <a:r>
              <a:rPr lang="en-US" altLang="ja-JP" sz="2400"/>
              <a:t>(</a:t>
            </a:r>
            <a:r>
              <a:rPr lang="ja-JP" altLang="en-US" sz="2400"/>
              <a:t>陽子）と電子が結びついて</a:t>
            </a:r>
            <a:r>
              <a:rPr lang="ja-JP" altLang="en-US" sz="2400">
                <a:solidFill>
                  <a:srgbClr val="FF0066"/>
                </a:solidFill>
              </a:rPr>
              <a:t>水素原子</a:t>
            </a:r>
            <a:r>
              <a:rPr lang="ja-JP" altLang="en-US" sz="2400"/>
              <a:t>ができる</a:t>
            </a:r>
            <a:endParaRPr lang="en-US" altLang="ja-JP" sz="2400"/>
          </a:p>
          <a:p>
            <a:pPr lvl="1">
              <a:lnSpc>
                <a:spcPct val="90000"/>
              </a:lnSpc>
            </a:pPr>
            <a:r>
              <a:rPr lang="ja-JP" altLang="en-US" sz="2400"/>
              <a:t>このときに出た光が観測されている</a:t>
            </a:r>
            <a:endParaRPr lang="en-US" altLang="ja-JP" sz="2400"/>
          </a:p>
          <a:p>
            <a:pPr lvl="2">
              <a:lnSpc>
                <a:spcPct val="90000"/>
              </a:lnSpc>
            </a:pPr>
            <a:r>
              <a:rPr lang="ja-JP" altLang="en-US">
                <a:solidFill>
                  <a:srgbClr val="0000FF"/>
                </a:solidFill>
              </a:rPr>
              <a:t>宇宙背景放射</a:t>
            </a:r>
            <a:r>
              <a:rPr lang="ja-JP" altLang="en-US">
                <a:solidFill>
                  <a:srgbClr val="FF0066"/>
                </a:solidFill>
              </a:rPr>
              <a:t>　</a:t>
            </a:r>
            <a:r>
              <a:rPr lang="en-US" altLang="ja-JP">
                <a:solidFill>
                  <a:srgbClr val="FF0066"/>
                </a:solidFill>
              </a:rPr>
              <a:t>(</a:t>
            </a:r>
            <a:r>
              <a:rPr lang="ja-JP" altLang="en-US">
                <a:solidFill>
                  <a:srgbClr val="FF0066"/>
                </a:solidFill>
              </a:rPr>
              <a:t>最も遠く、最も古い光</a:t>
            </a:r>
            <a:r>
              <a:rPr lang="en-US" altLang="ja-JP">
                <a:solidFill>
                  <a:srgbClr val="FF0066"/>
                </a:solidFill>
              </a:rPr>
              <a:t>)</a:t>
            </a:r>
          </a:p>
          <a:p>
            <a:pPr lvl="2">
              <a:lnSpc>
                <a:spcPct val="90000"/>
              </a:lnSpc>
            </a:pPr>
            <a:r>
              <a:rPr lang="ja-JP" altLang="en-US">
                <a:solidFill>
                  <a:srgbClr val="FF0066"/>
                </a:solidFill>
              </a:rPr>
              <a:t>ビッグバンの名残、ビッグバンの証拠</a:t>
            </a:r>
          </a:p>
        </p:txBody>
      </p:sp>
    </p:spTree>
    <p:extLst>
      <p:ext uri="{BB962C8B-B14F-4D97-AF65-F5344CB8AC3E}">
        <p14:creationId xmlns:p14="http://schemas.microsoft.com/office/powerpoint/2010/main" val="181793758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42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942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942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942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942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942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942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942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942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942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942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942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211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9C636-1887-B445-8BCA-FCC894E68E56}" type="slidenum">
              <a:rPr lang="en-US" altLang="ja-JP"/>
              <a:pPr/>
              <a:t>12</a:t>
            </a:fld>
            <a:endParaRPr lang="en-US" altLang="ja-JP"/>
          </a:p>
        </p:txBody>
      </p:sp>
      <p:sp>
        <p:nvSpPr>
          <p:cNvPr id="9523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58775" y="260350"/>
            <a:ext cx="8677275" cy="6553200"/>
          </a:xfr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CC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ja-JP" altLang="en-US" sz="2400"/>
              <a:t>宇宙背景放射の”ゆらぎ”</a:t>
            </a:r>
            <a:endParaRPr lang="en-US" altLang="ja-JP" sz="2400"/>
          </a:p>
          <a:p>
            <a:endParaRPr lang="en-US" altLang="ja-JP" sz="2400"/>
          </a:p>
          <a:p>
            <a:endParaRPr lang="en-US" altLang="ja-JP" sz="2400"/>
          </a:p>
          <a:p>
            <a:endParaRPr lang="en-US" altLang="ja-JP" sz="2400"/>
          </a:p>
          <a:p>
            <a:endParaRPr lang="en-US" altLang="ja-JP" sz="2400"/>
          </a:p>
          <a:p>
            <a:endParaRPr lang="en-US" altLang="ja-JP" sz="2400"/>
          </a:p>
          <a:p>
            <a:endParaRPr lang="en-US" altLang="ja-JP" sz="2400"/>
          </a:p>
          <a:p>
            <a:endParaRPr lang="en-US" altLang="ja-JP" sz="2400"/>
          </a:p>
          <a:p>
            <a:pPr lvl="1"/>
            <a:endParaRPr lang="en-US" altLang="ja-JP" sz="2000"/>
          </a:p>
          <a:p>
            <a:pPr lvl="1"/>
            <a:endParaRPr lang="en-US" altLang="ja-JP" sz="2000"/>
          </a:p>
          <a:p>
            <a:pPr lvl="1"/>
            <a:r>
              <a:rPr lang="ja-JP" altLang="en-US" sz="2400"/>
              <a:t>宇宙が現在の</a:t>
            </a:r>
            <a:r>
              <a:rPr lang="en-US" altLang="ja-JP" sz="2400"/>
              <a:t>1/1000</a:t>
            </a:r>
            <a:r>
              <a:rPr lang="ja-JP" altLang="en-US" sz="2400"/>
              <a:t>の大きさの時点の物質の分布</a:t>
            </a:r>
            <a:endParaRPr lang="en-US" altLang="ja-JP" sz="2400"/>
          </a:p>
          <a:p>
            <a:pPr lvl="1"/>
            <a:r>
              <a:rPr lang="ja-JP" altLang="en-US" sz="2400"/>
              <a:t>このゆらぎが</a:t>
            </a:r>
            <a:r>
              <a:rPr lang="ja-JP" altLang="en-US" sz="2400">
                <a:solidFill>
                  <a:srgbClr val="CC0000"/>
                </a:solidFill>
              </a:rPr>
              <a:t>銀河</a:t>
            </a:r>
            <a:r>
              <a:rPr lang="ja-JP" altLang="en-US" sz="2400"/>
              <a:t>（星とガスの集まり）の種になる</a:t>
            </a:r>
            <a:endParaRPr lang="en-US" altLang="ja-JP" sz="2400"/>
          </a:p>
          <a:p>
            <a:pPr lvl="1"/>
            <a:r>
              <a:rPr lang="ja-JP" altLang="en-US" sz="2400"/>
              <a:t>物質（水素とヘリウム）が集まった部分</a:t>
            </a:r>
            <a:endParaRPr lang="en-US" altLang="ja-JP" sz="2400"/>
          </a:p>
          <a:p>
            <a:pPr lvl="2"/>
            <a:r>
              <a:rPr lang="ja-JP" altLang="en-US" sz="2000"/>
              <a:t>宇宙が現在の</a:t>
            </a:r>
            <a:r>
              <a:rPr lang="en-US" altLang="ja-JP" sz="2000"/>
              <a:t>1/10</a:t>
            </a:r>
            <a:r>
              <a:rPr lang="ja-JP" altLang="en-US" sz="2000"/>
              <a:t>まで膨張する間に</a:t>
            </a:r>
            <a:r>
              <a:rPr lang="ja-JP" altLang="en-US" sz="2000">
                <a:solidFill>
                  <a:srgbClr val="FF0000"/>
                </a:solidFill>
              </a:rPr>
              <a:t>銀河、銀河団</a:t>
            </a:r>
            <a:r>
              <a:rPr lang="ja-JP" altLang="en-US" sz="2000"/>
              <a:t>に成長する</a:t>
            </a:r>
            <a:endParaRPr lang="en-US" altLang="ja-JP" sz="2000"/>
          </a:p>
          <a:p>
            <a:pPr lvl="1"/>
            <a:r>
              <a:rPr lang="ja-JP" altLang="en-US" sz="2400"/>
              <a:t>それ以外は何もない宇宙空間</a:t>
            </a:r>
          </a:p>
        </p:txBody>
      </p:sp>
      <p:pic>
        <p:nvPicPr>
          <p:cNvPr id="95235" name="Picture 3" descr="cmb_fluctuations_bi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798513"/>
            <a:ext cx="6553200" cy="3278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5236" name="Text Box 4"/>
          <p:cNvSpPr txBox="1">
            <a:spLocks noChangeArrowheads="1"/>
          </p:cNvSpPr>
          <p:nvPr/>
        </p:nvSpPr>
        <p:spPr bwMode="auto">
          <a:xfrm>
            <a:off x="6732588" y="4076700"/>
            <a:ext cx="1223962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ja-JP" sz="900">
                <a:latin typeface="Tahoma" charset="0"/>
              </a:rPr>
              <a:t>Credit:NASA,COBE</a:t>
            </a:r>
          </a:p>
        </p:txBody>
      </p:sp>
      <p:sp>
        <p:nvSpPr>
          <p:cNvPr id="95237" name="Text Box 5"/>
          <p:cNvSpPr txBox="1">
            <a:spLocks noChangeArrowheads="1"/>
          </p:cNvSpPr>
          <p:nvPr/>
        </p:nvSpPr>
        <p:spPr bwMode="auto">
          <a:xfrm>
            <a:off x="4800600" y="457200"/>
            <a:ext cx="43243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/>
              <a:t>1990</a:t>
            </a:r>
            <a:r>
              <a:rPr lang="ja-JP" altLang="en-US"/>
              <a:t>年代　</a:t>
            </a:r>
            <a:r>
              <a:rPr lang="en-US" altLang="ja-JP"/>
              <a:t>NASA</a:t>
            </a:r>
            <a:r>
              <a:rPr lang="ja-JP" altLang="en-US"/>
              <a:t>の</a:t>
            </a:r>
            <a:r>
              <a:rPr lang="en-US" altLang="ja-JP"/>
              <a:t>COBE</a:t>
            </a:r>
            <a:r>
              <a:rPr lang="ja-JP" altLang="en-US"/>
              <a:t>衛星による観測</a:t>
            </a:r>
          </a:p>
        </p:txBody>
      </p:sp>
    </p:spTree>
    <p:extLst>
      <p:ext uri="{BB962C8B-B14F-4D97-AF65-F5344CB8AC3E}">
        <p14:creationId xmlns:p14="http://schemas.microsoft.com/office/powerpoint/2010/main" val="66108702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5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952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95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9523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9523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9523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9523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9523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234" grpId="0" build="p" bldLvl="2"/>
      <p:bldP spid="95236" grpId="0"/>
      <p:bldP spid="9523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D663A-D2EB-D148-932D-6491378BFF24}" type="slidenum">
              <a:rPr lang="en-US" altLang="ja-JP"/>
              <a:pPr/>
              <a:t>13</a:t>
            </a:fld>
            <a:endParaRPr lang="en-US" altLang="ja-JP"/>
          </a:p>
        </p:txBody>
      </p:sp>
      <p:sp>
        <p:nvSpPr>
          <p:cNvPr id="131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ja-JP" altLang="en-US"/>
          </a:p>
        </p:txBody>
      </p:sp>
      <p:pic>
        <p:nvPicPr>
          <p:cNvPr id="131076" name="Picture 4" descr="nobe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76200"/>
            <a:ext cx="4256088" cy="510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1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3429000"/>
            <a:ext cx="4267200" cy="28194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ja-JP" sz="2800" dirty="0"/>
              <a:t>2003</a:t>
            </a:r>
            <a:r>
              <a:rPr lang="ja-JP" altLang="en-US" sz="2800" dirty="0"/>
              <a:t>年、</a:t>
            </a:r>
            <a:r>
              <a:rPr lang="en-US" altLang="ja-JP" sz="2800" dirty="0"/>
              <a:t>WMAP</a:t>
            </a:r>
            <a:r>
              <a:rPr lang="ja-JP" altLang="en-US" sz="2800" dirty="0"/>
              <a:t>衛星が</a:t>
            </a:r>
            <a:r>
              <a:rPr lang="en-US" altLang="ja-JP" sz="2800" dirty="0"/>
              <a:t>COBE</a:t>
            </a:r>
            <a:r>
              <a:rPr lang="ja-JP" altLang="en-US" sz="2800" dirty="0"/>
              <a:t>よりさらに精密な宇宙背景放射の観測</a:t>
            </a:r>
            <a:endParaRPr lang="en-US" altLang="ja-JP" sz="2800" dirty="0"/>
          </a:p>
          <a:p>
            <a:pPr>
              <a:lnSpc>
                <a:spcPct val="80000"/>
              </a:lnSpc>
            </a:pPr>
            <a:r>
              <a:rPr lang="ja-JP" altLang="en-US" sz="2800" dirty="0"/>
              <a:t>詳細な温度ゆらぎ（ムラムラ）の観測と理論の比較から</a:t>
            </a:r>
            <a:r>
              <a:rPr lang="ja-JP" altLang="en-US" sz="2800" dirty="0">
                <a:solidFill>
                  <a:srgbClr val="0000FF"/>
                </a:solidFill>
              </a:rPr>
              <a:t>宇宙の年齢を</a:t>
            </a:r>
            <a:r>
              <a:rPr lang="en-US" altLang="ja-JP" sz="2800" dirty="0">
                <a:solidFill>
                  <a:srgbClr val="0000FF"/>
                </a:solidFill>
              </a:rPr>
              <a:t>137</a:t>
            </a:r>
            <a:r>
              <a:rPr lang="ja-JP" altLang="en-US" sz="2800" dirty="0">
                <a:solidFill>
                  <a:srgbClr val="0000FF"/>
                </a:solidFill>
              </a:rPr>
              <a:t>億年と決定</a:t>
            </a:r>
          </a:p>
        </p:txBody>
      </p:sp>
      <p:pic>
        <p:nvPicPr>
          <p:cNvPr id="131077" name="Picture 5" descr="96111main_COBE-WMAP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290"/>
          <a:stretch>
            <a:fillRect/>
          </a:stretch>
        </p:blipFill>
        <p:spPr bwMode="auto">
          <a:xfrm>
            <a:off x="304800" y="228600"/>
            <a:ext cx="4495800" cy="288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1078" name="Rectangle 6"/>
          <p:cNvSpPr>
            <a:spLocks noChangeArrowheads="1"/>
          </p:cNvSpPr>
          <p:nvPr/>
        </p:nvSpPr>
        <p:spPr bwMode="auto">
          <a:xfrm>
            <a:off x="4572000" y="5105400"/>
            <a:ext cx="4191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altLang="ja-JP" sz="2400">
                <a:solidFill>
                  <a:srgbClr val="FF0000"/>
                </a:solidFill>
              </a:rPr>
              <a:t>COBE</a:t>
            </a:r>
            <a:r>
              <a:rPr lang="ja-JP" altLang="en-US" sz="2400">
                <a:solidFill>
                  <a:srgbClr val="FF0000"/>
                </a:solidFill>
              </a:rPr>
              <a:t>の搭載装置をつくった二人の科学者が</a:t>
            </a:r>
            <a:r>
              <a:rPr lang="en-US" altLang="ja-JP" sz="2400">
                <a:solidFill>
                  <a:srgbClr val="FF0000"/>
                </a:solidFill>
              </a:rPr>
              <a:t>2006</a:t>
            </a:r>
            <a:r>
              <a:rPr lang="ja-JP" altLang="en-US" sz="2400">
                <a:solidFill>
                  <a:srgbClr val="FF0000"/>
                </a:solidFill>
              </a:rPr>
              <a:t>年度ノーベル物理学賞を受賞</a:t>
            </a:r>
            <a:endParaRPr lang="ja-JP" altLang="en-US"/>
          </a:p>
        </p:txBody>
      </p:sp>
      <p:sp>
        <p:nvSpPr>
          <p:cNvPr id="131079" name="Rectangle 7"/>
          <p:cNvSpPr>
            <a:spLocks noChangeArrowheads="1"/>
          </p:cNvSpPr>
          <p:nvPr/>
        </p:nvSpPr>
        <p:spPr bwMode="auto">
          <a:xfrm>
            <a:off x="4800600" y="990600"/>
            <a:ext cx="4191000" cy="457200"/>
          </a:xfrm>
          <a:prstGeom prst="rect">
            <a:avLst/>
          </a:prstGeom>
          <a:solidFill>
            <a:schemeClr val="accent1">
              <a:alpha val="16000"/>
            </a:schemeClr>
          </a:solidFill>
          <a:ln w="25400">
            <a:solidFill>
              <a:srgbClr val="FF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31080" name="Text Box 8"/>
          <p:cNvSpPr txBox="1">
            <a:spLocks noChangeArrowheads="1"/>
          </p:cNvSpPr>
          <p:nvPr/>
        </p:nvSpPr>
        <p:spPr bwMode="auto">
          <a:xfrm>
            <a:off x="898525" y="6361113"/>
            <a:ext cx="7397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>
                <a:hlinkClick r:id="rId5"/>
              </a:rPr>
              <a:t>http://nobelprize.org/nobel_prizes/physics/laureates/2006/phyadv06.pdf</a:t>
            </a:r>
            <a:endParaRPr lang="en-US" altLang="ja-JP"/>
          </a:p>
        </p:txBody>
      </p:sp>
      <p:sp>
        <p:nvSpPr>
          <p:cNvPr id="131081" name="Text Box 9"/>
          <p:cNvSpPr txBox="1">
            <a:spLocks noChangeArrowheads="1"/>
          </p:cNvSpPr>
          <p:nvPr/>
        </p:nvSpPr>
        <p:spPr bwMode="auto">
          <a:xfrm>
            <a:off x="914400" y="6096000"/>
            <a:ext cx="33924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ja-JP" altLang="en-US"/>
              <a:t>より詳しく知りたい人はこちらへ</a:t>
            </a:r>
            <a:r>
              <a:rPr lang="en-US" altLang="ja-JP"/>
              <a:t>↓</a:t>
            </a:r>
          </a:p>
        </p:txBody>
      </p:sp>
    </p:spTree>
    <p:extLst>
      <p:ext uri="{BB962C8B-B14F-4D97-AF65-F5344CB8AC3E}">
        <p14:creationId xmlns:p14="http://schemas.microsoft.com/office/powerpoint/2010/main" val="1212892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1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31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31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1078" grpId="0"/>
      <p:bldP spid="13107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 smtClean="0"/>
              <a:t>2013</a:t>
            </a:r>
            <a:r>
              <a:rPr kumimoji="1" lang="ja-JP" altLang="en-US" dirty="0" smtClean="0"/>
              <a:t>年、ヨーロッパのプランク衛星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61B59-925A-6E4A-8E08-4142B69655D2}" type="slidenum">
              <a:rPr kumimoji="1" lang="ja-JP" altLang="en-US" smtClean="0"/>
              <a:pPr/>
              <a:t>14</a:t>
            </a:fld>
            <a:endParaRPr kumimoji="1" lang="ja-JP" altLang="en-US"/>
          </a:p>
        </p:txBody>
      </p:sp>
      <p:pic>
        <p:nvPicPr>
          <p:cNvPr id="7" name="図 6" descr="planck_ma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749" y="1763286"/>
            <a:ext cx="6167448" cy="3088658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85624" y="5151081"/>
            <a:ext cx="921892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kumimoji="1" lang="en-US" altLang="ja-JP" sz="3200" dirty="0" smtClean="0"/>
              <a:t>WMAP</a:t>
            </a:r>
            <a:r>
              <a:rPr kumimoji="1" lang="ja-JP" altLang="en-US" sz="3200" dirty="0" smtClean="0"/>
              <a:t>よりも精密に宇宙背景放射のゆらぎを計測</a:t>
            </a:r>
            <a:endParaRPr kumimoji="1" lang="en-US" altLang="ja-JP" sz="3200" dirty="0" smtClean="0"/>
          </a:p>
          <a:p>
            <a:pPr marL="457200" indent="-457200">
              <a:buFont typeface="Arial"/>
              <a:buChar char="•"/>
            </a:pPr>
            <a:r>
              <a:rPr lang="ja-JP" altLang="en-US" sz="3200" dirty="0" smtClean="0"/>
              <a:t>宇宙年齢は</a:t>
            </a:r>
            <a:r>
              <a:rPr lang="en-US" altLang="ja-JP" sz="3200" dirty="0" smtClean="0"/>
              <a:t>(137</a:t>
            </a:r>
            <a:r>
              <a:rPr lang="ja-JP" altLang="en-US" sz="3200" dirty="0" smtClean="0"/>
              <a:t>億年ではなく</a:t>
            </a:r>
            <a:r>
              <a:rPr lang="en-US" altLang="ja-JP" sz="3200" dirty="0" smtClean="0"/>
              <a:t>)</a:t>
            </a:r>
            <a:r>
              <a:rPr lang="en-US" altLang="ja-JP" sz="3200" dirty="0" smtClean="0">
                <a:solidFill>
                  <a:srgbClr val="FF0000"/>
                </a:solidFill>
              </a:rPr>
              <a:t>138</a:t>
            </a:r>
            <a:r>
              <a:rPr lang="ja-JP" altLang="en-US" sz="3200" dirty="0" smtClean="0">
                <a:solidFill>
                  <a:srgbClr val="FF0000"/>
                </a:solidFill>
              </a:rPr>
              <a:t>億年</a:t>
            </a:r>
            <a:r>
              <a:rPr lang="ja-JP" altLang="en-US" sz="3200" dirty="0" smtClean="0"/>
              <a:t>！</a:t>
            </a:r>
            <a:endParaRPr kumimoji="1" lang="ja-JP" altLang="en-US" sz="3200" dirty="0"/>
          </a:p>
        </p:txBody>
      </p:sp>
    </p:spTree>
    <p:extLst>
      <p:ext uri="{BB962C8B-B14F-4D97-AF65-F5344CB8AC3E}">
        <p14:creationId xmlns:p14="http://schemas.microsoft.com/office/powerpoint/2010/main" val="136861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C4E7D-6C59-2647-84A2-84A83607B093}" type="slidenum">
              <a:rPr lang="en-US" altLang="ja-JP"/>
              <a:pPr/>
              <a:t>15</a:t>
            </a:fld>
            <a:endParaRPr lang="en-US" altLang="ja-JP"/>
          </a:p>
        </p:txBody>
      </p:sp>
      <p:sp>
        <p:nvSpPr>
          <p:cNvPr id="9625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292725" y="44450"/>
            <a:ext cx="3743325" cy="4968875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ja-JP" altLang="en-US" sz="2800"/>
              <a:t>銀河</a:t>
            </a:r>
            <a:endParaRPr lang="en-US" altLang="ja-JP" sz="2800"/>
          </a:p>
          <a:p>
            <a:pPr lvl="1">
              <a:lnSpc>
                <a:spcPct val="80000"/>
              </a:lnSpc>
            </a:pPr>
            <a:r>
              <a:rPr lang="ja-JP" altLang="en-US" sz="2400"/>
              <a:t>星とガスの集まり</a:t>
            </a:r>
            <a:endParaRPr lang="en-US" altLang="ja-JP" sz="2400"/>
          </a:p>
          <a:p>
            <a:pPr lvl="1">
              <a:lnSpc>
                <a:spcPct val="80000"/>
              </a:lnSpc>
            </a:pPr>
            <a:r>
              <a:rPr lang="ja-JP" altLang="en-US" sz="2400"/>
              <a:t>宇宙が現在の約</a:t>
            </a:r>
            <a:r>
              <a:rPr lang="en-US" altLang="ja-JP" sz="2400"/>
              <a:t>1/10</a:t>
            </a:r>
            <a:r>
              <a:rPr lang="ja-JP" altLang="en-US" sz="2400"/>
              <a:t>の大きさの頃にできた</a:t>
            </a:r>
            <a:endParaRPr lang="en-US" altLang="ja-JP" sz="2400"/>
          </a:p>
          <a:p>
            <a:pPr lvl="1">
              <a:lnSpc>
                <a:spcPct val="80000"/>
              </a:lnSpc>
            </a:pPr>
            <a:r>
              <a:rPr lang="ja-JP" altLang="en-US" sz="2400"/>
              <a:t>宇宙全体で数千億個ある（我々の銀河はその一つ）</a:t>
            </a:r>
            <a:endParaRPr lang="en-US" altLang="ja-JP" sz="2400"/>
          </a:p>
          <a:p>
            <a:pPr lvl="1">
              <a:lnSpc>
                <a:spcPct val="80000"/>
              </a:lnSpc>
            </a:pPr>
            <a:r>
              <a:rPr lang="ja-JP" altLang="en-US" sz="2400"/>
              <a:t>いろいろな形，色がある</a:t>
            </a:r>
            <a:endParaRPr lang="en-US" altLang="ja-JP" sz="2400"/>
          </a:p>
          <a:p>
            <a:pPr lvl="1">
              <a:lnSpc>
                <a:spcPct val="80000"/>
              </a:lnSpc>
            </a:pPr>
            <a:r>
              <a:rPr lang="ja-JP" altLang="en-US" sz="2400"/>
              <a:t>銀河の中では、今でもガスから星が生まれつつある</a:t>
            </a:r>
            <a:endParaRPr lang="en-US" altLang="ja-JP" sz="2400"/>
          </a:p>
          <a:p>
            <a:pPr lvl="1">
              <a:lnSpc>
                <a:spcPct val="80000"/>
              </a:lnSpc>
            </a:pPr>
            <a:endParaRPr lang="en-US" altLang="ja-JP" sz="2400">
              <a:solidFill>
                <a:srgbClr val="FF0000"/>
              </a:solidFill>
            </a:endParaRPr>
          </a:p>
          <a:p>
            <a:pPr lvl="1">
              <a:lnSpc>
                <a:spcPct val="80000"/>
              </a:lnSpc>
            </a:pPr>
            <a:endParaRPr lang="en-US" altLang="ja-JP" sz="2400">
              <a:solidFill>
                <a:srgbClr val="FF0000"/>
              </a:solidFill>
            </a:endParaRPr>
          </a:p>
          <a:p>
            <a:pPr lvl="1">
              <a:lnSpc>
                <a:spcPct val="80000"/>
              </a:lnSpc>
            </a:pPr>
            <a:endParaRPr lang="en-US" altLang="ja-JP" sz="2400">
              <a:solidFill>
                <a:srgbClr val="FF0000"/>
              </a:solidFill>
            </a:endParaRPr>
          </a:p>
          <a:p>
            <a:pPr lvl="1">
              <a:lnSpc>
                <a:spcPct val="80000"/>
              </a:lnSpc>
            </a:pPr>
            <a:endParaRPr lang="en-US" altLang="ja-JP" sz="2400">
              <a:solidFill>
                <a:srgbClr val="FF0000"/>
              </a:solidFill>
            </a:endParaRPr>
          </a:p>
          <a:p>
            <a:pPr lvl="1">
              <a:lnSpc>
                <a:spcPct val="80000"/>
              </a:lnSpc>
              <a:buFontTx/>
              <a:buNone/>
            </a:pPr>
            <a:endParaRPr lang="ja-JP" altLang="en-US" sz="2400"/>
          </a:p>
        </p:txBody>
      </p:sp>
      <p:pic>
        <p:nvPicPr>
          <p:cNvPr id="96259" name="Picture 3" descr="full_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3" y="44450"/>
            <a:ext cx="5283200" cy="6626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6260" name="Oval 4"/>
          <p:cNvSpPr>
            <a:spLocks noChangeArrowheads="1"/>
          </p:cNvSpPr>
          <p:nvPr/>
        </p:nvSpPr>
        <p:spPr bwMode="auto">
          <a:xfrm>
            <a:off x="6948488" y="4365625"/>
            <a:ext cx="863600" cy="431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ja-JP" altLang="en-US">
                <a:latin typeface="Tahoma" charset="0"/>
              </a:rPr>
              <a:t>星</a:t>
            </a:r>
          </a:p>
        </p:txBody>
      </p:sp>
      <p:sp>
        <p:nvSpPr>
          <p:cNvPr id="96261" name="Oval 5"/>
          <p:cNvSpPr>
            <a:spLocks noChangeArrowheads="1"/>
          </p:cNvSpPr>
          <p:nvPr/>
        </p:nvSpPr>
        <p:spPr bwMode="auto">
          <a:xfrm>
            <a:off x="5940425" y="4870450"/>
            <a:ext cx="1081088" cy="57467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ja-JP" altLang="en-US">
                <a:latin typeface="Tahoma" charset="0"/>
              </a:rPr>
              <a:t>星間ガス</a:t>
            </a:r>
          </a:p>
        </p:txBody>
      </p:sp>
      <p:sp>
        <p:nvSpPr>
          <p:cNvPr id="96262" name="Oval 6"/>
          <p:cNvSpPr>
            <a:spLocks noChangeArrowheads="1"/>
          </p:cNvSpPr>
          <p:nvPr/>
        </p:nvSpPr>
        <p:spPr bwMode="auto">
          <a:xfrm>
            <a:off x="7813675" y="4940300"/>
            <a:ext cx="935038" cy="5048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ja-JP" altLang="en-US">
                <a:latin typeface="Tahoma" charset="0"/>
              </a:rPr>
              <a:t>爆発</a:t>
            </a:r>
          </a:p>
        </p:txBody>
      </p:sp>
      <p:sp>
        <p:nvSpPr>
          <p:cNvPr id="96263" name="Line 7"/>
          <p:cNvSpPr>
            <a:spLocks noChangeShapeType="1"/>
          </p:cNvSpPr>
          <p:nvPr/>
        </p:nvSpPr>
        <p:spPr bwMode="auto">
          <a:xfrm flipV="1">
            <a:off x="6661150" y="4725988"/>
            <a:ext cx="360363" cy="1428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96264" name="Line 8"/>
          <p:cNvSpPr>
            <a:spLocks noChangeShapeType="1"/>
          </p:cNvSpPr>
          <p:nvPr/>
        </p:nvSpPr>
        <p:spPr bwMode="auto">
          <a:xfrm>
            <a:off x="7740650" y="4725988"/>
            <a:ext cx="288925" cy="2159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96265" name="Line 9"/>
          <p:cNvSpPr>
            <a:spLocks noChangeShapeType="1"/>
          </p:cNvSpPr>
          <p:nvPr/>
        </p:nvSpPr>
        <p:spPr bwMode="auto">
          <a:xfrm flipH="1">
            <a:off x="7021513" y="5229225"/>
            <a:ext cx="719137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96266" name="Text Box 10"/>
          <p:cNvSpPr txBox="1">
            <a:spLocks noChangeArrowheads="1"/>
          </p:cNvSpPr>
          <p:nvPr/>
        </p:nvSpPr>
        <p:spPr bwMode="auto">
          <a:xfrm>
            <a:off x="5748338" y="5419725"/>
            <a:ext cx="29273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ja-JP" altLang="en-US" sz="2400">
                <a:solidFill>
                  <a:srgbClr val="FF0066"/>
                </a:solidFill>
                <a:latin typeface="Tahoma" charset="0"/>
              </a:rPr>
              <a:t>銀河中の物質の循環</a:t>
            </a:r>
          </a:p>
        </p:txBody>
      </p:sp>
    </p:spTree>
    <p:extLst>
      <p:ext uri="{BB962C8B-B14F-4D97-AF65-F5344CB8AC3E}">
        <p14:creationId xmlns:p14="http://schemas.microsoft.com/office/powerpoint/2010/main" val="27777400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62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962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962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962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962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9625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96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96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96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96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96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96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96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258" grpId="0" build="p"/>
      <p:bldP spid="96260" grpId="0" animBg="1"/>
      <p:bldP spid="96261" grpId="0" animBg="1"/>
      <p:bldP spid="96262" grpId="0" animBg="1"/>
      <p:bldP spid="96263" grpId="0" animBg="1"/>
      <p:bldP spid="96264" grpId="0" animBg="1"/>
      <p:bldP spid="96265" grpId="0" animBg="1"/>
      <p:bldP spid="9626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B0BB4-172A-0947-80BA-166F5AB11253}" type="slidenum">
              <a:rPr lang="en-US" altLang="ja-JP"/>
              <a:pPr/>
              <a:t>16</a:t>
            </a:fld>
            <a:endParaRPr lang="en-US" altLang="ja-JP"/>
          </a:p>
        </p:txBody>
      </p:sp>
      <p:sp>
        <p:nvSpPr>
          <p:cNvPr id="98306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260350"/>
            <a:ext cx="8229600" cy="1384300"/>
          </a:xfrm>
        </p:spPr>
        <p:txBody>
          <a:bodyPr/>
          <a:lstStyle/>
          <a:p>
            <a:r>
              <a:rPr lang="ja-JP" altLang="en-US" sz="4000"/>
              <a:t>我々の銀河</a:t>
            </a:r>
            <a:r>
              <a:rPr lang="en-US" altLang="ja-JP" sz="4000"/>
              <a:t>(</a:t>
            </a:r>
            <a:r>
              <a:rPr lang="ja-JP" altLang="en-US" sz="4000"/>
              <a:t>天の川銀河系</a:t>
            </a:r>
            <a:r>
              <a:rPr lang="en-US" altLang="ja-JP" sz="4000"/>
              <a:t>)</a:t>
            </a:r>
            <a:br>
              <a:rPr lang="en-US" altLang="ja-JP" sz="4000"/>
            </a:br>
            <a:endParaRPr lang="en-US" sz="4000"/>
          </a:p>
        </p:txBody>
      </p:sp>
      <p:sp>
        <p:nvSpPr>
          <p:cNvPr id="9830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708400" y="1052513"/>
            <a:ext cx="5435600" cy="1943100"/>
          </a:xfrm>
        </p:spPr>
        <p:txBody>
          <a:bodyPr/>
          <a:lstStyle/>
          <a:p>
            <a:pPr lvl="1"/>
            <a:r>
              <a:rPr lang="ja-JP" altLang="en-US" sz="2000"/>
              <a:t>円盤状に約２０００億個の星（</a:t>
            </a:r>
            <a:r>
              <a:rPr lang="ja-JP" altLang="en-US" sz="2000">
                <a:solidFill>
                  <a:schemeClr val="hlink"/>
                </a:solidFill>
              </a:rPr>
              <a:t>恒星</a:t>
            </a:r>
            <a:r>
              <a:rPr lang="ja-JP" altLang="en-US" sz="2000"/>
              <a:t>）が分布している</a:t>
            </a:r>
            <a:r>
              <a:rPr lang="en-US" altLang="ja-JP" sz="2000"/>
              <a:t>(</a:t>
            </a:r>
            <a:r>
              <a:rPr lang="ja-JP" altLang="en-US" sz="2000"/>
              <a:t>太陽はその一つ）</a:t>
            </a:r>
            <a:endParaRPr lang="en-US" altLang="ja-JP" sz="2000"/>
          </a:p>
          <a:p>
            <a:pPr lvl="1"/>
            <a:r>
              <a:rPr lang="ja-JP" altLang="en-US" sz="2000"/>
              <a:t>星の集まった円盤を内側から見ている</a:t>
            </a:r>
            <a:r>
              <a:rPr lang="en-US" altLang="ja-JP" sz="2000">
                <a:sym typeface="Symbol" charset="0"/>
              </a:rPr>
              <a:t></a:t>
            </a:r>
            <a:r>
              <a:rPr lang="ja-JP" altLang="en-US" sz="2000">
                <a:solidFill>
                  <a:srgbClr val="FF0066"/>
                </a:solidFill>
              </a:rPr>
              <a:t>天の川</a:t>
            </a:r>
            <a:endParaRPr lang="en-US" altLang="ja-JP" sz="2000">
              <a:solidFill>
                <a:srgbClr val="FF0066"/>
              </a:solidFill>
            </a:endParaRPr>
          </a:p>
          <a:p>
            <a:pPr lvl="1"/>
            <a:r>
              <a:rPr lang="ja-JP" sz="2000">
                <a:solidFill>
                  <a:schemeClr val="hlink"/>
                </a:solidFill>
              </a:rPr>
              <a:t>アンドロメダ銀河</a:t>
            </a:r>
            <a:r>
              <a:rPr lang="ja-JP" sz="2000"/>
              <a:t>のような</a:t>
            </a:r>
            <a:r>
              <a:rPr lang="ja-JP" altLang="en-US" sz="2000"/>
              <a:t>渦巻銀河</a:t>
            </a:r>
            <a:endParaRPr lang="en-US" altLang="ja-JP" sz="2000"/>
          </a:p>
          <a:p>
            <a:pPr lvl="1"/>
            <a:endParaRPr lang="ja-JP" altLang="en-US" sz="2000"/>
          </a:p>
        </p:txBody>
      </p:sp>
      <p:pic>
        <p:nvPicPr>
          <p:cNvPr id="98308" name="Picture 4" descr="mwhorizon_kurita_bi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013" y="1255713"/>
            <a:ext cx="3641725" cy="511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8309" name="Text Box 5"/>
          <p:cNvSpPr txBox="1">
            <a:spLocks noChangeArrowheads="1"/>
          </p:cNvSpPr>
          <p:nvPr/>
        </p:nvSpPr>
        <p:spPr bwMode="auto">
          <a:xfrm>
            <a:off x="250825" y="6440488"/>
            <a:ext cx="1254125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900">
                <a:latin typeface="Tahoma" charset="0"/>
              </a:rPr>
              <a:t>Credit:Naoyuki Kurita</a:t>
            </a:r>
          </a:p>
        </p:txBody>
      </p:sp>
      <p:pic>
        <p:nvPicPr>
          <p:cNvPr id="98310" name="Picture 6" descr="m31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64100" y="2720975"/>
            <a:ext cx="3595688" cy="3170238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98311" name="Rectangle 7"/>
          <p:cNvSpPr>
            <a:spLocks noChangeArrowheads="1"/>
          </p:cNvSpPr>
          <p:nvPr/>
        </p:nvSpPr>
        <p:spPr bwMode="auto">
          <a:xfrm>
            <a:off x="4714875" y="5949950"/>
            <a:ext cx="4105275" cy="574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en-US" altLang="ja-JP" sz="2400"/>
              <a:t>M31</a:t>
            </a:r>
            <a:r>
              <a:rPr lang="ja-JP" altLang="en-US" sz="2400"/>
              <a:t>、アンドロメダ銀河、</a:t>
            </a:r>
            <a:r>
              <a:rPr lang="en-US" altLang="ja-JP" sz="2400"/>
              <a:t/>
            </a:r>
            <a:br>
              <a:rPr lang="en-US" altLang="ja-JP" sz="2400"/>
            </a:br>
            <a:r>
              <a:rPr lang="ja-JP" altLang="en-US" sz="2400"/>
              <a:t>距離</a:t>
            </a:r>
            <a:r>
              <a:rPr lang="en-US" altLang="ja-JP" sz="2400"/>
              <a:t>230</a:t>
            </a:r>
            <a:r>
              <a:rPr lang="ja-JP" altLang="en-US" sz="2400"/>
              <a:t>万光年</a:t>
            </a:r>
          </a:p>
        </p:txBody>
      </p:sp>
    </p:spTree>
    <p:extLst>
      <p:ext uri="{BB962C8B-B14F-4D97-AF65-F5344CB8AC3E}">
        <p14:creationId xmlns:p14="http://schemas.microsoft.com/office/powerpoint/2010/main" val="121049328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8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98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3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68536-F7F5-224D-B1AE-B89EC958B971}" type="slidenum">
              <a:rPr lang="en-US" altLang="ja-JP"/>
              <a:pPr/>
              <a:t>17</a:t>
            </a:fld>
            <a:endParaRPr lang="en-US" altLang="ja-JP"/>
          </a:p>
        </p:txBody>
      </p:sp>
      <p:sp>
        <p:nvSpPr>
          <p:cNvPr id="99330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182563"/>
            <a:ext cx="6130925" cy="544512"/>
          </a:xfrm>
        </p:spPr>
        <p:txBody>
          <a:bodyPr>
            <a:normAutofit fontScale="90000"/>
          </a:bodyPr>
          <a:lstStyle/>
          <a:p>
            <a:r>
              <a:rPr lang="ja-JP" altLang="en-US" sz="4000"/>
              <a:t>星の進化と元素の起源</a:t>
            </a:r>
          </a:p>
        </p:txBody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1905000" cy="922338"/>
          </a:xfrm>
        </p:spPr>
        <p:txBody>
          <a:bodyPr/>
          <a:lstStyle/>
          <a:p>
            <a:endParaRPr lang="en-US"/>
          </a:p>
        </p:txBody>
      </p:sp>
      <p:pic>
        <p:nvPicPr>
          <p:cNvPr id="99332" name="Picture 4" descr="Orion_3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758825"/>
            <a:ext cx="2590800" cy="338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9333" name="Picture 5" descr="0052_optical_l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901700"/>
            <a:ext cx="2520950" cy="2520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9334" name="Picture 6" descr="M57_ha_300_smal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7563" y="3927475"/>
            <a:ext cx="2413000" cy="2420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9335" name="Picture 7" descr="m4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4425950"/>
            <a:ext cx="3119438" cy="2092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9336" name="Text Box 8"/>
          <p:cNvSpPr txBox="1">
            <a:spLocks noChangeArrowheads="1"/>
          </p:cNvSpPr>
          <p:nvPr/>
        </p:nvSpPr>
        <p:spPr bwMode="auto">
          <a:xfrm>
            <a:off x="5616575" y="38100"/>
            <a:ext cx="3419475" cy="650875"/>
          </a:xfrm>
          <a:prstGeom prst="rect">
            <a:avLst/>
          </a:prstGeom>
          <a:noFill/>
          <a:ln w="9525">
            <a:solidFill>
              <a:srgbClr val="FF006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ja-JP" altLang="en-US">
                <a:solidFill>
                  <a:srgbClr val="FF0066"/>
                </a:solidFill>
                <a:latin typeface="Tahoma" charset="0"/>
              </a:rPr>
              <a:t>星間ガス、塵から星が生まれる（オリオン星雲）</a:t>
            </a:r>
            <a:endParaRPr lang="ja-JP" altLang="en-US" b="1">
              <a:solidFill>
                <a:srgbClr val="FF0066"/>
              </a:solidFill>
              <a:latin typeface="Tahoma" charset="0"/>
            </a:endParaRPr>
          </a:p>
        </p:txBody>
      </p:sp>
      <p:sp>
        <p:nvSpPr>
          <p:cNvPr id="99337" name="Line 9"/>
          <p:cNvSpPr>
            <a:spLocks noChangeShapeType="1"/>
          </p:cNvSpPr>
          <p:nvPr/>
        </p:nvSpPr>
        <p:spPr bwMode="auto">
          <a:xfrm>
            <a:off x="7380288" y="4070350"/>
            <a:ext cx="0" cy="360363"/>
          </a:xfrm>
          <a:prstGeom prst="line">
            <a:avLst/>
          </a:prstGeom>
          <a:noFill/>
          <a:ln w="76200">
            <a:solidFill>
              <a:srgbClr val="FF006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99338" name="Text Box 10"/>
          <p:cNvSpPr txBox="1">
            <a:spLocks noChangeArrowheads="1"/>
          </p:cNvSpPr>
          <p:nvPr/>
        </p:nvSpPr>
        <p:spPr bwMode="auto">
          <a:xfrm>
            <a:off x="5867400" y="6446838"/>
            <a:ext cx="2927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ja-JP" altLang="en-US">
                <a:latin typeface="Tahoma" charset="0"/>
              </a:rPr>
              <a:t>プレアデス星団（すばる）</a:t>
            </a:r>
          </a:p>
        </p:txBody>
      </p:sp>
      <p:sp>
        <p:nvSpPr>
          <p:cNvPr id="99339" name="Text Box 11"/>
          <p:cNvSpPr txBox="1">
            <a:spLocks noChangeArrowheads="1"/>
          </p:cNvSpPr>
          <p:nvPr/>
        </p:nvSpPr>
        <p:spPr bwMode="auto">
          <a:xfrm>
            <a:off x="-36513" y="1046163"/>
            <a:ext cx="2124076" cy="1465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ja-JP" altLang="en-US">
                <a:solidFill>
                  <a:srgbClr val="FF0066"/>
                </a:solidFill>
                <a:latin typeface="Tahoma" charset="0"/>
              </a:rPr>
              <a:t>超新星爆発</a:t>
            </a:r>
            <a:endParaRPr lang="en-US" altLang="ja-JP">
              <a:solidFill>
                <a:srgbClr val="FF0066"/>
              </a:solidFill>
              <a:latin typeface="Tahoma" charset="0"/>
            </a:endParaRPr>
          </a:p>
          <a:p>
            <a:r>
              <a:rPr lang="ja-JP" altLang="en-US">
                <a:latin typeface="Tahoma" charset="0"/>
              </a:rPr>
              <a:t>中心に星の芯が残る</a:t>
            </a:r>
            <a:endParaRPr lang="en-US" altLang="ja-JP">
              <a:latin typeface="Tahoma" charset="0"/>
            </a:endParaRPr>
          </a:p>
          <a:p>
            <a:r>
              <a:rPr lang="ja-JP" altLang="en-US">
                <a:latin typeface="Tahoma" charset="0"/>
              </a:rPr>
              <a:t>（</a:t>
            </a:r>
            <a:r>
              <a:rPr lang="ja-JP" altLang="en-US">
                <a:solidFill>
                  <a:srgbClr val="FF0066"/>
                </a:solidFill>
                <a:latin typeface="Tahoma" charset="0"/>
              </a:rPr>
              <a:t>中性子星</a:t>
            </a:r>
            <a:r>
              <a:rPr lang="ja-JP" altLang="en-US">
                <a:latin typeface="Tahoma" charset="0"/>
              </a:rPr>
              <a:t>か</a:t>
            </a:r>
            <a:endParaRPr lang="en-US" altLang="ja-JP">
              <a:latin typeface="Tahoma" charset="0"/>
            </a:endParaRPr>
          </a:p>
          <a:p>
            <a:r>
              <a:rPr lang="ja-JP" altLang="en-US">
                <a:solidFill>
                  <a:srgbClr val="FF0066"/>
                </a:solidFill>
                <a:latin typeface="Tahoma" charset="0"/>
              </a:rPr>
              <a:t>ブラックホール</a:t>
            </a:r>
            <a:r>
              <a:rPr lang="ja-JP" altLang="en-US">
                <a:latin typeface="Tahoma" charset="0"/>
              </a:rPr>
              <a:t>）</a:t>
            </a:r>
          </a:p>
        </p:txBody>
      </p:sp>
      <p:sp>
        <p:nvSpPr>
          <p:cNvPr id="99340" name="Text Box 12"/>
          <p:cNvSpPr txBox="1">
            <a:spLocks noChangeArrowheads="1"/>
          </p:cNvSpPr>
          <p:nvPr/>
        </p:nvSpPr>
        <p:spPr bwMode="auto">
          <a:xfrm>
            <a:off x="-36513" y="4595813"/>
            <a:ext cx="2187576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ja-JP" altLang="en-US">
                <a:solidFill>
                  <a:srgbClr val="FF0066"/>
                </a:solidFill>
                <a:latin typeface="Tahoma" charset="0"/>
              </a:rPr>
              <a:t>白色矮星</a:t>
            </a:r>
            <a:r>
              <a:rPr lang="ja-JP" altLang="en-US">
                <a:latin typeface="Tahoma" charset="0"/>
              </a:rPr>
              <a:t>と</a:t>
            </a:r>
            <a:endParaRPr lang="en-US" altLang="ja-JP">
              <a:latin typeface="Tahoma" charset="0"/>
            </a:endParaRPr>
          </a:p>
          <a:p>
            <a:r>
              <a:rPr lang="ja-JP" altLang="en-US">
                <a:latin typeface="Tahoma" charset="0"/>
              </a:rPr>
              <a:t>惑星状星雲</a:t>
            </a:r>
            <a:endParaRPr lang="en-US" altLang="ja-JP">
              <a:latin typeface="Tahoma" charset="0"/>
            </a:endParaRPr>
          </a:p>
          <a:p>
            <a:r>
              <a:rPr lang="en-US" altLang="ja-JP">
                <a:latin typeface="Tahoma" charset="0"/>
              </a:rPr>
              <a:t>(</a:t>
            </a:r>
            <a:r>
              <a:rPr lang="ja-JP" altLang="en-US">
                <a:latin typeface="Tahoma" charset="0"/>
              </a:rPr>
              <a:t>太陽の５０億年後</a:t>
            </a:r>
            <a:r>
              <a:rPr lang="en-US" altLang="ja-JP">
                <a:latin typeface="Tahoma" charset="0"/>
              </a:rPr>
              <a:t>)</a:t>
            </a:r>
          </a:p>
        </p:txBody>
      </p:sp>
      <p:sp>
        <p:nvSpPr>
          <p:cNvPr id="99341" name="Line 13"/>
          <p:cNvSpPr>
            <a:spLocks noChangeShapeType="1"/>
          </p:cNvSpPr>
          <p:nvPr/>
        </p:nvSpPr>
        <p:spPr bwMode="auto">
          <a:xfrm flipH="1">
            <a:off x="4427538" y="5438775"/>
            <a:ext cx="1223962" cy="0"/>
          </a:xfrm>
          <a:prstGeom prst="line">
            <a:avLst/>
          </a:prstGeom>
          <a:noFill/>
          <a:ln w="762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99342" name="Line 14"/>
          <p:cNvSpPr>
            <a:spLocks noChangeShapeType="1"/>
          </p:cNvSpPr>
          <p:nvPr/>
        </p:nvSpPr>
        <p:spPr bwMode="auto">
          <a:xfrm flipH="1" flipV="1">
            <a:off x="4427538" y="3429000"/>
            <a:ext cx="1223962" cy="1079500"/>
          </a:xfrm>
          <a:prstGeom prst="line">
            <a:avLst/>
          </a:prstGeom>
          <a:noFill/>
          <a:ln w="762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99343" name="Text Box 15"/>
          <p:cNvSpPr txBox="1">
            <a:spLocks noChangeArrowheads="1"/>
          </p:cNvSpPr>
          <p:nvPr/>
        </p:nvSpPr>
        <p:spPr bwMode="auto">
          <a:xfrm>
            <a:off x="955675" y="3927475"/>
            <a:ext cx="879475" cy="650875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ja-JP" altLang="en-US">
                <a:solidFill>
                  <a:schemeClr val="hlink"/>
                </a:solidFill>
                <a:latin typeface="Tahoma" charset="0"/>
              </a:rPr>
              <a:t>軽い星</a:t>
            </a:r>
            <a:endParaRPr lang="en-US" altLang="ja-JP">
              <a:solidFill>
                <a:schemeClr val="hlink"/>
              </a:solidFill>
              <a:latin typeface="Tahoma" charset="0"/>
            </a:endParaRPr>
          </a:p>
          <a:p>
            <a:r>
              <a:rPr lang="ja-JP" altLang="en-US">
                <a:solidFill>
                  <a:schemeClr val="hlink"/>
                </a:solidFill>
                <a:latin typeface="Tahoma" charset="0"/>
              </a:rPr>
              <a:t>の最後</a:t>
            </a:r>
          </a:p>
        </p:txBody>
      </p:sp>
      <p:sp>
        <p:nvSpPr>
          <p:cNvPr id="99344" name="Text Box 16"/>
          <p:cNvSpPr txBox="1">
            <a:spLocks noChangeArrowheads="1"/>
          </p:cNvSpPr>
          <p:nvPr/>
        </p:nvSpPr>
        <p:spPr bwMode="auto">
          <a:xfrm>
            <a:off x="4556125" y="1909763"/>
            <a:ext cx="879475" cy="650875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ja-JP" altLang="en-US">
                <a:solidFill>
                  <a:schemeClr val="hlink"/>
                </a:solidFill>
                <a:latin typeface="Tahoma" charset="0"/>
              </a:rPr>
              <a:t>重い星</a:t>
            </a:r>
            <a:endParaRPr lang="en-US" altLang="ja-JP">
              <a:solidFill>
                <a:schemeClr val="hlink"/>
              </a:solidFill>
              <a:latin typeface="Tahoma" charset="0"/>
            </a:endParaRPr>
          </a:p>
          <a:p>
            <a:r>
              <a:rPr lang="ja-JP" altLang="en-US">
                <a:solidFill>
                  <a:schemeClr val="hlink"/>
                </a:solidFill>
                <a:latin typeface="Tahoma" charset="0"/>
              </a:rPr>
              <a:t>の最後</a:t>
            </a:r>
          </a:p>
        </p:txBody>
      </p:sp>
      <p:sp>
        <p:nvSpPr>
          <p:cNvPr id="99345" name="Line 17"/>
          <p:cNvSpPr>
            <a:spLocks noChangeShapeType="1"/>
          </p:cNvSpPr>
          <p:nvPr/>
        </p:nvSpPr>
        <p:spPr bwMode="auto">
          <a:xfrm>
            <a:off x="4500563" y="1693863"/>
            <a:ext cx="1511300" cy="0"/>
          </a:xfrm>
          <a:prstGeom prst="line">
            <a:avLst/>
          </a:prstGeom>
          <a:noFill/>
          <a:ln w="76200">
            <a:solidFill>
              <a:srgbClr val="CC66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99346" name="Line 18"/>
          <p:cNvSpPr>
            <a:spLocks noChangeShapeType="1"/>
          </p:cNvSpPr>
          <p:nvPr/>
        </p:nvSpPr>
        <p:spPr bwMode="auto">
          <a:xfrm flipV="1">
            <a:off x="4427538" y="1766888"/>
            <a:ext cx="1584325" cy="2232025"/>
          </a:xfrm>
          <a:prstGeom prst="line">
            <a:avLst/>
          </a:prstGeom>
          <a:noFill/>
          <a:ln w="76200">
            <a:solidFill>
              <a:srgbClr val="CC66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99347" name="Text Box 19"/>
          <p:cNvSpPr txBox="1">
            <a:spLocks noChangeArrowheads="1"/>
          </p:cNvSpPr>
          <p:nvPr/>
        </p:nvSpPr>
        <p:spPr bwMode="auto">
          <a:xfrm>
            <a:off x="4572000" y="901700"/>
            <a:ext cx="1336675" cy="650875"/>
          </a:xfrm>
          <a:prstGeom prst="rect">
            <a:avLst/>
          </a:prstGeom>
          <a:noFill/>
          <a:ln w="9525">
            <a:solidFill>
              <a:srgbClr val="CC66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ja-JP" altLang="en-US">
                <a:solidFill>
                  <a:srgbClr val="CC6600"/>
                </a:solidFill>
                <a:latin typeface="Tahoma" charset="0"/>
              </a:rPr>
              <a:t>星間ガスを</a:t>
            </a:r>
            <a:endParaRPr lang="en-US" altLang="ja-JP">
              <a:solidFill>
                <a:srgbClr val="CC6600"/>
              </a:solidFill>
              <a:latin typeface="Tahoma" charset="0"/>
            </a:endParaRPr>
          </a:p>
          <a:p>
            <a:r>
              <a:rPr lang="ja-JP" altLang="en-US">
                <a:solidFill>
                  <a:srgbClr val="CC6600"/>
                </a:solidFill>
                <a:latin typeface="Tahoma" charset="0"/>
              </a:rPr>
              <a:t>まき散らす</a:t>
            </a:r>
          </a:p>
        </p:txBody>
      </p:sp>
      <p:sp>
        <p:nvSpPr>
          <p:cNvPr id="99348" name="Text Box 20"/>
          <p:cNvSpPr txBox="1">
            <a:spLocks noChangeArrowheads="1"/>
          </p:cNvSpPr>
          <p:nvPr/>
        </p:nvSpPr>
        <p:spPr bwMode="auto">
          <a:xfrm>
            <a:off x="0" y="2414588"/>
            <a:ext cx="1835150" cy="1465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ja-JP" altLang="en-US">
                <a:solidFill>
                  <a:srgbClr val="009900"/>
                </a:solidFill>
                <a:latin typeface="Tahoma" charset="0"/>
              </a:rPr>
              <a:t>かに星雲</a:t>
            </a:r>
            <a:endParaRPr lang="en-US" altLang="ja-JP">
              <a:solidFill>
                <a:srgbClr val="009900"/>
              </a:solidFill>
              <a:latin typeface="Tahoma" charset="0"/>
            </a:endParaRPr>
          </a:p>
          <a:p>
            <a:r>
              <a:rPr lang="ja-JP" altLang="en-US">
                <a:solidFill>
                  <a:srgbClr val="009900"/>
                </a:solidFill>
                <a:latin typeface="Tahoma" charset="0"/>
              </a:rPr>
              <a:t>紀元１００６年に起きた</a:t>
            </a:r>
            <a:endParaRPr lang="en-US" altLang="ja-JP">
              <a:solidFill>
                <a:srgbClr val="009900"/>
              </a:solidFill>
              <a:latin typeface="Tahoma" charset="0"/>
            </a:endParaRPr>
          </a:p>
          <a:p>
            <a:r>
              <a:rPr lang="en-US" altLang="ja-JP">
                <a:solidFill>
                  <a:srgbClr val="009900"/>
                </a:solidFill>
                <a:latin typeface="Tahoma" charset="0"/>
              </a:rPr>
              <a:t>(｢</a:t>
            </a:r>
            <a:r>
              <a:rPr lang="ja-JP" altLang="en-US">
                <a:solidFill>
                  <a:srgbClr val="009900"/>
                </a:solidFill>
                <a:latin typeface="Tahoma" charset="0"/>
              </a:rPr>
              <a:t>明月記</a:t>
            </a:r>
            <a:r>
              <a:rPr lang="en-US" altLang="ja-JP">
                <a:solidFill>
                  <a:srgbClr val="009900"/>
                </a:solidFill>
                <a:latin typeface="Tahoma" charset="0"/>
              </a:rPr>
              <a:t>｣</a:t>
            </a:r>
            <a:r>
              <a:rPr lang="ja-JP" altLang="en-US">
                <a:solidFill>
                  <a:srgbClr val="009900"/>
                </a:solidFill>
                <a:latin typeface="Tahoma" charset="0"/>
              </a:rPr>
              <a:t>に記録あり）</a:t>
            </a:r>
          </a:p>
        </p:txBody>
      </p:sp>
      <p:sp>
        <p:nvSpPr>
          <p:cNvPr id="99349" name="Text Box 21"/>
          <p:cNvSpPr txBox="1">
            <a:spLocks noChangeArrowheads="1"/>
          </p:cNvSpPr>
          <p:nvPr/>
        </p:nvSpPr>
        <p:spPr bwMode="auto">
          <a:xfrm>
            <a:off x="107950" y="5675313"/>
            <a:ext cx="1800225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ja-JP" altLang="en-US">
                <a:solidFill>
                  <a:srgbClr val="009900"/>
                </a:solidFill>
                <a:latin typeface="Tahoma" charset="0"/>
              </a:rPr>
              <a:t>白色矮星は冷えていき、外層は星間ガスとなる</a:t>
            </a:r>
          </a:p>
        </p:txBody>
      </p:sp>
      <p:sp>
        <p:nvSpPr>
          <p:cNvPr id="99350" name="Text Box 22"/>
          <p:cNvSpPr txBox="1">
            <a:spLocks noChangeArrowheads="1"/>
          </p:cNvSpPr>
          <p:nvPr/>
        </p:nvSpPr>
        <p:spPr bwMode="auto">
          <a:xfrm>
            <a:off x="4573588" y="4652963"/>
            <a:ext cx="935037" cy="650875"/>
          </a:xfrm>
          <a:prstGeom prst="rect">
            <a:avLst/>
          </a:prstGeom>
          <a:noFill/>
          <a:ln w="9525">
            <a:solidFill>
              <a:srgbClr val="0000CC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ja-JP" altLang="en-US">
                <a:solidFill>
                  <a:srgbClr val="0000CC"/>
                </a:solidFill>
                <a:latin typeface="Tahoma" charset="0"/>
              </a:rPr>
              <a:t>軽い星</a:t>
            </a:r>
            <a:r>
              <a:rPr lang="en-US" altLang="ja-JP">
                <a:solidFill>
                  <a:srgbClr val="0000CC"/>
                </a:solidFill>
                <a:latin typeface="Tahoma" charset="0"/>
              </a:rPr>
              <a:t/>
            </a:r>
            <a:br>
              <a:rPr lang="en-US" altLang="ja-JP">
                <a:solidFill>
                  <a:srgbClr val="0000CC"/>
                </a:solidFill>
                <a:latin typeface="Tahoma" charset="0"/>
              </a:rPr>
            </a:br>
            <a:r>
              <a:rPr lang="ja-JP" altLang="en-US">
                <a:solidFill>
                  <a:srgbClr val="0000CC"/>
                </a:solidFill>
                <a:latin typeface="Tahoma" charset="0"/>
              </a:rPr>
              <a:t>の進化</a:t>
            </a:r>
          </a:p>
        </p:txBody>
      </p:sp>
      <p:sp>
        <p:nvSpPr>
          <p:cNvPr id="99351" name="Text Box 23"/>
          <p:cNvSpPr txBox="1">
            <a:spLocks noChangeArrowheads="1"/>
          </p:cNvSpPr>
          <p:nvPr/>
        </p:nvSpPr>
        <p:spPr bwMode="auto">
          <a:xfrm>
            <a:off x="5076825" y="3354388"/>
            <a:ext cx="879475" cy="650875"/>
          </a:xfrm>
          <a:prstGeom prst="rect">
            <a:avLst/>
          </a:prstGeom>
          <a:noFill/>
          <a:ln w="9525">
            <a:solidFill>
              <a:srgbClr val="0000CC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ja-JP" altLang="en-US">
                <a:solidFill>
                  <a:srgbClr val="0000CC"/>
                </a:solidFill>
                <a:latin typeface="Tahoma" charset="0"/>
              </a:rPr>
              <a:t>重い星</a:t>
            </a:r>
            <a:r>
              <a:rPr lang="en-US" altLang="ja-JP">
                <a:solidFill>
                  <a:srgbClr val="0000CC"/>
                </a:solidFill>
                <a:latin typeface="Tahoma" charset="0"/>
              </a:rPr>
              <a:t/>
            </a:r>
            <a:br>
              <a:rPr lang="en-US" altLang="ja-JP">
                <a:solidFill>
                  <a:srgbClr val="0000CC"/>
                </a:solidFill>
                <a:latin typeface="Tahoma" charset="0"/>
              </a:rPr>
            </a:br>
            <a:r>
              <a:rPr lang="ja-JP" altLang="en-US">
                <a:solidFill>
                  <a:srgbClr val="0000CC"/>
                </a:solidFill>
                <a:latin typeface="Tahoma" charset="0"/>
              </a:rPr>
              <a:t>の進化</a:t>
            </a:r>
          </a:p>
        </p:txBody>
      </p:sp>
      <p:sp>
        <p:nvSpPr>
          <p:cNvPr id="99352" name="Line 24"/>
          <p:cNvSpPr>
            <a:spLocks noChangeShapeType="1"/>
          </p:cNvSpPr>
          <p:nvPr/>
        </p:nvSpPr>
        <p:spPr bwMode="auto">
          <a:xfrm>
            <a:off x="971550" y="4797425"/>
            <a:ext cx="2305050" cy="287338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99353" name="Line 25"/>
          <p:cNvSpPr>
            <a:spLocks noChangeShapeType="1"/>
          </p:cNvSpPr>
          <p:nvPr/>
        </p:nvSpPr>
        <p:spPr bwMode="auto">
          <a:xfrm>
            <a:off x="1187450" y="2062163"/>
            <a:ext cx="2089150" cy="71437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59966959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9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99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99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99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99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99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99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99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99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99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99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99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99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99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1" dur="500"/>
                                        <p:tgtEl>
                                          <p:spTgt spid="99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6" dur="500"/>
                                        <p:tgtEl>
                                          <p:spTgt spid="99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1" dur="500"/>
                                        <p:tgtEl>
                                          <p:spTgt spid="99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6" dur="500"/>
                                        <p:tgtEl>
                                          <p:spTgt spid="99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9" dur="500"/>
                                        <p:tgtEl>
                                          <p:spTgt spid="99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2" dur="500"/>
                                        <p:tgtEl>
                                          <p:spTgt spid="99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337" grpId="0" animBg="1"/>
      <p:bldP spid="99338" grpId="0"/>
      <p:bldP spid="99339" grpId="0"/>
      <p:bldP spid="99340" grpId="0"/>
      <p:bldP spid="99341" grpId="0" animBg="1"/>
      <p:bldP spid="99342" grpId="0" animBg="1"/>
      <p:bldP spid="99343" grpId="0" animBg="1"/>
      <p:bldP spid="99344" grpId="0" animBg="1"/>
      <p:bldP spid="99345" grpId="0" animBg="1"/>
      <p:bldP spid="99346" grpId="0" animBg="1"/>
      <p:bldP spid="99347" grpId="0" animBg="1"/>
      <p:bldP spid="99348" grpId="0"/>
      <p:bldP spid="99349" grpId="0"/>
      <p:bldP spid="99350" grpId="0" animBg="1"/>
      <p:bldP spid="99351" grpId="0" animBg="1"/>
      <p:bldP spid="99352" grpId="0" animBg="1"/>
      <p:bldP spid="9935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9D2BF-2092-C446-BC13-8DE8E5F32F62}" type="slidenum">
              <a:rPr lang="en-US" altLang="ja-JP"/>
              <a:pPr/>
              <a:t>18</a:t>
            </a:fld>
            <a:endParaRPr lang="en-US" altLang="ja-JP"/>
          </a:p>
        </p:txBody>
      </p:sp>
      <p:sp>
        <p:nvSpPr>
          <p:cNvPr id="100354" name="Rectangle 2"/>
          <p:cNvSpPr>
            <a:spLocks noGrp="1" noChangeArrowheads="1"/>
          </p:cNvSpPr>
          <p:nvPr>
            <p:ph type="title"/>
          </p:nvPr>
        </p:nvSpPr>
        <p:spPr>
          <a:xfrm>
            <a:off x="6227763" y="-26988"/>
            <a:ext cx="2592387" cy="504826"/>
          </a:xfrm>
        </p:spPr>
        <p:txBody>
          <a:bodyPr>
            <a:normAutofit fontScale="90000"/>
          </a:bodyPr>
          <a:lstStyle/>
          <a:p>
            <a:r>
              <a:rPr lang="ja-JP" altLang="en-US" sz="4000"/>
              <a:t>星の進化</a:t>
            </a:r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219700" y="620713"/>
            <a:ext cx="3887788" cy="6048375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ja-JP" altLang="en-US" sz="2400">
                <a:solidFill>
                  <a:schemeClr val="hlink"/>
                </a:solidFill>
              </a:rPr>
              <a:t>星間雲</a:t>
            </a:r>
            <a:r>
              <a:rPr lang="ja-JP" altLang="en-US" sz="2400"/>
              <a:t>が収縮して星ができる</a:t>
            </a:r>
            <a:endParaRPr lang="en-US" altLang="ja-JP" sz="2400"/>
          </a:p>
          <a:p>
            <a:pPr lvl="1">
              <a:lnSpc>
                <a:spcPct val="80000"/>
              </a:lnSpc>
            </a:pPr>
            <a:r>
              <a:rPr lang="ja-JP" altLang="en-US" sz="2000"/>
              <a:t>中心が超高圧、高温になる</a:t>
            </a:r>
            <a:endParaRPr lang="en-US" altLang="ja-JP" sz="2000"/>
          </a:p>
          <a:p>
            <a:pPr lvl="1">
              <a:lnSpc>
                <a:spcPct val="80000"/>
              </a:lnSpc>
            </a:pPr>
            <a:r>
              <a:rPr lang="ja-JP" altLang="en-US" sz="2000">
                <a:solidFill>
                  <a:srgbClr val="009900"/>
                </a:solidFill>
              </a:rPr>
              <a:t>水素</a:t>
            </a:r>
            <a:r>
              <a:rPr lang="ja-JP" altLang="en-US" sz="2000"/>
              <a:t>から</a:t>
            </a:r>
            <a:r>
              <a:rPr lang="ja-JP" altLang="en-US" sz="2000">
                <a:solidFill>
                  <a:srgbClr val="009900"/>
                </a:solidFill>
              </a:rPr>
              <a:t>ヘリウム</a:t>
            </a:r>
            <a:r>
              <a:rPr lang="ja-JP" altLang="en-US" sz="2000"/>
              <a:t>に</a:t>
            </a:r>
            <a:r>
              <a:rPr lang="ja-JP" altLang="en-US" sz="2000">
                <a:solidFill>
                  <a:schemeClr val="hlink"/>
                </a:solidFill>
              </a:rPr>
              <a:t>核融合反応</a:t>
            </a:r>
            <a:r>
              <a:rPr lang="ja-JP" altLang="en-US" sz="2000"/>
              <a:t>開始、熱と光を生成</a:t>
            </a:r>
            <a:endParaRPr lang="en-US" altLang="ja-JP" sz="2000"/>
          </a:p>
          <a:p>
            <a:pPr lvl="1">
              <a:lnSpc>
                <a:spcPct val="80000"/>
              </a:lnSpc>
            </a:pPr>
            <a:r>
              <a:rPr lang="ja-JP" altLang="en-US" sz="2000"/>
              <a:t>重力と、核融合反応による圧力がつりあう</a:t>
            </a:r>
            <a:endParaRPr lang="en-US" altLang="ja-JP" sz="2000"/>
          </a:p>
          <a:p>
            <a:pPr>
              <a:lnSpc>
                <a:spcPct val="80000"/>
              </a:lnSpc>
            </a:pPr>
            <a:r>
              <a:rPr lang="ja-JP" altLang="en-US" sz="2400"/>
              <a:t>太陽くらいの質量の星</a:t>
            </a:r>
            <a:endParaRPr lang="en-US" altLang="ja-JP" sz="2400"/>
          </a:p>
          <a:p>
            <a:pPr lvl="1">
              <a:lnSpc>
                <a:spcPct val="80000"/>
              </a:lnSpc>
            </a:pPr>
            <a:r>
              <a:rPr lang="ja-JP" altLang="en-US" sz="2000">
                <a:solidFill>
                  <a:srgbClr val="009900"/>
                </a:solidFill>
              </a:rPr>
              <a:t>ヘリウム</a:t>
            </a:r>
            <a:r>
              <a:rPr lang="ja-JP" altLang="en-US" sz="2000"/>
              <a:t>から</a:t>
            </a:r>
            <a:r>
              <a:rPr lang="ja-JP" altLang="en-US" sz="2000">
                <a:solidFill>
                  <a:srgbClr val="009900"/>
                </a:solidFill>
              </a:rPr>
              <a:t>炭素</a:t>
            </a:r>
            <a:r>
              <a:rPr lang="ja-JP" altLang="en-US" sz="2000"/>
              <a:t>、</a:t>
            </a:r>
            <a:r>
              <a:rPr lang="ja-JP" altLang="en-US" sz="2000">
                <a:solidFill>
                  <a:srgbClr val="009900"/>
                </a:solidFill>
              </a:rPr>
              <a:t>酸素</a:t>
            </a:r>
            <a:r>
              <a:rPr lang="ja-JP" altLang="en-US" sz="2000"/>
              <a:t>ができて核融合反応ストップ</a:t>
            </a:r>
            <a:endParaRPr lang="en-US" altLang="ja-JP" sz="2000"/>
          </a:p>
          <a:p>
            <a:pPr lvl="1">
              <a:lnSpc>
                <a:spcPct val="80000"/>
              </a:lnSpc>
            </a:pPr>
            <a:r>
              <a:rPr lang="ja-JP" altLang="en-US" sz="2000">
                <a:solidFill>
                  <a:schemeClr val="hlink"/>
                </a:solidFill>
              </a:rPr>
              <a:t>白色矮星</a:t>
            </a:r>
            <a:r>
              <a:rPr lang="ja-JP" altLang="en-US" sz="2000"/>
              <a:t>が残る</a:t>
            </a:r>
            <a:endParaRPr lang="en-US" altLang="ja-JP" sz="2000"/>
          </a:p>
          <a:p>
            <a:pPr>
              <a:lnSpc>
                <a:spcPct val="80000"/>
              </a:lnSpc>
            </a:pPr>
            <a:r>
              <a:rPr lang="ja-JP" altLang="en-US" sz="2400"/>
              <a:t>太陽よりもずっと重い星</a:t>
            </a:r>
            <a:endParaRPr lang="en-US" altLang="ja-JP" sz="2400"/>
          </a:p>
          <a:p>
            <a:pPr lvl="1">
              <a:lnSpc>
                <a:spcPct val="80000"/>
              </a:lnSpc>
            </a:pPr>
            <a:r>
              <a:rPr lang="ja-JP" altLang="en-US" sz="2000">
                <a:solidFill>
                  <a:srgbClr val="009900"/>
                </a:solidFill>
              </a:rPr>
              <a:t>ネオン</a:t>
            </a:r>
            <a:r>
              <a:rPr lang="ja-JP" altLang="en-US" sz="2000"/>
              <a:t>、</a:t>
            </a:r>
            <a:r>
              <a:rPr lang="ja-JP" altLang="en-US" sz="2000">
                <a:solidFill>
                  <a:srgbClr val="009900"/>
                </a:solidFill>
              </a:rPr>
              <a:t>マグネシウム</a:t>
            </a:r>
            <a:r>
              <a:rPr lang="ja-JP" altLang="en-US" sz="2000"/>
              <a:t>、</a:t>
            </a:r>
            <a:r>
              <a:rPr lang="ja-JP" altLang="en-US" sz="2000">
                <a:solidFill>
                  <a:srgbClr val="009900"/>
                </a:solidFill>
              </a:rPr>
              <a:t>シリコン</a:t>
            </a:r>
            <a:r>
              <a:rPr lang="ja-JP" altLang="en-US" sz="2000"/>
              <a:t>、</a:t>
            </a:r>
            <a:r>
              <a:rPr lang="ja-JP" altLang="en-US" sz="2000">
                <a:solidFill>
                  <a:srgbClr val="009900"/>
                </a:solidFill>
              </a:rPr>
              <a:t>鉄</a:t>
            </a:r>
            <a:r>
              <a:rPr lang="ja-JP" altLang="en-US" sz="2000"/>
              <a:t>ができる</a:t>
            </a:r>
            <a:endParaRPr lang="en-US" altLang="ja-JP" sz="2000"/>
          </a:p>
          <a:p>
            <a:pPr lvl="1">
              <a:lnSpc>
                <a:spcPct val="80000"/>
              </a:lnSpc>
            </a:pPr>
            <a:r>
              <a:rPr lang="ja-JP" altLang="en-US" sz="2000">
                <a:solidFill>
                  <a:srgbClr val="FF3300"/>
                </a:solidFill>
              </a:rPr>
              <a:t>超新星爆発</a:t>
            </a:r>
            <a:r>
              <a:rPr lang="ja-JP" altLang="en-US" sz="2000"/>
              <a:t>を起こす</a:t>
            </a:r>
            <a:endParaRPr lang="en-US" altLang="ja-JP" sz="2000"/>
          </a:p>
          <a:p>
            <a:pPr lvl="1">
              <a:lnSpc>
                <a:spcPct val="80000"/>
              </a:lnSpc>
            </a:pPr>
            <a:r>
              <a:rPr lang="ja-JP" altLang="en-US" sz="2000">
                <a:solidFill>
                  <a:schemeClr val="hlink"/>
                </a:solidFill>
              </a:rPr>
              <a:t>中性子星</a:t>
            </a:r>
            <a:r>
              <a:rPr lang="ja-JP" altLang="en-US" sz="2000"/>
              <a:t>または</a:t>
            </a:r>
            <a:r>
              <a:rPr lang="ja-JP" altLang="en-US" sz="2000">
                <a:solidFill>
                  <a:schemeClr val="hlink"/>
                </a:solidFill>
              </a:rPr>
              <a:t>ブラックホール</a:t>
            </a:r>
            <a:r>
              <a:rPr lang="ja-JP" altLang="en-US" sz="2000"/>
              <a:t>が残る</a:t>
            </a:r>
          </a:p>
        </p:txBody>
      </p:sp>
      <p:pic>
        <p:nvPicPr>
          <p:cNvPr id="100356" name="Picture 4" descr="scan1"/>
          <p:cNvPicPr>
            <a:picLocks noChangeAspect="1" noChangeArrowheads="1"/>
          </p:cNvPicPr>
          <p:nvPr/>
        </p:nvPicPr>
        <p:blipFill>
          <a:blip r:embed="rId3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25" y="117475"/>
            <a:ext cx="5006975" cy="6553200"/>
          </a:xfrm>
          <a:prstGeom prst="rect">
            <a:avLst/>
          </a:prstGeom>
          <a:noFill/>
          <a:ln w="9525">
            <a:solidFill>
              <a:srgbClr val="00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0357" name="Text Box 5"/>
          <p:cNvSpPr txBox="1">
            <a:spLocks noChangeArrowheads="1"/>
          </p:cNvSpPr>
          <p:nvPr/>
        </p:nvSpPr>
        <p:spPr bwMode="auto">
          <a:xfrm>
            <a:off x="855663" y="620713"/>
            <a:ext cx="869950" cy="36671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ja-JP" altLang="en-US">
                <a:solidFill>
                  <a:schemeClr val="hlink"/>
                </a:solidFill>
                <a:latin typeface="Tahoma" charset="0"/>
              </a:rPr>
              <a:t>星間雲</a:t>
            </a:r>
          </a:p>
        </p:txBody>
      </p:sp>
      <p:sp>
        <p:nvSpPr>
          <p:cNvPr id="100358" name="Line 6"/>
          <p:cNvSpPr>
            <a:spLocks noChangeShapeType="1"/>
          </p:cNvSpPr>
          <p:nvPr/>
        </p:nvSpPr>
        <p:spPr bwMode="auto">
          <a:xfrm>
            <a:off x="2373313" y="3502025"/>
            <a:ext cx="647700" cy="360363"/>
          </a:xfrm>
          <a:prstGeom prst="line">
            <a:avLst/>
          </a:prstGeom>
          <a:noFill/>
          <a:ln w="57150">
            <a:solidFill>
              <a:srgbClr val="00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00359" name="Line 7"/>
          <p:cNvSpPr>
            <a:spLocks noChangeShapeType="1"/>
          </p:cNvSpPr>
          <p:nvPr/>
        </p:nvSpPr>
        <p:spPr bwMode="auto">
          <a:xfrm>
            <a:off x="2228850" y="836613"/>
            <a:ext cx="503238" cy="0"/>
          </a:xfrm>
          <a:prstGeom prst="line">
            <a:avLst/>
          </a:prstGeom>
          <a:noFill/>
          <a:ln w="57150">
            <a:solidFill>
              <a:srgbClr val="00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00360" name="Line 8"/>
          <p:cNvSpPr>
            <a:spLocks noChangeShapeType="1"/>
          </p:cNvSpPr>
          <p:nvPr/>
        </p:nvSpPr>
        <p:spPr bwMode="auto">
          <a:xfrm flipH="1">
            <a:off x="4173538" y="1412875"/>
            <a:ext cx="144462" cy="576263"/>
          </a:xfrm>
          <a:prstGeom prst="line">
            <a:avLst/>
          </a:prstGeom>
          <a:noFill/>
          <a:ln w="57150">
            <a:solidFill>
              <a:srgbClr val="00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00361" name="Line 9"/>
          <p:cNvSpPr>
            <a:spLocks noChangeShapeType="1"/>
          </p:cNvSpPr>
          <p:nvPr/>
        </p:nvSpPr>
        <p:spPr bwMode="auto">
          <a:xfrm flipH="1">
            <a:off x="2373313" y="2709863"/>
            <a:ext cx="1296987" cy="360362"/>
          </a:xfrm>
          <a:prstGeom prst="line">
            <a:avLst/>
          </a:prstGeom>
          <a:noFill/>
          <a:ln w="57150">
            <a:solidFill>
              <a:srgbClr val="00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00362" name="Line 10"/>
          <p:cNvSpPr>
            <a:spLocks noChangeShapeType="1"/>
          </p:cNvSpPr>
          <p:nvPr/>
        </p:nvSpPr>
        <p:spPr bwMode="auto">
          <a:xfrm>
            <a:off x="2876550" y="5734050"/>
            <a:ext cx="936625" cy="576263"/>
          </a:xfrm>
          <a:prstGeom prst="line">
            <a:avLst/>
          </a:prstGeom>
          <a:noFill/>
          <a:ln w="5715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00363" name="Line 11"/>
          <p:cNvSpPr>
            <a:spLocks noChangeShapeType="1"/>
          </p:cNvSpPr>
          <p:nvPr/>
        </p:nvSpPr>
        <p:spPr bwMode="auto">
          <a:xfrm flipH="1">
            <a:off x="2733675" y="4652963"/>
            <a:ext cx="288925" cy="144462"/>
          </a:xfrm>
          <a:prstGeom prst="line">
            <a:avLst/>
          </a:prstGeom>
          <a:noFill/>
          <a:ln w="57150">
            <a:solidFill>
              <a:srgbClr val="00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00364" name="Line 12"/>
          <p:cNvSpPr>
            <a:spLocks noChangeShapeType="1"/>
          </p:cNvSpPr>
          <p:nvPr/>
        </p:nvSpPr>
        <p:spPr bwMode="auto">
          <a:xfrm>
            <a:off x="2876550" y="5662613"/>
            <a:ext cx="936625" cy="71437"/>
          </a:xfrm>
          <a:prstGeom prst="line">
            <a:avLst/>
          </a:prstGeom>
          <a:noFill/>
          <a:ln w="5715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00365" name="Text Box 13"/>
          <p:cNvSpPr txBox="1">
            <a:spLocks noChangeArrowheads="1"/>
          </p:cNvSpPr>
          <p:nvPr/>
        </p:nvSpPr>
        <p:spPr bwMode="auto">
          <a:xfrm>
            <a:off x="3813175" y="6021388"/>
            <a:ext cx="1111250" cy="654050"/>
          </a:xfrm>
          <a:prstGeom prst="rect">
            <a:avLst/>
          </a:prstGeom>
          <a:solidFill>
            <a:srgbClr val="FFFF99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ja-JP" altLang="en-US">
                <a:latin typeface="Tahoma" charset="0"/>
              </a:rPr>
              <a:t>ブラック</a:t>
            </a:r>
            <a:endParaRPr lang="en-US" altLang="ja-JP">
              <a:latin typeface="Tahoma" charset="0"/>
            </a:endParaRPr>
          </a:p>
          <a:p>
            <a:r>
              <a:rPr lang="ja-JP" altLang="en-US">
                <a:latin typeface="Tahoma" charset="0"/>
              </a:rPr>
              <a:t>ホール</a:t>
            </a:r>
          </a:p>
        </p:txBody>
      </p:sp>
      <p:sp>
        <p:nvSpPr>
          <p:cNvPr id="100366" name="Text Box 14"/>
          <p:cNvSpPr txBox="1">
            <a:spLocks noChangeArrowheads="1"/>
          </p:cNvSpPr>
          <p:nvPr/>
        </p:nvSpPr>
        <p:spPr bwMode="auto">
          <a:xfrm>
            <a:off x="2012950" y="2041525"/>
            <a:ext cx="1368425" cy="379413"/>
          </a:xfrm>
          <a:prstGeom prst="rect">
            <a:avLst/>
          </a:prstGeom>
          <a:solidFill>
            <a:srgbClr val="FFFF99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ja-JP" altLang="en-US">
                <a:latin typeface="Tahoma" charset="0"/>
              </a:rPr>
              <a:t>白色矮星</a:t>
            </a:r>
          </a:p>
        </p:txBody>
      </p:sp>
      <p:sp>
        <p:nvSpPr>
          <p:cNvPr id="100367" name="Line 15"/>
          <p:cNvSpPr>
            <a:spLocks noChangeShapeType="1"/>
          </p:cNvSpPr>
          <p:nvPr/>
        </p:nvSpPr>
        <p:spPr bwMode="auto">
          <a:xfrm>
            <a:off x="3598863" y="909638"/>
            <a:ext cx="358775" cy="0"/>
          </a:xfrm>
          <a:prstGeom prst="line">
            <a:avLst/>
          </a:prstGeom>
          <a:noFill/>
          <a:ln w="57150">
            <a:solidFill>
              <a:srgbClr val="00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00368" name="Text Box 16"/>
          <p:cNvSpPr txBox="1">
            <a:spLocks noChangeArrowheads="1"/>
          </p:cNvSpPr>
          <p:nvPr/>
        </p:nvSpPr>
        <p:spPr bwMode="auto">
          <a:xfrm>
            <a:off x="2733675" y="1393825"/>
            <a:ext cx="1152525" cy="379413"/>
          </a:xfrm>
          <a:prstGeom prst="rect">
            <a:avLst/>
          </a:prstGeom>
          <a:solidFill>
            <a:srgbClr val="FFFF99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ja-JP" altLang="en-US">
                <a:latin typeface="Tahoma" charset="0"/>
              </a:rPr>
              <a:t>白色矮星</a:t>
            </a:r>
          </a:p>
        </p:txBody>
      </p:sp>
      <p:sp>
        <p:nvSpPr>
          <p:cNvPr id="100369" name="Line 17"/>
          <p:cNvSpPr>
            <a:spLocks noChangeShapeType="1"/>
          </p:cNvSpPr>
          <p:nvPr/>
        </p:nvSpPr>
        <p:spPr bwMode="auto">
          <a:xfrm flipH="1" flipV="1">
            <a:off x="3094038" y="2493963"/>
            <a:ext cx="574675" cy="215900"/>
          </a:xfrm>
          <a:prstGeom prst="line">
            <a:avLst/>
          </a:prstGeom>
          <a:noFill/>
          <a:ln w="5715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00370" name="Line 18"/>
          <p:cNvSpPr>
            <a:spLocks noChangeShapeType="1"/>
          </p:cNvSpPr>
          <p:nvPr/>
        </p:nvSpPr>
        <p:spPr bwMode="auto">
          <a:xfrm flipH="1">
            <a:off x="3884613" y="1341438"/>
            <a:ext cx="360362" cy="215900"/>
          </a:xfrm>
          <a:prstGeom prst="line">
            <a:avLst/>
          </a:prstGeom>
          <a:noFill/>
          <a:ln w="5715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00371" name="Text Box 19"/>
          <p:cNvSpPr txBox="1">
            <a:spLocks noChangeArrowheads="1"/>
          </p:cNvSpPr>
          <p:nvPr/>
        </p:nvSpPr>
        <p:spPr bwMode="auto">
          <a:xfrm>
            <a:off x="3813175" y="5570538"/>
            <a:ext cx="1111250" cy="379412"/>
          </a:xfrm>
          <a:prstGeom prst="rect">
            <a:avLst/>
          </a:prstGeom>
          <a:solidFill>
            <a:srgbClr val="FFFF99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ja-JP" altLang="en-US">
                <a:latin typeface="Tahoma" charset="0"/>
              </a:rPr>
              <a:t>中性子星</a:t>
            </a:r>
          </a:p>
        </p:txBody>
      </p:sp>
      <p:sp>
        <p:nvSpPr>
          <p:cNvPr id="100372" name="Text Box 20"/>
          <p:cNvSpPr txBox="1">
            <a:spLocks noChangeArrowheads="1"/>
          </p:cNvSpPr>
          <p:nvPr/>
        </p:nvSpPr>
        <p:spPr bwMode="auto">
          <a:xfrm>
            <a:off x="2301875" y="6094413"/>
            <a:ext cx="1327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ja-JP" altLang="en-US">
                <a:solidFill>
                  <a:schemeClr val="hlink"/>
                </a:solidFill>
                <a:latin typeface="Tahoma" charset="0"/>
              </a:rPr>
              <a:t>超新星爆発</a:t>
            </a:r>
          </a:p>
        </p:txBody>
      </p:sp>
    </p:spTree>
    <p:extLst>
      <p:ext uri="{BB962C8B-B14F-4D97-AF65-F5344CB8AC3E}">
        <p14:creationId xmlns:p14="http://schemas.microsoft.com/office/powerpoint/2010/main" val="4960465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03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9" dur="500" fill="hold"/>
                                        <p:tgtEl>
                                          <p:spTgt spid="100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1003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003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1003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26" dur="500" fill="hold"/>
                                        <p:tgtEl>
                                          <p:spTgt spid="100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003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1003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38" dur="500" fill="hold"/>
                                        <p:tgtEl>
                                          <p:spTgt spid="100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1003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45" dur="500" fill="hold"/>
                                        <p:tgtEl>
                                          <p:spTgt spid="100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47" dur="500" fill="hold"/>
                                        <p:tgtEl>
                                          <p:spTgt spid="100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1003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1003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59" dur="500" fill="hold"/>
                                        <p:tgtEl>
                                          <p:spTgt spid="100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61" dur="500" fill="hold"/>
                                        <p:tgtEl>
                                          <p:spTgt spid="100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63" dur="500" fill="hold"/>
                                        <p:tgtEl>
                                          <p:spTgt spid="100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10035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70" dur="500" fill="hold"/>
                                        <p:tgtEl>
                                          <p:spTgt spid="100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72" dur="500" fill="hold"/>
                                        <p:tgtEl>
                                          <p:spTgt spid="100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7" dur="500"/>
                                        <p:tgtEl>
                                          <p:spTgt spid="10035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355" grpId="0" build="p" bldLvl="2"/>
      <p:bldP spid="100358" grpId="0" animBg="1"/>
      <p:bldP spid="100359" grpId="0" animBg="1"/>
      <p:bldP spid="100360" grpId="0" animBg="1"/>
      <p:bldP spid="100361" grpId="0" animBg="1"/>
      <p:bldP spid="100362" grpId="0" animBg="1"/>
      <p:bldP spid="100363" grpId="0" animBg="1"/>
      <p:bldP spid="100364" grpId="0" animBg="1"/>
      <p:bldP spid="100367" grpId="0" animBg="1"/>
      <p:bldP spid="100369" grpId="0" animBg="1"/>
      <p:bldP spid="10037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560833-3298-7549-A901-E1E258A5D98F}" type="slidenum">
              <a:rPr lang="en-US" altLang="ja-JP"/>
              <a:pPr/>
              <a:t>19</a:t>
            </a:fld>
            <a:endParaRPr lang="en-US" altLang="ja-JP"/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1384300"/>
          </a:xfrm>
        </p:spPr>
        <p:txBody>
          <a:bodyPr/>
          <a:lstStyle/>
          <a:p>
            <a:r>
              <a:rPr lang="ja-JP" altLang="en-US" dirty="0"/>
              <a:t>星の進化と元素の起源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7950" y="1439863"/>
            <a:ext cx="8928100" cy="4044950"/>
          </a:xfrm>
        </p:spPr>
        <p:txBody>
          <a:bodyPr/>
          <a:lstStyle/>
          <a:p>
            <a:r>
              <a:rPr lang="ja-JP" altLang="en-US" sz="2800"/>
              <a:t>宇宙の初めに、わずかの</a:t>
            </a:r>
            <a:r>
              <a:rPr lang="ja-JP" altLang="en-US" sz="2800">
                <a:solidFill>
                  <a:schemeClr val="hlink"/>
                </a:solidFill>
              </a:rPr>
              <a:t>水素</a:t>
            </a:r>
            <a:r>
              <a:rPr lang="ja-JP" altLang="en-US" sz="2800"/>
              <a:t>と</a:t>
            </a:r>
            <a:r>
              <a:rPr lang="ja-JP" altLang="en-US" sz="2800">
                <a:solidFill>
                  <a:schemeClr val="hlink"/>
                </a:solidFill>
              </a:rPr>
              <a:t>ヘリウム</a:t>
            </a:r>
            <a:r>
              <a:rPr lang="ja-JP" altLang="en-US" sz="2800"/>
              <a:t>ができた</a:t>
            </a:r>
            <a:endParaRPr lang="en-US" altLang="ja-JP" sz="2800"/>
          </a:p>
          <a:p>
            <a:r>
              <a:rPr lang="ja-JP" altLang="en-US" sz="2800"/>
              <a:t>それ以外の</a:t>
            </a:r>
            <a:r>
              <a:rPr lang="ja-JP" altLang="en-US" sz="2800">
                <a:solidFill>
                  <a:schemeClr val="hlink"/>
                </a:solidFill>
              </a:rPr>
              <a:t>元素</a:t>
            </a:r>
            <a:r>
              <a:rPr lang="ja-JP" altLang="en-US" sz="2800"/>
              <a:t>は、すべて星の中の</a:t>
            </a:r>
            <a:r>
              <a:rPr lang="ja-JP" altLang="en-US" sz="2800">
                <a:solidFill>
                  <a:schemeClr val="hlink"/>
                </a:solidFill>
              </a:rPr>
              <a:t>核融合反応</a:t>
            </a:r>
            <a:r>
              <a:rPr lang="ja-JP" altLang="en-US" sz="2800"/>
              <a:t>によって生まれた（星は</a:t>
            </a:r>
            <a:r>
              <a:rPr lang="ja-JP" altLang="en-US" sz="2800">
                <a:solidFill>
                  <a:schemeClr val="hlink"/>
                </a:solidFill>
              </a:rPr>
              <a:t>天然の原子炉</a:t>
            </a:r>
            <a:r>
              <a:rPr lang="ja-JP" altLang="en-US" sz="2800"/>
              <a:t>）</a:t>
            </a:r>
            <a:endParaRPr lang="en-US" altLang="ja-JP" sz="2800"/>
          </a:p>
          <a:p>
            <a:r>
              <a:rPr lang="ja-JP" altLang="en-US" sz="2800">
                <a:solidFill>
                  <a:schemeClr val="hlink"/>
                </a:solidFill>
              </a:rPr>
              <a:t>超新星爆発</a:t>
            </a:r>
            <a:r>
              <a:rPr lang="ja-JP" altLang="en-US" sz="2800"/>
              <a:t>によって、元素が星間ガスとしてまき散らされる</a:t>
            </a:r>
            <a:endParaRPr lang="en-US" altLang="ja-JP" sz="2800"/>
          </a:p>
          <a:p>
            <a:r>
              <a:rPr lang="ja-JP" altLang="en-US" sz="2800"/>
              <a:t>それが</a:t>
            </a:r>
            <a:r>
              <a:rPr lang="ja-JP" altLang="en-US" sz="2800">
                <a:solidFill>
                  <a:schemeClr val="hlink"/>
                </a:solidFill>
              </a:rPr>
              <a:t>星間雲</a:t>
            </a:r>
            <a:r>
              <a:rPr lang="ja-JP" altLang="en-US" sz="2800"/>
              <a:t>となり、そこから</a:t>
            </a:r>
            <a:r>
              <a:rPr lang="ja-JP" altLang="en-US" sz="2800">
                <a:solidFill>
                  <a:schemeClr val="hlink"/>
                </a:solidFill>
              </a:rPr>
              <a:t>太陽系</a:t>
            </a:r>
            <a:r>
              <a:rPr lang="ja-JP" altLang="en-US" sz="2800"/>
              <a:t>が生まれた</a:t>
            </a:r>
            <a:endParaRPr lang="en-US" altLang="ja-JP" sz="2800"/>
          </a:p>
          <a:p>
            <a:r>
              <a:rPr lang="ja-JP" altLang="en-US" sz="2800">
                <a:solidFill>
                  <a:schemeClr val="hlink"/>
                </a:solidFill>
              </a:rPr>
              <a:t>太陽</a:t>
            </a:r>
            <a:r>
              <a:rPr lang="ja-JP" altLang="en-US" sz="2800"/>
              <a:t>とほぼ同時に</a:t>
            </a:r>
            <a:r>
              <a:rPr lang="ja-JP" altLang="en-US" sz="2800">
                <a:solidFill>
                  <a:schemeClr val="hlink"/>
                </a:solidFill>
              </a:rPr>
              <a:t>地球</a:t>
            </a:r>
            <a:r>
              <a:rPr lang="ja-JP" altLang="en-US" sz="2800"/>
              <a:t>ができた</a:t>
            </a:r>
            <a:endParaRPr lang="en-US" altLang="ja-JP" sz="2800"/>
          </a:p>
          <a:p>
            <a:r>
              <a:rPr lang="ja-JP" altLang="en-US" sz="2800">
                <a:solidFill>
                  <a:schemeClr val="hlink"/>
                </a:solidFill>
              </a:rPr>
              <a:t>地球</a:t>
            </a:r>
            <a:r>
              <a:rPr lang="ja-JP" altLang="en-US" sz="2800"/>
              <a:t>ができた時、</a:t>
            </a:r>
            <a:r>
              <a:rPr lang="ja-JP" altLang="en-US" sz="2800">
                <a:solidFill>
                  <a:schemeClr val="hlink"/>
                </a:solidFill>
              </a:rPr>
              <a:t>元素</a:t>
            </a:r>
            <a:r>
              <a:rPr lang="ja-JP" altLang="en-US" sz="2800"/>
              <a:t>が</a:t>
            </a:r>
            <a:r>
              <a:rPr lang="ja-JP" altLang="en-US" sz="2800">
                <a:solidFill>
                  <a:schemeClr val="hlink"/>
                </a:solidFill>
              </a:rPr>
              <a:t>地球</a:t>
            </a:r>
            <a:r>
              <a:rPr lang="ja-JP" altLang="en-US" sz="2800"/>
              <a:t>に取り込まれた</a:t>
            </a:r>
          </a:p>
        </p:txBody>
      </p:sp>
      <p:sp>
        <p:nvSpPr>
          <p:cNvPr id="101380" name="Text Box 4"/>
          <p:cNvSpPr txBox="1">
            <a:spLocks noChangeArrowheads="1"/>
          </p:cNvSpPr>
          <p:nvPr/>
        </p:nvSpPr>
        <p:spPr bwMode="auto">
          <a:xfrm>
            <a:off x="323850" y="5629275"/>
            <a:ext cx="8532813" cy="757238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120000"/>
            </a:pPr>
            <a:r>
              <a:rPr lang="ja-JP" altLang="en-US" sz="3200" dirty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地球上の元素は、すべて星の中でできたもの</a:t>
            </a:r>
            <a:r>
              <a:rPr lang="en-US" altLang="ja-JP" sz="3200" dirty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!</a:t>
            </a:r>
          </a:p>
          <a:p>
            <a:endParaRPr lang="ja-JP" altLang="en-US" dirty="0">
              <a:latin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409535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13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013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013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013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013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013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37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28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1013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8" decel="50000" autoRev="1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1013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1013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379" grpId="0" build="p"/>
      <p:bldP spid="10138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シラバス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ja-JP" altLang="en-US" dirty="0" smtClean="0"/>
              <a:t>今日</a:t>
            </a:r>
            <a:r>
              <a:rPr lang="ja-JP" altLang="en-US" dirty="0"/>
              <a:t>の観測天文学においては、観測対象を、目的に応じて様々な波長の電磁波で観測することによって</a:t>
            </a:r>
            <a:r>
              <a:rPr lang="ja-JP" altLang="en-US" dirty="0" smtClean="0"/>
              <a:t>、その</a:t>
            </a:r>
            <a:r>
              <a:rPr lang="ja-JP" altLang="en-US" dirty="0"/>
              <a:t>物理機構に迫る</a:t>
            </a:r>
            <a:r>
              <a:rPr lang="ja-JP" altLang="en-US" dirty="0" smtClean="0"/>
              <a:t>。</a:t>
            </a:r>
            <a:endParaRPr lang="en-US" altLang="ja-JP" dirty="0" smtClean="0"/>
          </a:p>
          <a:p>
            <a:r>
              <a:rPr lang="ja-JP" altLang="en-US" dirty="0" smtClean="0">
                <a:solidFill>
                  <a:srgbClr val="FF0000"/>
                </a:solidFill>
              </a:rPr>
              <a:t>特</a:t>
            </a:r>
            <a:r>
              <a:rPr lang="ja-JP" altLang="en-US" dirty="0">
                <a:solidFill>
                  <a:srgbClr val="FF0000"/>
                </a:solidFill>
              </a:rPr>
              <a:t>に、エネルギーの高い電磁波である</a:t>
            </a:r>
            <a:r>
              <a:rPr lang="en-US" altLang="ja-JP" dirty="0">
                <a:solidFill>
                  <a:srgbClr val="FF0000"/>
                </a:solidFill>
              </a:rPr>
              <a:t>X</a:t>
            </a:r>
            <a:r>
              <a:rPr lang="ja-JP" altLang="en-US" dirty="0">
                <a:solidFill>
                  <a:srgbClr val="FF0000"/>
                </a:solidFill>
              </a:rPr>
              <a:t>線は、宇宙の高エネルギー現象を探ることに用いられる。</a:t>
            </a:r>
          </a:p>
          <a:p>
            <a:r>
              <a:rPr lang="ja-JP" altLang="en-US" dirty="0"/>
              <a:t>たとえば、中性子星やブラックホールなどが強い宇宙</a:t>
            </a:r>
            <a:r>
              <a:rPr lang="en-US" altLang="ja-JP" dirty="0"/>
              <a:t>X</a:t>
            </a:r>
            <a:r>
              <a:rPr lang="ja-JP" altLang="en-US" dirty="0"/>
              <a:t>線源である。それらの天体が持つ強い重力に物質が落ち込む際</a:t>
            </a:r>
            <a:r>
              <a:rPr lang="ja-JP" altLang="en-US" dirty="0" smtClean="0"/>
              <a:t>、重力</a:t>
            </a:r>
            <a:r>
              <a:rPr lang="ja-JP" altLang="en-US" dirty="0"/>
              <a:t>エネルギーが解放され、物質が数千万度まで加熱されることによって、</a:t>
            </a:r>
            <a:r>
              <a:rPr lang="en-US" altLang="ja-JP" dirty="0"/>
              <a:t>X</a:t>
            </a:r>
            <a:r>
              <a:rPr lang="ja-JP" altLang="en-US" dirty="0"/>
              <a:t>線が放出される。</a:t>
            </a:r>
          </a:p>
          <a:p>
            <a:r>
              <a:rPr lang="ja-JP" altLang="en-US" dirty="0">
                <a:solidFill>
                  <a:srgbClr val="FF0000"/>
                </a:solidFill>
              </a:rPr>
              <a:t>本講義では、宇宙における</a:t>
            </a:r>
            <a:r>
              <a:rPr lang="en-US" altLang="ja-JP" dirty="0">
                <a:solidFill>
                  <a:srgbClr val="FF0000"/>
                </a:solidFill>
              </a:rPr>
              <a:t>X</a:t>
            </a:r>
            <a:r>
              <a:rPr lang="ja-JP" altLang="en-US" dirty="0">
                <a:solidFill>
                  <a:srgbClr val="FF0000"/>
                </a:solidFill>
              </a:rPr>
              <a:t>線放射機構を説明すると共に、人工衛星を用いた</a:t>
            </a:r>
            <a:r>
              <a:rPr lang="en-US" altLang="ja-JP" dirty="0">
                <a:solidFill>
                  <a:srgbClr val="FF0000"/>
                </a:solidFill>
              </a:rPr>
              <a:t>X</a:t>
            </a:r>
            <a:r>
              <a:rPr lang="ja-JP" altLang="en-US" dirty="0">
                <a:solidFill>
                  <a:srgbClr val="FF0000"/>
                </a:solidFill>
              </a:rPr>
              <a:t>線観測手法についても述べる。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61B59-925A-6E4A-8E08-4142B69655D2}" type="slidenum">
              <a:rPr kumimoji="1" lang="ja-JP" altLang="en-US" smtClean="0"/>
              <a:pPr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18676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1DB73-F390-6E46-A696-9CD6C2B420F7}" type="slidenum">
              <a:rPr lang="en-US" altLang="ja-JP"/>
              <a:pPr/>
              <a:t>20</a:t>
            </a:fld>
            <a:endParaRPr lang="en-US" altLang="ja-JP"/>
          </a:p>
        </p:txBody>
      </p:sp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44450"/>
            <a:ext cx="6626225" cy="833438"/>
          </a:xfrm>
        </p:spPr>
        <p:txBody>
          <a:bodyPr/>
          <a:lstStyle/>
          <a:p>
            <a:r>
              <a:rPr lang="ja-JP" altLang="en-US" sz="4000"/>
              <a:t>太陽系，地球と生命の起源</a:t>
            </a:r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0" y="863600"/>
            <a:ext cx="4537075" cy="5949950"/>
          </a:xfr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99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90000"/>
              </a:lnSpc>
            </a:pPr>
            <a:r>
              <a:rPr lang="ja-JP" altLang="en-US" sz="2400" dirty="0"/>
              <a:t>約５０億年前に</a:t>
            </a:r>
            <a:r>
              <a:rPr lang="ja-JP" altLang="en-US" sz="2400" dirty="0">
                <a:solidFill>
                  <a:schemeClr val="hlink"/>
                </a:solidFill>
              </a:rPr>
              <a:t>星間雲</a:t>
            </a:r>
            <a:r>
              <a:rPr lang="ja-JP" altLang="en-US" sz="2400" dirty="0"/>
              <a:t>が収縮して、</a:t>
            </a:r>
            <a:r>
              <a:rPr lang="ja-JP" altLang="en-US" sz="2400" dirty="0">
                <a:solidFill>
                  <a:schemeClr val="hlink"/>
                </a:solidFill>
              </a:rPr>
              <a:t>塵の円盤</a:t>
            </a:r>
            <a:r>
              <a:rPr lang="ja-JP" altLang="en-US" sz="2400" dirty="0"/>
              <a:t>に囲まれた</a:t>
            </a:r>
            <a:r>
              <a:rPr lang="ja-JP" altLang="en-US" sz="2400" dirty="0">
                <a:solidFill>
                  <a:schemeClr val="hlink"/>
                </a:solidFill>
              </a:rPr>
              <a:t>原始星</a:t>
            </a:r>
            <a:r>
              <a:rPr lang="ja-JP" altLang="en-US" sz="2400" dirty="0"/>
              <a:t>が誕生</a:t>
            </a:r>
            <a:endParaRPr lang="en-US" altLang="ja-JP" sz="2400" dirty="0"/>
          </a:p>
          <a:p>
            <a:pPr>
              <a:lnSpc>
                <a:spcPct val="90000"/>
              </a:lnSpc>
            </a:pPr>
            <a:r>
              <a:rPr lang="ja-JP" altLang="en-US" sz="2400" dirty="0">
                <a:solidFill>
                  <a:srgbClr val="FF0000"/>
                </a:solidFill>
              </a:rPr>
              <a:t>原始星</a:t>
            </a:r>
            <a:r>
              <a:rPr lang="ja-JP" altLang="en-US" sz="2400" dirty="0"/>
              <a:t>は太陽に、</a:t>
            </a:r>
            <a:r>
              <a:rPr lang="ja-JP" altLang="en-US" sz="2400" dirty="0">
                <a:solidFill>
                  <a:schemeClr val="hlink"/>
                </a:solidFill>
              </a:rPr>
              <a:t>塵の円盤</a:t>
            </a:r>
            <a:r>
              <a:rPr lang="ja-JP" altLang="en-US" sz="2400" dirty="0"/>
              <a:t>は</a:t>
            </a:r>
            <a:r>
              <a:rPr lang="ja-JP" altLang="en-US" sz="2400" dirty="0">
                <a:solidFill>
                  <a:schemeClr val="hlink"/>
                </a:solidFill>
              </a:rPr>
              <a:t>惑星</a:t>
            </a:r>
            <a:r>
              <a:rPr lang="ja-JP" altLang="en-US" sz="2400" dirty="0"/>
              <a:t>になる</a:t>
            </a:r>
            <a:endParaRPr lang="en-US" altLang="ja-JP" sz="2400" dirty="0"/>
          </a:p>
          <a:p>
            <a:pPr>
              <a:lnSpc>
                <a:spcPct val="90000"/>
              </a:lnSpc>
            </a:pPr>
            <a:r>
              <a:rPr lang="ja-JP" altLang="en-US" sz="2400" dirty="0">
                <a:solidFill>
                  <a:schemeClr val="hlink"/>
                </a:solidFill>
              </a:rPr>
              <a:t>太陽系</a:t>
            </a:r>
            <a:r>
              <a:rPr lang="ja-JP" altLang="en-US" sz="2400" dirty="0">
                <a:solidFill>
                  <a:srgbClr val="000000"/>
                </a:solidFill>
              </a:rPr>
              <a:t>（太陽と惑星）</a:t>
            </a:r>
            <a:r>
              <a:rPr lang="ja-JP" altLang="en-US" sz="2400" dirty="0"/>
              <a:t>ができた</a:t>
            </a:r>
            <a:endParaRPr lang="en-US" altLang="ja-JP" sz="2400" dirty="0"/>
          </a:p>
          <a:p>
            <a:pPr>
              <a:lnSpc>
                <a:spcPct val="90000"/>
              </a:lnSpc>
            </a:pPr>
            <a:r>
              <a:rPr lang="ja-JP" altLang="en-US" sz="2400" dirty="0">
                <a:solidFill>
                  <a:schemeClr val="hlink"/>
                </a:solidFill>
              </a:rPr>
              <a:t>太陽</a:t>
            </a:r>
            <a:r>
              <a:rPr lang="ja-JP" altLang="en-US" sz="2400" dirty="0"/>
              <a:t>と</a:t>
            </a:r>
            <a:r>
              <a:rPr lang="ja-JP" altLang="en-US" sz="2400" dirty="0">
                <a:solidFill>
                  <a:schemeClr val="hlink"/>
                </a:solidFill>
              </a:rPr>
              <a:t>惑星</a:t>
            </a:r>
            <a:r>
              <a:rPr lang="ja-JP" altLang="en-US" sz="2400" dirty="0"/>
              <a:t>はほぼ同時にできた（地球年齢は約４５億年）</a:t>
            </a:r>
            <a:endParaRPr lang="en-US" altLang="ja-JP" sz="2400" dirty="0"/>
          </a:p>
          <a:p>
            <a:pPr>
              <a:lnSpc>
                <a:spcPct val="90000"/>
              </a:lnSpc>
            </a:pPr>
            <a:r>
              <a:rPr lang="ja-JP" altLang="en-US" sz="2400" dirty="0"/>
              <a:t>太陽とおなじように、他の</a:t>
            </a:r>
            <a:r>
              <a:rPr lang="ja-JP" altLang="en-US" sz="2400" dirty="0">
                <a:solidFill>
                  <a:schemeClr val="hlink"/>
                </a:solidFill>
              </a:rPr>
              <a:t>恒星</a:t>
            </a:r>
            <a:r>
              <a:rPr lang="ja-JP" altLang="en-US" sz="2400" dirty="0"/>
              <a:t>の周りにも</a:t>
            </a:r>
            <a:r>
              <a:rPr lang="ja-JP" altLang="en-US" sz="2400" dirty="0">
                <a:solidFill>
                  <a:schemeClr val="hlink"/>
                </a:solidFill>
              </a:rPr>
              <a:t>惑星系</a:t>
            </a:r>
            <a:r>
              <a:rPr lang="ja-JP" altLang="en-US" sz="2400" dirty="0"/>
              <a:t>が存在している</a:t>
            </a:r>
            <a:r>
              <a:rPr lang="ja-JP" altLang="en-US" sz="2400" dirty="0" smtClean="0"/>
              <a:t>だろう</a:t>
            </a:r>
            <a:endParaRPr lang="en-US" altLang="ja-JP" sz="2400" dirty="0" smtClean="0"/>
          </a:p>
        </p:txBody>
      </p:sp>
      <p:pic>
        <p:nvPicPr>
          <p:cNvPr id="102404" name="Picture 4" descr="scan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909638"/>
            <a:ext cx="4473575" cy="5732462"/>
          </a:xfrm>
          <a:prstGeom prst="rect">
            <a:avLst/>
          </a:prstGeom>
          <a:noFill/>
          <a:ln w="28575">
            <a:solidFill>
              <a:srgbClr val="00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2405" name="Line 5"/>
          <p:cNvSpPr>
            <a:spLocks noChangeShapeType="1"/>
          </p:cNvSpPr>
          <p:nvPr/>
        </p:nvSpPr>
        <p:spPr bwMode="auto">
          <a:xfrm flipV="1">
            <a:off x="2413000" y="5734050"/>
            <a:ext cx="214313" cy="360363"/>
          </a:xfrm>
          <a:prstGeom prst="line">
            <a:avLst/>
          </a:prstGeom>
          <a:noFill/>
          <a:ln w="28575">
            <a:solidFill>
              <a:srgbClr val="0000CC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02406" name="Text Box 6"/>
          <p:cNvSpPr txBox="1">
            <a:spLocks noChangeArrowheads="1"/>
          </p:cNvSpPr>
          <p:nvPr/>
        </p:nvSpPr>
        <p:spPr bwMode="auto">
          <a:xfrm>
            <a:off x="2767013" y="903288"/>
            <a:ext cx="869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28575">
                <a:solidFill>
                  <a:srgbClr val="0000CC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ja-JP" altLang="en-US">
                <a:solidFill>
                  <a:srgbClr val="0000CC"/>
                </a:solidFill>
                <a:latin typeface="Tahoma" charset="0"/>
              </a:rPr>
              <a:t>原始星</a:t>
            </a:r>
          </a:p>
        </p:txBody>
      </p:sp>
      <p:sp>
        <p:nvSpPr>
          <p:cNvPr id="102407" name="Text Box 7"/>
          <p:cNvSpPr txBox="1">
            <a:spLocks noChangeArrowheads="1"/>
          </p:cNvSpPr>
          <p:nvPr/>
        </p:nvSpPr>
        <p:spPr bwMode="auto">
          <a:xfrm>
            <a:off x="879475" y="5451475"/>
            <a:ext cx="6413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ja-JP" altLang="en-US">
                <a:solidFill>
                  <a:schemeClr val="hlink"/>
                </a:solidFill>
                <a:latin typeface="Tahoma" charset="0"/>
              </a:rPr>
              <a:t>惑星</a:t>
            </a:r>
          </a:p>
        </p:txBody>
      </p:sp>
      <p:sp>
        <p:nvSpPr>
          <p:cNvPr id="102408" name="Line 8"/>
          <p:cNvSpPr>
            <a:spLocks noChangeShapeType="1"/>
          </p:cNvSpPr>
          <p:nvPr/>
        </p:nvSpPr>
        <p:spPr bwMode="auto">
          <a:xfrm>
            <a:off x="1404938" y="5805488"/>
            <a:ext cx="287337" cy="288925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02409" name="Line 9"/>
          <p:cNvSpPr>
            <a:spLocks noChangeShapeType="1"/>
          </p:cNvSpPr>
          <p:nvPr/>
        </p:nvSpPr>
        <p:spPr bwMode="auto">
          <a:xfrm>
            <a:off x="1260475" y="5805488"/>
            <a:ext cx="287338" cy="504825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02410" name="Line 10"/>
          <p:cNvSpPr>
            <a:spLocks noChangeShapeType="1"/>
          </p:cNvSpPr>
          <p:nvPr/>
        </p:nvSpPr>
        <p:spPr bwMode="auto">
          <a:xfrm flipV="1">
            <a:off x="2555875" y="1125538"/>
            <a:ext cx="288925" cy="215900"/>
          </a:xfrm>
          <a:prstGeom prst="line">
            <a:avLst/>
          </a:prstGeom>
          <a:noFill/>
          <a:ln w="28575">
            <a:solidFill>
              <a:srgbClr val="0000CC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02411" name="Text Box 11"/>
          <p:cNvSpPr txBox="1">
            <a:spLocks noChangeArrowheads="1"/>
          </p:cNvSpPr>
          <p:nvPr/>
        </p:nvSpPr>
        <p:spPr bwMode="auto">
          <a:xfrm>
            <a:off x="2555875" y="5438775"/>
            <a:ext cx="2241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28575">
                <a:solidFill>
                  <a:srgbClr val="0000CC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ja-JP" altLang="en-US">
                <a:solidFill>
                  <a:srgbClr val="0000CC"/>
                </a:solidFill>
                <a:latin typeface="Tahoma" charset="0"/>
              </a:rPr>
              <a:t>太陽（恒星の一つ）</a:t>
            </a:r>
          </a:p>
        </p:txBody>
      </p:sp>
      <p:sp>
        <p:nvSpPr>
          <p:cNvPr id="102412" name="Text Box 12"/>
          <p:cNvSpPr txBox="1">
            <a:spLocks noChangeArrowheads="1"/>
          </p:cNvSpPr>
          <p:nvPr/>
        </p:nvSpPr>
        <p:spPr bwMode="auto">
          <a:xfrm>
            <a:off x="539750" y="1695450"/>
            <a:ext cx="1098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28575">
                <a:solidFill>
                  <a:srgbClr val="0000CC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ja-JP" altLang="en-US">
                <a:solidFill>
                  <a:srgbClr val="0000CC"/>
                </a:solidFill>
                <a:latin typeface="Tahoma" charset="0"/>
              </a:rPr>
              <a:t>塵の円盤</a:t>
            </a:r>
          </a:p>
        </p:txBody>
      </p:sp>
      <p:sp>
        <p:nvSpPr>
          <p:cNvPr id="102413" name="Line 13"/>
          <p:cNvSpPr>
            <a:spLocks noChangeShapeType="1"/>
          </p:cNvSpPr>
          <p:nvPr/>
        </p:nvSpPr>
        <p:spPr bwMode="auto">
          <a:xfrm flipV="1">
            <a:off x="1260475" y="1557338"/>
            <a:ext cx="288925" cy="215900"/>
          </a:xfrm>
          <a:prstGeom prst="line">
            <a:avLst/>
          </a:prstGeom>
          <a:noFill/>
          <a:ln w="28575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02449455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240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024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024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024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024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024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03" grpId="0" build="p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図 20" descr="exoplanetdiscoverieshistogram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" t="-1" r="15660" b="8071"/>
          <a:stretch/>
        </p:blipFill>
        <p:spPr>
          <a:xfrm>
            <a:off x="795325" y="1417637"/>
            <a:ext cx="6530885" cy="4004567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 smtClean="0"/>
              <a:t>宇宙の生命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lang="en-US" altLang="ja-JP" sz="3100" dirty="0" smtClean="0">
                <a:solidFill>
                  <a:srgbClr val="FF0000"/>
                </a:solidFill>
              </a:rPr>
              <a:t>〜</a:t>
            </a:r>
            <a:r>
              <a:rPr lang="ja-JP" altLang="en-US" sz="3100" dirty="0" smtClean="0">
                <a:solidFill>
                  <a:srgbClr val="FF0000"/>
                </a:solidFill>
              </a:rPr>
              <a:t>太陽系外</a:t>
            </a:r>
            <a:r>
              <a:rPr lang="ja-JP" altLang="en-US" sz="3100" dirty="0">
                <a:solidFill>
                  <a:srgbClr val="FF0000"/>
                </a:solidFill>
              </a:rPr>
              <a:t>惑星の</a:t>
            </a:r>
            <a:r>
              <a:rPr lang="ja-JP" altLang="en-US" sz="3100" dirty="0" smtClean="0">
                <a:solidFill>
                  <a:srgbClr val="FF0000"/>
                </a:solidFill>
              </a:rPr>
              <a:t>発見</a:t>
            </a:r>
            <a:r>
              <a:rPr lang="en-US" altLang="ja-JP" sz="3100" dirty="0" smtClean="0">
                <a:solidFill>
                  <a:srgbClr val="FF0000"/>
                </a:solidFill>
              </a:rPr>
              <a:t>〜</a:t>
            </a:r>
            <a:endParaRPr kumimoji="1" lang="ja-JP" altLang="en-US" sz="3100" dirty="0">
              <a:solidFill>
                <a:srgbClr val="FF0000"/>
              </a:solidFill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700834" y="5515400"/>
            <a:ext cx="8497453" cy="1024467"/>
          </a:xfrm>
        </p:spPr>
        <p:txBody>
          <a:bodyPr>
            <a:normAutofit fontScale="62500" lnSpcReduction="20000"/>
          </a:bodyPr>
          <a:lstStyle/>
          <a:p>
            <a:r>
              <a:rPr kumimoji="1" lang="ja-JP" altLang="en-US" dirty="0" smtClean="0"/>
              <a:t>明るい恒星のすぐ近くの惑星を発見することは技術的に困難</a:t>
            </a:r>
            <a:endParaRPr kumimoji="1" lang="en-US" altLang="ja-JP" dirty="0" smtClean="0"/>
          </a:p>
          <a:p>
            <a:r>
              <a:rPr lang="ja-JP" altLang="en-US" dirty="0" smtClean="0">
                <a:solidFill>
                  <a:srgbClr val="FF0000"/>
                </a:solidFill>
              </a:rPr>
              <a:t>ケプラー衛星</a:t>
            </a:r>
            <a:r>
              <a:rPr kumimoji="1" lang="ja-JP" altLang="en-US" dirty="0" smtClean="0">
                <a:solidFill>
                  <a:srgbClr val="FF0000"/>
                </a:solidFill>
              </a:rPr>
              <a:t>により、検出された太陽系外惑星の爆発的増加</a:t>
            </a:r>
            <a:endParaRPr kumimoji="1" lang="en-US" altLang="ja-JP" dirty="0" smtClean="0">
              <a:solidFill>
                <a:srgbClr val="FF0000"/>
              </a:solidFill>
            </a:endParaRPr>
          </a:p>
          <a:p>
            <a:r>
              <a:rPr lang="ja-JP" altLang="en-US" dirty="0" smtClean="0">
                <a:solidFill>
                  <a:srgbClr val="000000"/>
                </a:solidFill>
              </a:rPr>
              <a:t>惑星は普遍的な存在であることがわかってきた</a:t>
            </a:r>
            <a:endParaRPr kumimoji="1" lang="ja-JP" altLang="en-US" dirty="0" smtClean="0">
              <a:solidFill>
                <a:srgbClr val="000000"/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E3B75-C85C-2D4B-9485-F16548292B82}" type="slidenum">
              <a:rPr kumimoji="1" lang="ja-JP" altLang="en-US" smtClean="0"/>
              <a:t>21</a:t>
            </a:fld>
            <a:endParaRPr kumimoji="1" lang="ja-JP" altLang="en-US"/>
          </a:p>
        </p:txBody>
      </p:sp>
      <p:sp>
        <p:nvSpPr>
          <p:cNvPr id="16" name="テキスト ボックス 15"/>
          <p:cNvSpPr txBox="1"/>
          <p:nvPr/>
        </p:nvSpPr>
        <p:spPr>
          <a:xfrm rot="16200000">
            <a:off x="-179467" y="3203000"/>
            <a:ext cx="3805850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kumimoji="1" lang="ja-JP" altLang="en-US" dirty="0" smtClean="0">
                <a:solidFill>
                  <a:srgbClr val="FFFFFF"/>
                </a:solidFill>
              </a:rPr>
              <a:t>年毎の発見された太陽系外惑星の数</a:t>
            </a:r>
            <a:endParaRPr kumimoji="1" lang="ja-JP" altLang="en-US" dirty="0">
              <a:solidFill>
                <a:srgbClr val="FFFFFF"/>
              </a:solidFill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7480371" y="1485633"/>
            <a:ext cx="138742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000" dirty="0" smtClean="0">
                <a:solidFill>
                  <a:srgbClr val="FF0000"/>
                </a:solidFill>
              </a:rPr>
              <a:t>2014</a:t>
            </a:r>
            <a:r>
              <a:rPr kumimoji="1" lang="ja-JP" altLang="en-US" sz="1000" dirty="0" smtClean="0">
                <a:solidFill>
                  <a:srgbClr val="FF0000"/>
                </a:solidFill>
              </a:rPr>
              <a:t>年</a:t>
            </a:r>
            <a:r>
              <a:rPr kumimoji="1" lang="en-US" altLang="ja-JP" sz="1000" dirty="0" smtClean="0">
                <a:solidFill>
                  <a:srgbClr val="FF0000"/>
                </a:solidFill>
              </a:rPr>
              <a:t>2</a:t>
            </a:r>
            <a:r>
              <a:rPr kumimoji="1" lang="ja-JP" altLang="en-US" sz="1000" dirty="0" smtClean="0">
                <a:solidFill>
                  <a:srgbClr val="FF0000"/>
                </a:solidFill>
              </a:rPr>
              <a:t>月</a:t>
            </a:r>
            <a:r>
              <a:rPr kumimoji="1" lang="en-US" altLang="ja-JP" sz="1000" dirty="0" smtClean="0">
                <a:solidFill>
                  <a:srgbClr val="FF0000"/>
                </a:solidFill>
              </a:rPr>
              <a:t>26</a:t>
            </a:r>
            <a:r>
              <a:rPr kumimoji="1" lang="ja-JP" altLang="en-US" sz="1000" dirty="0" smtClean="0">
                <a:solidFill>
                  <a:srgbClr val="FF0000"/>
                </a:solidFill>
              </a:rPr>
              <a:t>日</a:t>
            </a:r>
            <a:endParaRPr kumimoji="1" lang="en-US" altLang="ja-JP" sz="1000" dirty="0" smtClean="0">
              <a:solidFill>
                <a:srgbClr val="FF0000"/>
              </a:solidFill>
            </a:endParaRPr>
          </a:p>
          <a:p>
            <a:r>
              <a:rPr lang="en-US" altLang="ja-JP" sz="1000" dirty="0" smtClean="0"/>
              <a:t>NASA</a:t>
            </a:r>
            <a:r>
              <a:rPr lang="ja-JP" altLang="en-US" sz="1000" dirty="0" smtClean="0"/>
              <a:t>プレスリリース</a:t>
            </a:r>
            <a:endParaRPr lang="en-US" altLang="ja-JP" sz="1000" dirty="0" smtClean="0"/>
          </a:p>
          <a:p>
            <a:r>
              <a:rPr kumimoji="1" lang="ja-JP" altLang="en-US" sz="1000" dirty="0" smtClean="0"/>
              <a:t>資料より</a:t>
            </a:r>
            <a:endParaRPr kumimoji="1" lang="en-US" altLang="ja-JP" sz="1000" dirty="0" smtClean="0"/>
          </a:p>
          <a:p>
            <a:r>
              <a:rPr lang="en-US" altLang="ja-JP" sz="1000" dirty="0" smtClean="0">
                <a:solidFill>
                  <a:srgbClr val="0000FF"/>
                </a:solidFill>
              </a:rPr>
              <a:t>715</a:t>
            </a:r>
            <a:r>
              <a:rPr lang="ja-JP" altLang="en-US" sz="1000" dirty="0" smtClean="0">
                <a:solidFill>
                  <a:srgbClr val="0000FF"/>
                </a:solidFill>
              </a:rPr>
              <a:t>個の新たな太陽系外惑星の発見を報告</a:t>
            </a:r>
            <a:endParaRPr kumimoji="1" lang="ja-JP" altLang="en-US" sz="1000" dirty="0">
              <a:solidFill>
                <a:srgbClr val="0000FF"/>
              </a:solidFill>
            </a:endParaRPr>
          </a:p>
        </p:txBody>
      </p:sp>
      <p:cxnSp>
        <p:nvCxnSpPr>
          <p:cNvPr id="19" name="直線矢印コネクタ 18"/>
          <p:cNvCxnSpPr/>
          <p:nvPr/>
        </p:nvCxnSpPr>
        <p:spPr>
          <a:xfrm>
            <a:off x="5663558" y="3747357"/>
            <a:ext cx="0" cy="477142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テキスト ボックス 19"/>
          <p:cNvSpPr txBox="1"/>
          <p:nvPr/>
        </p:nvSpPr>
        <p:spPr>
          <a:xfrm>
            <a:off x="5221008" y="3391293"/>
            <a:ext cx="9028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1000" dirty="0" smtClean="0">
                <a:solidFill>
                  <a:srgbClr val="FFFFFF"/>
                </a:solidFill>
              </a:rPr>
              <a:t>ケプラー衛星</a:t>
            </a:r>
            <a:endParaRPr kumimoji="1" lang="en-US" altLang="ja-JP" sz="1000" dirty="0" smtClean="0">
              <a:solidFill>
                <a:srgbClr val="FFFFFF"/>
              </a:solidFill>
            </a:endParaRPr>
          </a:p>
          <a:p>
            <a:pPr algn="ctr"/>
            <a:r>
              <a:rPr kumimoji="1" lang="ja-JP" altLang="en-US" sz="1000" dirty="0" smtClean="0">
                <a:solidFill>
                  <a:srgbClr val="FFFFFF"/>
                </a:solidFill>
              </a:rPr>
              <a:t>打ち上げ</a:t>
            </a:r>
            <a:endParaRPr kumimoji="1" lang="ja-JP" altLang="en-US" sz="1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9892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E3B75-C85C-2D4B-9485-F16548292B82}" type="slidenum">
              <a:rPr kumimoji="1" lang="ja-JP" altLang="en-US" smtClean="0"/>
              <a:t>22</a:t>
            </a:fld>
            <a:endParaRPr kumimoji="1" lang="ja-JP" altLang="en-US"/>
          </a:p>
        </p:txBody>
      </p:sp>
      <p:pic>
        <p:nvPicPr>
          <p:cNvPr id="6" name="図 5" descr="MilkyWay-Kepler-cRoberts-1-full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78" t="13230" r="20374" b="23930"/>
          <a:stretch/>
        </p:blipFill>
        <p:spPr>
          <a:xfrm>
            <a:off x="297857" y="1597924"/>
            <a:ext cx="5774400" cy="3592800"/>
          </a:xfrm>
          <a:prstGeom prst="rect">
            <a:avLst/>
          </a:prstGeom>
        </p:spPr>
      </p:pic>
      <p:sp>
        <p:nvSpPr>
          <p:cNvPr id="7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kumimoji="1" lang="ja-JP" altLang="en-US" dirty="0" smtClean="0"/>
              <a:t>宇宙の生命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lang="en-US" altLang="ja-JP" sz="3100" dirty="0" smtClean="0">
                <a:solidFill>
                  <a:srgbClr val="FF0000"/>
                </a:solidFill>
              </a:rPr>
              <a:t>〜</a:t>
            </a:r>
            <a:r>
              <a:rPr lang="ja-JP" altLang="en-US" sz="3100" dirty="0" smtClean="0">
                <a:solidFill>
                  <a:srgbClr val="FF0000"/>
                </a:solidFill>
              </a:rPr>
              <a:t>ケプラー衛星による観測</a:t>
            </a:r>
            <a:r>
              <a:rPr lang="en-US" altLang="ja-JP" sz="3100" dirty="0" smtClean="0">
                <a:solidFill>
                  <a:srgbClr val="FF0000"/>
                </a:solidFill>
              </a:rPr>
              <a:t>〜</a:t>
            </a:r>
            <a:endParaRPr kumimoji="1" lang="ja-JP" altLang="en-US" sz="3100" dirty="0">
              <a:solidFill>
                <a:srgbClr val="FF0000"/>
              </a:solidFill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6072257" y="1688349"/>
            <a:ext cx="2965185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/>
              <a:t>白鳥座近くの小さな領域の</a:t>
            </a:r>
            <a:r>
              <a:rPr lang="ja-JP" altLang="en-US" dirty="0" smtClean="0"/>
              <a:t>全ての恒星</a:t>
            </a:r>
            <a:r>
              <a:rPr kumimoji="1" lang="ja-JP" altLang="en-US" dirty="0" smtClean="0"/>
              <a:t>を継続的に観測</a:t>
            </a:r>
            <a:endParaRPr kumimoji="1" lang="en-US" altLang="ja-JP" dirty="0" smtClean="0"/>
          </a:p>
          <a:p>
            <a:endParaRPr lang="en-US" altLang="ja-JP" dirty="0" smtClean="0"/>
          </a:p>
          <a:p>
            <a:r>
              <a:rPr kumimoji="1" lang="ja-JP" altLang="en-US" dirty="0" smtClean="0">
                <a:solidFill>
                  <a:srgbClr val="0000FF"/>
                </a:solidFill>
              </a:rPr>
              <a:t>恒星の前を惑星が横切ったときのわずかな明るさの変化を検出</a:t>
            </a:r>
            <a:endParaRPr kumimoji="1" lang="ja-JP" altLang="en-US" dirty="0">
              <a:solidFill>
                <a:srgbClr val="0000FF"/>
              </a:solidFill>
            </a:endParaRPr>
          </a:p>
        </p:txBody>
      </p:sp>
      <p:pic>
        <p:nvPicPr>
          <p:cNvPr id="9" name="OccultationGraphWEB1_H264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14240" y="4101282"/>
            <a:ext cx="3644766" cy="2050181"/>
          </a:xfrm>
          <a:prstGeom prst="rect">
            <a:avLst/>
          </a:prstGeom>
        </p:spPr>
      </p:pic>
      <p:sp>
        <p:nvSpPr>
          <p:cNvPr id="10" name="テキスト ボックス 9"/>
          <p:cNvSpPr txBox="1"/>
          <p:nvPr/>
        </p:nvSpPr>
        <p:spPr>
          <a:xfrm>
            <a:off x="183522" y="5711024"/>
            <a:ext cx="22578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 err="1" smtClean="0"/>
              <a:t>Kepler</a:t>
            </a:r>
            <a:r>
              <a:rPr kumimoji="1" lang="en-US" altLang="ja-JP" sz="1200" dirty="0" smtClean="0"/>
              <a:t> Science Center</a:t>
            </a:r>
            <a:r>
              <a:rPr kumimoji="1" lang="ja-JP" altLang="en-US" sz="1200" dirty="0" smtClean="0"/>
              <a:t>の資料より</a:t>
            </a:r>
            <a:endParaRPr kumimoji="1" lang="ja-JP" altLang="en-US" sz="1200" dirty="0"/>
          </a:p>
        </p:txBody>
      </p:sp>
    </p:spTree>
    <p:extLst>
      <p:ext uri="{BB962C8B-B14F-4D97-AF65-F5344CB8AC3E}">
        <p14:creationId xmlns:p14="http://schemas.microsoft.com/office/powerpoint/2010/main" val="868588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E3B75-C85C-2D4B-9485-F16548292B82}" type="slidenum">
              <a:rPr kumimoji="1" lang="ja-JP" altLang="en-US" smtClean="0"/>
              <a:t>23</a:t>
            </a:fld>
            <a:endParaRPr kumimoji="1" lang="ja-JP" altLang="en-US"/>
          </a:p>
        </p:txBody>
      </p:sp>
      <p:sp>
        <p:nvSpPr>
          <p:cNvPr id="6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kumimoji="1" lang="ja-JP" altLang="en-US" dirty="0" smtClean="0"/>
              <a:t>宇宙の生命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lang="en-US" altLang="ja-JP" sz="3100" dirty="0" smtClean="0">
                <a:solidFill>
                  <a:srgbClr val="FF0000"/>
                </a:solidFill>
              </a:rPr>
              <a:t>〜</a:t>
            </a:r>
            <a:r>
              <a:rPr lang="ja-JP" altLang="en-US" sz="3100" dirty="0" smtClean="0">
                <a:solidFill>
                  <a:srgbClr val="FF0000"/>
                </a:solidFill>
              </a:rPr>
              <a:t>ハビタブルプラネットの発見</a:t>
            </a:r>
            <a:r>
              <a:rPr lang="en-US" altLang="ja-JP" sz="3100" dirty="0" smtClean="0">
                <a:solidFill>
                  <a:srgbClr val="FF0000"/>
                </a:solidFill>
              </a:rPr>
              <a:t>〜</a:t>
            </a:r>
            <a:endParaRPr kumimoji="1" lang="ja-JP" altLang="en-US" sz="3100" dirty="0">
              <a:solidFill>
                <a:srgbClr val="FF0000"/>
              </a:solidFill>
            </a:endParaRPr>
          </a:p>
        </p:txBody>
      </p:sp>
      <p:pic>
        <p:nvPicPr>
          <p:cNvPr id="15" name="図 14" descr="HEC_Conservativ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266" y="1482051"/>
            <a:ext cx="7319818" cy="4117398"/>
          </a:xfrm>
          <a:prstGeom prst="rect">
            <a:avLst/>
          </a:prstGeom>
        </p:spPr>
      </p:pic>
      <p:sp>
        <p:nvSpPr>
          <p:cNvPr id="16" name="テキスト ボックス 15"/>
          <p:cNvSpPr txBox="1"/>
          <p:nvPr/>
        </p:nvSpPr>
        <p:spPr>
          <a:xfrm>
            <a:off x="7248137" y="5614925"/>
            <a:ext cx="198053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00" b="1" dirty="0" smtClean="0">
                <a:effectLst/>
              </a:rPr>
              <a:t>Image Credit</a:t>
            </a:r>
            <a:r>
              <a:rPr lang="en-US" altLang="ja-JP" sz="1000" dirty="0" smtClean="0">
                <a:effectLst/>
              </a:rPr>
              <a:t>: PHL @ UPR Arecibo.</a:t>
            </a:r>
            <a:endParaRPr kumimoji="1" lang="ja-JP" altLang="en-US" sz="1000" dirty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227567" y="5857476"/>
            <a:ext cx="85741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dirty="0" smtClean="0">
                <a:solidFill>
                  <a:srgbClr val="FF0000"/>
                </a:solidFill>
              </a:rPr>
              <a:t>主にケプラー衛星を用いて、太陽系近傍の恒星の周りに、</a:t>
            </a:r>
            <a:r>
              <a:rPr kumimoji="1" lang="ja-JP" altLang="en-US" dirty="0" smtClean="0">
                <a:solidFill>
                  <a:srgbClr val="FF0000"/>
                </a:solidFill>
              </a:rPr>
              <a:t>地球と良く似た、</a:t>
            </a:r>
            <a:r>
              <a:rPr kumimoji="1" lang="en-US" altLang="ja-JP" dirty="0" smtClean="0">
                <a:solidFill>
                  <a:srgbClr val="FF0000"/>
                </a:solidFill>
              </a:rPr>
              <a:t/>
            </a:r>
            <a:br>
              <a:rPr kumimoji="1" lang="en-US" altLang="ja-JP" dirty="0" smtClean="0">
                <a:solidFill>
                  <a:srgbClr val="FF0000"/>
                </a:solidFill>
              </a:rPr>
            </a:br>
            <a:r>
              <a:rPr kumimoji="1" lang="ja-JP" altLang="en-US" dirty="0" smtClean="0">
                <a:solidFill>
                  <a:srgbClr val="FF0000"/>
                </a:solidFill>
              </a:rPr>
              <a:t>生命が暮らせそうな</a:t>
            </a:r>
            <a:r>
              <a:rPr lang="ja-JP" altLang="en-US" dirty="0" smtClean="0">
                <a:solidFill>
                  <a:srgbClr val="FF0000"/>
                </a:solidFill>
              </a:rPr>
              <a:t>惑星</a:t>
            </a:r>
            <a:r>
              <a:rPr lang="en-US" altLang="ja-JP" dirty="0" smtClean="0">
                <a:solidFill>
                  <a:srgbClr val="FF0000"/>
                </a:solidFill>
              </a:rPr>
              <a:t>(</a:t>
            </a:r>
            <a:r>
              <a:rPr lang="ja-JP" altLang="en-US" dirty="0" smtClean="0">
                <a:solidFill>
                  <a:srgbClr val="FF0000"/>
                </a:solidFill>
              </a:rPr>
              <a:t>ハビタブルプラネット</a:t>
            </a:r>
            <a:r>
              <a:rPr lang="en-US" altLang="ja-JP" dirty="0" smtClean="0">
                <a:solidFill>
                  <a:srgbClr val="FF0000"/>
                </a:solidFill>
              </a:rPr>
              <a:t>)</a:t>
            </a:r>
            <a:r>
              <a:rPr lang="ja-JP" altLang="en-US" dirty="0" smtClean="0">
                <a:solidFill>
                  <a:srgbClr val="FF0000"/>
                </a:solidFill>
              </a:rPr>
              <a:t>が多数見つかってきた</a:t>
            </a:r>
            <a:endParaRPr lang="en-US" altLang="ja-JP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0167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86296" y="1600200"/>
            <a:ext cx="3942058" cy="4654032"/>
          </a:xfrm>
        </p:spPr>
        <p:txBody>
          <a:bodyPr>
            <a:normAutofit fontScale="85000" lnSpcReduction="10000"/>
          </a:bodyPr>
          <a:lstStyle/>
          <a:p>
            <a:r>
              <a:rPr kumimoji="1" lang="en-US" altLang="ja-JP" dirty="0" smtClean="0"/>
              <a:t>NASA</a:t>
            </a:r>
            <a:r>
              <a:rPr kumimoji="1" lang="ja-JP" altLang="en-US" dirty="0" smtClean="0"/>
              <a:t>の</a:t>
            </a:r>
            <a:r>
              <a:rPr kumimoji="1" lang="en-US" altLang="ja-JP" dirty="0" smtClean="0"/>
              <a:t>TESS</a:t>
            </a:r>
            <a:r>
              <a:rPr kumimoji="1" lang="ja-JP" altLang="en-US" dirty="0" smtClean="0"/>
              <a:t>ミッション</a:t>
            </a:r>
            <a:r>
              <a:rPr kumimoji="1" lang="en-US" altLang="ja-JP" dirty="0" smtClean="0"/>
              <a:t>(2017</a:t>
            </a:r>
            <a:r>
              <a:rPr kumimoji="1" lang="ja-JP" altLang="en-US" dirty="0" smtClean="0"/>
              <a:t>年打ち上げ予定</a:t>
            </a:r>
            <a:r>
              <a:rPr kumimoji="1" lang="en-US" altLang="ja-JP" dirty="0" smtClean="0"/>
              <a:t>)</a:t>
            </a:r>
          </a:p>
          <a:p>
            <a:pPr lvl="1"/>
            <a:r>
              <a:rPr lang="ja-JP" altLang="en-US" dirty="0" smtClean="0"/>
              <a:t>ケプラーと同じ手法の惑星探査を</a:t>
            </a:r>
            <a:r>
              <a:rPr lang="ja-JP" altLang="en-US" dirty="0" smtClean="0">
                <a:solidFill>
                  <a:srgbClr val="FF0000"/>
                </a:solidFill>
              </a:rPr>
              <a:t>全天</a:t>
            </a:r>
            <a:r>
              <a:rPr lang="ja-JP" altLang="en-US" dirty="0" smtClean="0"/>
              <a:t>で実施</a:t>
            </a:r>
          </a:p>
          <a:p>
            <a:pPr lvl="1"/>
            <a:r>
              <a:rPr lang="ja-JP" altLang="en-US" dirty="0" smtClean="0"/>
              <a:t>数多くの地球型惑星を検出</a:t>
            </a:r>
            <a:endParaRPr lang="en-US" altLang="ja-JP" dirty="0" smtClean="0"/>
          </a:p>
          <a:p>
            <a:r>
              <a:rPr lang="ja-JP" altLang="en-US" dirty="0" smtClean="0">
                <a:solidFill>
                  <a:srgbClr val="0000FF"/>
                </a:solidFill>
              </a:rPr>
              <a:t>大型望遠鏡</a:t>
            </a:r>
            <a:r>
              <a:rPr lang="ja-JP" altLang="en-US" dirty="0" smtClean="0"/>
              <a:t>による詳細なフォローアップ観測で</a:t>
            </a:r>
            <a:r>
              <a:rPr lang="ja-JP" altLang="en-US" dirty="0" smtClean="0">
                <a:solidFill>
                  <a:srgbClr val="FF0000"/>
                </a:solidFill>
              </a:rPr>
              <a:t>生命存在の証拠の発見</a:t>
            </a:r>
            <a:r>
              <a:rPr lang="en-US" altLang="ja-JP" dirty="0" smtClean="0"/>
              <a:t>(</a:t>
            </a:r>
            <a:r>
              <a:rPr lang="ja-JP" altLang="en-US" dirty="0" smtClean="0"/>
              <a:t>水、二酸化炭素、オゾンなど</a:t>
            </a:r>
            <a:r>
              <a:rPr lang="en-US" altLang="ja-JP" dirty="0" smtClean="0"/>
              <a:t>)</a:t>
            </a:r>
            <a:r>
              <a:rPr lang="ja-JP" altLang="en-US" dirty="0" smtClean="0"/>
              <a:t>を目指す</a:t>
            </a:r>
            <a:endParaRPr lang="en-US" altLang="ja-JP" dirty="0" smtClean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E3B75-C85C-2D4B-9485-F16548292B82}" type="slidenum">
              <a:rPr kumimoji="1" lang="ja-JP" altLang="en-US" smtClean="0"/>
              <a:t>24</a:t>
            </a:fld>
            <a:endParaRPr kumimoji="1" lang="ja-JP" altLang="en-US"/>
          </a:p>
        </p:txBody>
      </p:sp>
      <p:sp>
        <p:nvSpPr>
          <p:cNvPr id="6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kumimoji="1" lang="ja-JP" altLang="en-US" dirty="0" smtClean="0"/>
              <a:t>宇宙の生命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lang="en-US" altLang="ja-JP" sz="3100" dirty="0" smtClean="0">
                <a:solidFill>
                  <a:srgbClr val="FF0000"/>
                </a:solidFill>
              </a:rPr>
              <a:t>〜</a:t>
            </a:r>
            <a:r>
              <a:rPr lang="ja-JP" altLang="en-US" sz="2800" dirty="0" smtClean="0">
                <a:solidFill>
                  <a:srgbClr val="FF0000"/>
                </a:solidFill>
              </a:rPr>
              <a:t>生命</a:t>
            </a:r>
            <a:r>
              <a:rPr lang="ja-JP" altLang="en-US" sz="2800" dirty="0">
                <a:solidFill>
                  <a:srgbClr val="FF0000"/>
                </a:solidFill>
              </a:rPr>
              <a:t>存在</a:t>
            </a:r>
            <a:r>
              <a:rPr lang="ja-JP" altLang="en-US" sz="2800" dirty="0" smtClean="0">
                <a:solidFill>
                  <a:srgbClr val="FF0000"/>
                </a:solidFill>
              </a:rPr>
              <a:t>の証拠</a:t>
            </a:r>
            <a:r>
              <a:rPr lang="ja-JP" altLang="en-US" sz="2800" dirty="0">
                <a:solidFill>
                  <a:srgbClr val="FF0000"/>
                </a:solidFill>
              </a:rPr>
              <a:t>の</a:t>
            </a:r>
            <a:r>
              <a:rPr lang="ja-JP" altLang="en-US" sz="2800" dirty="0" smtClean="0">
                <a:solidFill>
                  <a:srgbClr val="FF0000"/>
                </a:solidFill>
              </a:rPr>
              <a:t>発見を目指して</a:t>
            </a:r>
            <a:r>
              <a:rPr lang="en-US" altLang="ja-JP" sz="3100" dirty="0" smtClean="0">
                <a:solidFill>
                  <a:srgbClr val="FF0000"/>
                </a:solidFill>
              </a:rPr>
              <a:t>〜</a:t>
            </a:r>
            <a:endParaRPr kumimoji="1" lang="ja-JP" altLang="en-US" sz="3100" dirty="0">
              <a:solidFill>
                <a:srgbClr val="FF0000"/>
              </a:solidFill>
            </a:endParaRPr>
          </a:p>
        </p:txBody>
      </p:sp>
      <p:pic>
        <p:nvPicPr>
          <p:cNvPr id="7" name="図 6" descr="スクリーンショット 2014-08-13 6.44.14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4536" y="1600200"/>
            <a:ext cx="4223558" cy="3487526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7568461" y="5233882"/>
            <a:ext cx="1433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You Tube</a:t>
            </a:r>
            <a:r>
              <a:rPr kumimoji="1" lang="ja-JP" altLang="en-US" dirty="0" smtClean="0"/>
              <a:t>より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017955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次世代大型望遠鏡計画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12886" y="1343277"/>
            <a:ext cx="5077107" cy="1336059"/>
          </a:xfrm>
        </p:spPr>
        <p:txBody>
          <a:bodyPr>
            <a:normAutofit fontScale="70000" lnSpcReduction="20000"/>
          </a:bodyPr>
          <a:lstStyle/>
          <a:p>
            <a:r>
              <a:rPr kumimoji="1" lang="en-US" altLang="ja-JP" dirty="0" smtClean="0"/>
              <a:t>JWST (James Webb Space Telescope)</a:t>
            </a:r>
          </a:p>
          <a:p>
            <a:pPr lvl="1"/>
            <a:r>
              <a:rPr lang="en-US" altLang="ja-JP" dirty="0" smtClean="0"/>
              <a:t>NASA</a:t>
            </a:r>
            <a:r>
              <a:rPr lang="ja-JP" altLang="en-US" dirty="0" smtClean="0"/>
              <a:t>の口径</a:t>
            </a:r>
            <a:r>
              <a:rPr lang="en-US" altLang="ja-JP" dirty="0" smtClean="0"/>
              <a:t>6.5m</a:t>
            </a:r>
            <a:r>
              <a:rPr lang="ja-JP" altLang="en-US" dirty="0" smtClean="0"/>
              <a:t>の宇宙望遠鏡</a:t>
            </a:r>
            <a:endParaRPr lang="en-US" altLang="ja-JP" dirty="0" smtClean="0"/>
          </a:p>
          <a:p>
            <a:pPr lvl="1"/>
            <a:r>
              <a:rPr lang="en-US" altLang="ja-JP" dirty="0" smtClean="0"/>
              <a:t>2018</a:t>
            </a:r>
            <a:r>
              <a:rPr lang="ja-JP" altLang="en-US" dirty="0" smtClean="0"/>
              <a:t>年打ち上げに向けて開発中</a:t>
            </a:r>
            <a:endParaRPr kumimoji="1" lang="en-US" altLang="ja-JP" dirty="0" smtClean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E3B75-C85C-2D4B-9485-F16548292B82}" type="slidenum">
              <a:rPr kumimoji="1" lang="ja-JP" altLang="en-US" smtClean="0"/>
              <a:t>25</a:t>
            </a:fld>
            <a:endParaRPr kumimoji="1" lang="ja-JP" altLang="en-US"/>
          </a:p>
        </p:txBody>
      </p:sp>
      <p:pic>
        <p:nvPicPr>
          <p:cNvPr id="6" name="図 5" descr="jws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993" y="1107545"/>
            <a:ext cx="3000399" cy="2276493"/>
          </a:xfrm>
          <a:prstGeom prst="rect">
            <a:avLst/>
          </a:prstGeom>
        </p:spPr>
      </p:pic>
      <p:sp>
        <p:nvSpPr>
          <p:cNvPr id="7" name="コンテンツ プレースホルダー 2"/>
          <p:cNvSpPr txBox="1">
            <a:spLocks/>
          </p:cNvSpPr>
          <p:nvPr/>
        </p:nvSpPr>
        <p:spPr>
          <a:xfrm>
            <a:off x="368919" y="2990096"/>
            <a:ext cx="3968303" cy="282644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dirty="0" smtClean="0"/>
              <a:t>TMT (Thirty meter telescope)</a:t>
            </a:r>
          </a:p>
          <a:p>
            <a:pPr lvl="1"/>
            <a:r>
              <a:rPr lang="en-US" altLang="ja-JP" dirty="0" smtClean="0">
                <a:solidFill>
                  <a:srgbClr val="FF0000"/>
                </a:solidFill>
              </a:rPr>
              <a:t>2014</a:t>
            </a:r>
            <a:r>
              <a:rPr lang="ja-JP" altLang="en-US" dirty="0" smtClean="0">
                <a:solidFill>
                  <a:srgbClr val="FF0000"/>
                </a:solidFill>
              </a:rPr>
              <a:t>年</a:t>
            </a:r>
            <a:r>
              <a:rPr lang="en-US" altLang="ja-JP" dirty="0" smtClean="0"/>
              <a:t>TMT</a:t>
            </a:r>
            <a:r>
              <a:rPr lang="ja-JP" altLang="en-US" dirty="0" smtClean="0"/>
              <a:t>国際天文台の設立</a:t>
            </a:r>
          </a:p>
          <a:p>
            <a:pPr lvl="1"/>
            <a:r>
              <a:rPr lang="ja-JP" altLang="en-US" dirty="0" smtClean="0">
                <a:solidFill>
                  <a:srgbClr val="0000FF"/>
                </a:solidFill>
              </a:rPr>
              <a:t>アメリカ、日本、カナダ、中国の国際協力</a:t>
            </a:r>
            <a:endParaRPr lang="en-US" altLang="ja-JP" dirty="0" smtClean="0">
              <a:solidFill>
                <a:srgbClr val="0000FF"/>
              </a:solidFill>
            </a:endParaRPr>
          </a:p>
          <a:p>
            <a:pPr lvl="1"/>
            <a:endParaRPr lang="en-US" altLang="ja-JP" dirty="0" smtClean="0">
              <a:solidFill>
                <a:srgbClr val="0000FF"/>
              </a:solidFill>
            </a:endParaRPr>
          </a:p>
        </p:txBody>
      </p:sp>
      <p:pic>
        <p:nvPicPr>
          <p:cNvPr id="8" name="図 7" descr="TMTsite_web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5175" y="3384039"/>
            <a:ext cx="3715217" cy="2787694"/>
          </a:xfrm>
          <a:prstGeom prst="rect">
            <a:avLst/>
          </a:prstGeom>
        </p:spPr>
      </p:pic>
      <p:pic>
        <p:nvPicPr>
          <p:cNvPr id="9" name="図 8" descr="スクリーンショット 2014-08-13 7.17.14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6895" y="5336256"/>
            <a:ext cx="1453497" cy="1192965"/>
          </a:xfrm>
          <a:prstGeom prst="rect">
            <a:avLst/>
          </a:prstGeom>
        </p:spPr>
      </p:pic>
      <p:sp>
        <p:nvSpPr>
          <p:cNvPr id="10" name="テキスト ボックス 9"/>
          <p:cNvSpPr txBox="1"/>
          <p:nvPr/>
        </p:nvSpPr>
        <p:spPr>
          <a:xfrm>
            <a:off x="105317" y="6245729"/>
            <a:ext cx="65021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dirty="0">
                <a:solidFill>
                  <a:srgbClr val="FF0000"/>
                </a:solidFill>
              </a:rPr>
              <a:t>系外</a:t>
            </a:r>
            <a:r>
              <a:rPr lang="ja-JP" altLang="en-US" sz="2400" dirty="0" smtClean="0">
                <a:solidFill>
                  <a:srgbClr val="FF0000"/>
                </a:solidFill>
              </a:rPr>
              <a:t>惑星大気の観測</a:t>
            </a:r>
            <a:r>
              <a:rPr lang="ja-JP" altLang="en-US" sz="2400" dirty="0">
                <a:solidFill>
                  <a:srgbClr val="FF0000"/>
                </a:solidFill>
              </a:rPr>
              <a:t>から</a:t>
            </a:r>
            <a:r>
              <a:rPr lang="ja-JP" altLang="en-US" sz="2400" dirty="0" smtClean="0">
                <a:solidFill>
                  <a:srgbClr val="FF0000"/>
                </a:solidFill>
              </a:rPr>
              <a:t>生命活動の証拠を</a:t>
            </a:r>
            <a:r>
              <a:rPr lang="ja-JP" altLang="en-US" sz="2400" dirty="0">
                <a:solidFill>
                  <a:srgbClr val="FF0000"/>
                </a:solidFill>
              </a:rPr>
              <a:t>探る</a:t>
            </a:r>
            <a:endParaRPr kumimoji="1" lang="ja-JP" alt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9515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 smtClean="0"/>
              <a:t>宇宙の生命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lang="en-US" altLang="ja-JP" sz="3100" dirty="0" smtClean="0">
                <a:solidFill>
                  <a:srgbClr val="FF0000"/>
                </a:solidFill>
              </a:rPr>
              <a:t>〜</a:t>
            </a:r>
            <a:r>
              <a:rPr lang="ja-JP" altLang="en-US" sz="3100" dirty="0" smtClean="0">
                <a:solidFill>
                  <a:srgbClr val="FF0000"/>
                </a:solidFill>
              </a:rPr>
              <a:t>生命の起源</a:t>
            </a:r>
            <a:r>
              <a:rPr lang="en-US" altLang="ja-JP" sz="3100" dirty="0" smtClean="0">
                <a:solidFill>
                  <a:srgbClr val="FF0000"/>
                </a:solidFill>
              </a:rPr>
              <a:t>〜</a:t>
            </a:r>
            <a:endParaRPr kumimoji="1" lang="ja-JP" altLang="en-US" sz="3100" dirty="0">
              <a:solidFill>
                <a:srgbClr val="FF0000"/>
              </a:solidFill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77151" y="1600200"/>
            <a:ext cx="8766849" cy="5121275"/>
          </a:xfrm>
        </p:spPr>
        <p:txBody>
          <a:bodyPr>
            <a:normAutofit/>
          </a:bodyPr>
          <a:lstStyle/>
          <a:p>
            <a:r>
              <a:rPr lang="ja-JP" altLang="en-US" dirty="0" smtClean="0"/>
              <a:t>実は宇宙は生命に満ちているのではないか？</a:t>
            </a:r>
            <a:endParaRPr lang="en-US" altLang="ja-JP" dirty="0" smtClean="0"/>
          </a:p>
          <a:p>
            <a:pPr lvl="1"/>
            <a:r>
              <a:rPr lang="ja-JP" altLang="en-US" dirty="0" smtClean="0">
                <a:solidFill>
                  <a:srgbClr val="0000FF"/>
                </a:solidFill>
              </a:rPr>
              <a:t>生命は宇宙の塵と一緒に星間空間を漂っている？</a:t>
            </a:r>
            <a:endParaRPr lang="en-US" altLang="ja-JP" dirty="0" smtClean="0">
              <a:solidFill>
                <a:srgbClr val="0000FF"/>
              </a:solidFill>
            </a:endParaRPr>
          </a:p>
          <a:p>
            <a:pPr lvl="1"/>
            <a:r>
              <a:rPr lang="ja-JP" altLang="en-US" dirty="0" smtClean="0">
                <a:solidFill>
                  <a:srgbClr val="0000FF"/>
                </a:solidFill>
              </a:rPr>
              <a:t>数十億年の時間をかけて、地球のようなハビタブルプラネットに到達して、 そこでまた数十億年かけて、ヒトみたいな生物まで進化していく？</a:t>
            </a:r>
            <a:endParaRPr lang="en-US" altLang="ja-JP" dirty="0" smtClean="0">
              <a:solidFill>
                <a:srgbClr val="0000FF"/>
              </a:solidFill>
            </a:endParaRPr>
          </a:p>
          <a:p>
            <a:r>
              <a:rPr lang="ja-JP" altLang="en-US" dirty="0" smtClean="0">
                <a:solidFill>
                  <a:srgbClr val="FF0000"/>
                </a:solidFill>
              </a:rPr>
              <a:t>今後、大型望遠鏡が本格稼働する約</a:t>
            </a:r>
            <a:r>
              <a:rPr lang="en-US" altLang="ja-JP" dirty="0" smtClean="0">
                <a:solidFill>
                  <a:srgbClr val="FF0000"/>
                </a:solidFill>
              </a:rPr>
              <a:t>20</a:t>
            </a:r>
            <a:r>
              <a:rPr lang="ja-JP" altLang="en-US" dirty="0" smtClean="0">
                <a:solidFill>
                  <a:srgbClr val="FF0000"/>
                </a:solidFill>
              </a:rPr>
              <a:t>年内に、地球外生命が発見される可能性</a:t>
            </a:r>
            <a:endParaRPr lang="en-US" altLang="ja-JP" dirty="0" smtClean="0">
              <a:solidFill>
                <a:srgbClr val="FF0000"/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E3B75-C85C-2D4B-9485-F16548292B82}" type="slidenum">
              <a:rPr kumimoji="1" lang="ja-JP" altLang="en-US" smtClean="0"/>
              <a:t>26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74080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今日の講義の内容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ja-JP" altLang="en-US" dirty="0" smtClean="0"/>
              <a:t>宇宙の歴史</a:t>
            </a:r>
            <a:endParaRPr lang="en-US" altLang="ja-JP" dirty="0" smtClean="0"/>
          </a:p>
          <a:p>
            <a:pPr marL="514350" indent="-514350">
              <a:buFont typeface="+mj-lt"/>
              <a:buAutoNum type="arabicPeriod"/>
            </a:pPr>
            <a:r>
              <a:rPr kumimoji="1" lang="ja-JP" altLang="en-US" dirty="0" smtClean="0"/>
              <a:t>ブラックホールとは？</a:t>
            </a:r>
            <a:endParaRPr kumimoji="1" lang="en-US" altLang="ja-JP" dirty="0" smtClean="0"/>
          </a:p>
          <a:p>
            <a:pPr marL="514350" indent="-514350">
              <a:buFont typeface="+mj-lt"/>
              <a:buAutoNum type="arabicPeriod"/>
            </a:pPr>
            <a:r>
              <a:rPr lang="en-US" altLang="ja-JP" dirty="0" smtClean="0"/>
              <a:t>X</a:t>
            </a:r>
            <a:r>
              <a:rPr lang="ja-JP" altLang="en-US" dirty="0" smtClean="0"/>
              <a:t>線天文学の歴史</a:t>
            </a:r>
            <a:endParaRPr lang="en-US" altLang="ja-JP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61B59-925A-6E4A-8E08-4142B69655D2}" type="slidenum">
              <a:rPr kumimoji="1" lang="ja-JP" altLang="en-US" smtClean="0"/>
              <a:pPr/>
              <a:t>27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74814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今日の講義の内容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ja-JP" altLang="en-US" dirty="0" smtClean="0"/>
              <a:t>宇宙の歴史</a:t>
            </a:r>
            <a:endParaRPr lang="en-US" altLang="ja-JP" dirty="0" smtClean="0"/>
          </a:p>
          <a:p>
            <a:pPr marL="514350" indent="-514350">
              <a:buFont typeface="+mj-lt"/>
              <a:buAutoNum type="arabicPeriod"/>
            </a:pPr>
            <a:r>
              <a:rPr kumimoji="1" lang="ja-JP" altLang="en-US" dirty="0" smtClean="0">
                <a:solidFill>
                  <a:srgbClr val="FF0000"/>
                </a:solidFill>
              </a:rPr>
              <a:t>ブラックホールとは？</a:t>
            </a:r>
            <a:endParaRPr kumimoji="1" lang="en-US" altLang="ja-JP" dirty="0" smtClean="0">
              <a:solidFill>
                <a:srgbClr val="FF0000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altLang="ja-JP" dirty="0" smtClean="0"/>
              <a:t>X</a:t>
            </a:r>
            <a:r>
              <a:rPr lang="ja-JP" altLang="en-US" dirty="0" smtClean="0"/>
              <a:t>線天文学の歴史</a:t>
            </a:r>
            <a:endParaRPr lang="en-US" altLang="ja-JP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61B59-925A-6E4A-8E08-4142B69655D2}" type="slidenum">
              <a:rPr kumimoji="1" lang="ja-JP" altLang="en-US" smtClean="0"/>
              <a:pPr/>
              <a:t>28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21466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コンテンツ プレースホルダ 2"/>
          <p:cNvSpPr>
            <a:spLocks noGrp="1"/>
          </p:cNvSpPr>
          <p:nvPr>
            <p:ph idx="1"/>
          </p:nvPr>
        </p:nvSpPr>
        <p:spPr>
          <a:xfrm>
            <a:off x="457200" y="1600200"/>
            <a:ext cx="8305800" cy="4876800"/>
          </a:xfrm>
        </p:spPr>
        <p:txBody>
          <a:bodyPr/>
          <a:lstStyle/>
          <a:p>
            <a:r>
              <a:rPr lang="ja-JP" altLang="en-US">
                <a:latin typeface="Arial" charset="0"/>
                <a:ea typeface="ＭＳ Ｐゴシック" charset="0"/>
                <a:cs typeface="ＭＳ Ｐゴシック" charset="0"/>
              </a:rPr>
              <a:t>ブラックホールについて</a:t>
            </a:r>
            <a:endParaRPr lang="en-US" altLang="ja-JP">
              <a:latin typeface="Arial" charset="0"/>
              <a:ea typeface="ＭＳ Ｐゴシック" charset="0"/>
              <a:cs typeface="ＭＳ Ｐゴシック" charset="0"/>
            </a:endParaRPr>
          </a:p>
          <a:p>
            <a:pPr lvl="1"/>
            <a:r>
              <a:rPr lang="ja-JP" altLang="en-US">
                <a:latin typeface="Arial" charset="0"/>
                <a:ea typeface="ＭＳ Ｐゴシック" charset="0"/>
              </a:rPr>
              <a:t>ブラックホールとは何か？</a:t>
            </a:r>
            <a:endParaRPr lang="en-US" altLang="ja-JP">
              <a:latin typeface="Arial" charset="0"/>
              <a:ea typeface="ＭＳ Ｐゴシック" charset="0"/>
            </a:endParaRPr>
          </a:p>
          <a:p>
            <a:pPr lvl="1"/>
            <a:r>
              <a:rPr lang="ja-JP" altLang="en-US">
                <a:latin typeface="Arial" charset="0"/>
                <a:ea typeface="ＭＳ Ｐゴシック" charset="0"/>
              </a:rPr>
              <a:t>どうやってブラックホールを観測するのか？</a:t>
            </a:r>
          </a:p>
          <a:p>
            <a:endParaRPr lang="ja-JP" alt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387" name="スライド番号プレースホルダ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81061AB-55AC-EE47-B7C1-7FBD68DD9E77}" type="slidenum">
              <a:rPr kumimoji="0" lang="en-US" altLang="ja-JP" sz="1400"/>
              <a:pPr/>
              <a:t>29</a:t>
            </a:fld>
            <a:endParaRPr kumimoji="0" lang="en-US" altLang="ja-JP" sz="1400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altLang="ja-JP" dirty="0" smtClean="0">
                <a:latin typeface="Arial" charset="0"/>
                <a:ea typeface="ＭＳ Ｐゴシック" charset="0"/>
                <a:cs typeface="ＭＳ Ｐゴシック" charset="0"/>
              </a:rPr>
              <a:t>2.</a:t>
            </a:r>
            <a:r>
              <a:rPr lang="ja-JP" altLang="en-US" dirty="0" smtClean="0">
                <a:latin typeface="Arial" charset="0"/>
                <a:ea typeface="ＭＳ Ｐゴシック" charset="0"/>
                <a:cs typeface="ＭＳ Ｐゴシック" charset="0"/>
              </a:rPr>
              <a:t>ブラックホール</a:t>
            </a:r>
            <a:r>
              <a:rPr lang="ja-JP" altLang="en-US" dirty="0">
                <a:latin typeface="Arial" charset="0"/>
                <a:ea typeface="ＭＳ Ｐゴシック" charset="0"/>
                <a:cs typeface="ＭＳ Ｐゴシック" charset="0"/>
              </a:rPr>
              <a:t>とは？</a:t>
            </a:r>
          </a:p>
        </p:txBody>
      </p:sp>
    </p:spTree>
    <p:extLst>
      <p:ext uri="{BB962C8B-B14F-4D97-AF65-F5344CB8AC3E}">
        <p14:creationId xmlns:p14="http://schemas.microsoft.com/office/powerpoint/2010/main" val="170931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74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74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74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0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講義の手法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96561" y="1417637"/>
            <a:ext cx="8538519" cy="5303837"/>
          </a:xfrm>
        </p:spPr>
        <p:txBody>
          <a:bodyPr>
            <a:normAutofit fontScale="85000" lnSpcReduction="20000"/>
          </a:bodyPr>
          <a:lstStyle/>
          <a:p>
            <a:r>
              <a:rPr kumimoji="1" lang="ja-JP" altLang="en-US" dirty="0" smtClean="0"/>
              <a:t>投影</a:t>
            </a:r>
            <a:r>
              <a:rPr kumimoji="1" lang="en-US" altLang="ja-JP" dirty="0" smtClean="0"/>
              <a:t> + </a:t>
            </a:r>
            <a:r>
              <a:rPr kumimoji="1" lang="ja-JP" altLang="en-US" dirty="0" smtClean="0"/>
              <a:t>板書</a:t>
            </a:r>
            <a:endParaRPr kumimoji="1" lang="en-US" altLang="ja-JP" dirty="0" smtClean="0"/>
          </a:p>
          <a:p>
            <a:pPr lvl="1"/>
            <a:r>
              <a:rPr lang="ja-JP" altLang="en-US" dirty="0" smtClean="0"/>
              <a:t>できるだけ手を動かして（ノートを取る、計算する）理解して欲しい</a:t>
            </a:r>
            <a:endParaRPr lang="en-US" altLang="ja-JP" dirty="0" smtClean="0"/>
          </a:p>
          <a:p>
            <a:pPr lvl="1"/>
            <a:r>
              <a:rPr kumimoji="1" lang="ja-JP" altLang="en-US" dirty="0" smtClean="0"/>
              <a:t>常に電卓（計算機）を準備して欲しい</a:t>
            </a:r>
            <a:endParaRPr kumimoji="1" lang="en-US" altLang="ja-JP" dirty="0" smtClean="0"/>
          </a:p>
          <a:p>
            <a:r>
              <a:rPr lang="ja-JP" altLang="en-US" dirty="0" smtClean="0"/>
              <a:t>どちらも資料を</a:t>
            </a:r>
            <a:r>
              <a:rPr lang="en-US" altLang="ja-JP" dirty="0" smtClean="0"/>
              <a:t>HP</a:t>
            </a:r>
            <a:r>
              <a:rPr lang="ja-JP" altLang="en-US" dirty="0" smtClean="0"/>
              <a:t>にて公開予定</a:t>
            </a:r>
            <a:endParaRPr lang="en-US" altLang="ja-JP" dirty="0" smtClean="0"/>
          </a:p>
          <a:p>
            <a:pPr lvl="1"/>
            <a:r>
              <a:rPr lang="en-US" altLang="ja-JP" dirty="0" smtClean="0">
                <a:hlinkClick r:id="rId2"/>
              </a:rPr>
              <a:t>http</a:t>
            </a:r>
            <a:r>
              <a:rPr lang="en-US" altLang="ja-JP" dirty="0">
                <a:hlinkClick r:id="rId2"/>
              </a:rPr>
              <a:t>://www.isas.jaxa.jp/home/ebisawalab/ebisawa</a:t>
            </a:r>
            <a:r>
              <a:rPr lang="en-US" altLang="ja-JP" dirty="0" smtClean="0">
                <a:hlinkClick r:id="rId2"/>
              </a:rPr>
              <a:t>/</a:t>
            </a:r>
            <a:endParaRPr lang="en-US" altLang="ja-JP" dirty="0" smtClean="0"/>
          </a:p>
          <a:p>
            <a:r>
              <a:rPr lang="ja-JP" altLang="en-US" dirty="0" smtClean="0"/>
              <a:t>予定</a:t>
            </a:r>
            <a:endParaRPr lang="en-US" altLang="ja-JP" dirty="0" smtClean="0"/>
          </a:p>
          <a:p>
            <a:pPr marL="971550" lvl="1" indent="-514350">
              <a:buFont typeface="+mj-lt"/>
              <a:buAutoNum type="arabicPeriod"/>
            </a:pPr>
            <a:r>
              <a:rPr lang="ja-JP" altLang="en-US" dirty="0" smtClean="0"/>
              <a:t>宇宙</a:t>
            </a:r>
            <a:r>
              <a:rPr lang="ja-JP" altLang="en-US" dirty="0"/>
              <a:t>の</a:t>
            </a:r>
            <a:r>
              <a:rPr lang="ja-JP" altLang="en-US" dirty="0" smtClean="0"/>
              <a:t>成り立ちとブラックホール</a:t>
            </a:r>
            <a:endParaRPr lang="en-US" altLang="ja-JP" dirty="0"/>
          </a:p>
          <a:p>
            <a:pPr marL="971550" lvl="1" indent="-514350">
              <a:buFont typeface="+mj-lt"/>
              <a:buAutoNum type="arabicPeriod"/>
            </a:pPr>
            <a:r>
              <a:rPr lang="en-US" altLang="ja-JP" dirty="0" smtClean="0"/>
              <a:t>X</a:t>
            </a:r>
            <a:r>
              <a:rPr lang="ja-JP" altLang="en-US" dirty="0"/>
              <a:t>線天文学入門</a:t>
            </a:r>
            <a:endParaRPr lang="en-US" altLang="ja-JP" dirty="0"/>
          </a:p>
          <a:p>
            <a:pPr marL="971550" lvl="1" indent="-514350">
              <a:buFont typeface="+mj-lt"/>
              <a:buAutoNum type="arabicPeriod"/>
            </a:pPr>
            <a:r>
              <a:rPr lang="ja-JP" altLang="en-US" dirty="0" smtClean="0"/>
              <a:t>ブラックホール</a:t>
            </a:r>
            <a:r>
              <a:rPr lang="ja-JP" altLang="en-US" dirty="0"/>
              <a:t>の観測</a:t>
            </a:r>
            <a:endParaRPr lang="en-US" altLang="ja-JP" dirty="0"/>
          </a:p>
          <a:p>
            <a:pPr marL="971550" lvl="1" indent="-514350">
              <a:buFont typeface="+mj-lt"/>
              <a:buAutoNum type="arabicPeriod"/>
            </a:pPr>
            <a:r>
              <a:rPr lang="ja-JP" altLang="en-US" dirty="0" smtClean="0"/>
              <a:t>降着</a:t>
            </a:r>
            <a:r>
              <a:rPr lang="ja-JP" altLang="en-US" dirty="0"/>
              <a:t>円盤からの</a:t>
            </a:r>
            <a:r>
              <a:rPr lang="en-US" altLang="ja-JP" dirty="0"/>
              <a:t>X</a:t>
            </a:r>
            <a:r>
              <a:rPr lang="ja-JP" altLang="en-US"/>
              <a:t>線</a:t>
            </a:r>
            <a:r>
              <a:rPr lang="ja-JP" altLang="en-US" smtClean="0"/>
              <a:t>放射</a:t>
            </a:r>
            <a:endParaRPr lang="en-US" altLang="ja-JP" dirty="0"/>
          </a:p>
          <a:p>
            <a:r>
              <a:rPr lang="ja-JP" altLang="en-US" dirty="0" smtClean="0"/>
              <a:t>成績評価方法</a:t>
            </a:r>
            <a:endParaRPr lang="en-US" altLang="ja-JP" dirty="0" smtClean="0"/>
          </a:p>
          <a:p>
            <a:pPr lvl="1"/>
            <a:r>
              <a:rPr lang="en-US" altLang="ja-JP" dirty="0" smtClean="0">
                <a:solidFill>
                  <a:srgbClr val="FF0000"/>
                </a:solidFill>
              </a:rPr>
              <a:t>4</a:t>
            </a:r>
            <a:r>
              <a:rPr lang="ja-JP" altLang="en-US" dirty="0" smtClean="0">
                <a:solidFill>
                  <a:srgbClr val="FF0000"/>
                </a:solidFill>
              </a:rPr>
              <a:t>回目の講義の後半、理解を確認するための簡単な試験を実施予定</a:t>
            </a:r>
            <a:endParaRPr lang="en-US" altLang="ja-JP" dirty="0" smtClean="0">
              <a:solidFill>
                <a:srgbClr val="FF0000"/>
              </a:solidFill>
            </a:endParaRPr>
          </a:p>
          <a:p>
            <a:pPr lvl="1"/>
            <a:endParaRPr lang="en-US" altLang="ja-JP" dirty="0" smtClean="0"/>
          </a:p>
          <a:p>
            <a:pPr lvl="1"/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61B59-925A-6E4A-8E08-4142B69655D2}" type="slidenum">
              <a:rPr kumimoji="1" lang="ja-JP" altLang="en-US" smtClean="0"/>
              <a:pPr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16835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スライド番号プレースホルダ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65C9517-85D7-CB47-81CE-4D7D1FEA7933}" type="slidenum">
              <a:rPr kumimoji="0" lang="en-US" altLang="ja-JP" sz="1400"/>
              <a:pPr/>
              <a:t>30</a:t>
            </a:fld>
            <a:endParaRPr kumimoji="0" lang="en-US" altLang="ja-JP" sz="1400"/>
          </a:p>
        </p:txBody>
      </p:sp>
      <p:sp>
        <p:nvSpPr>
          <p:cNvPr id="1741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>
                <a:latin typeface="Arial" charset="0"/>
                <a:ea typeface="ＭＳ Ｐゴシック" charset="0"/>
                <a:cs typeface="ＭＳ Ｐゴシック" charset="0"/>
              </a:rPr>
              <a:t>2.</a:t>
            </a:r>
            <a:r>
              <a:rPr lang="ja-JP" altLang="en-US" dirty="0" smtClean="0">
                <a:latin typeface="Arial" charset="0"/>
                <a:ea typeface="ＭＳ Ｐゴシック" charset="0"/>
                <a:cs typeface="ＭＳ Ｐゴシック" charset="0"/>
              </a:rPr>
              <a:t>ブラックホール</a:t>
            </a:r>
            <a:r>
              <a:rPr lang="ja-JP" altLang="en-US" dirty="0">
                <a:latin typeface="Arial" charset="0"/>
                <a:ea typeface="ＭＳ Ｐゴシック" charset="0"/>
                <a:cs typeface="ＭＳ Ｐゴシック" charset="0"/>
              </a:rPr>
              <a:t>とは？</a:t>
            </a:r>
          </a:p>
        </p:txBody>
      </p:sp>
      <p:sp>
        <p:nvSpPr>
          <p:cNvPr id="48132" name="Rectangle 4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ja-JP" altLang="en-US">
                <a:latin typeface="Arial" charset="0"/>
                <a:ea typeface="ＭＳ Ｐゴシック" charset="0"/>
                <a:cs typeface="ＭＳ Ｐゴシック" charset="0"/>
              </a:rPr>
              <a:t>ブラックホールとは</a:t>
            </a:r>
            <a:endParaRPr lang="en-US" altLang="ja-JP"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ja-JP" altLang="en-US">
                <a:latin typeface="Arial" charset="0"/>
                <a:ea typeface="ＭＳ Ｐゴシック" charset="0"/>
                <a:cs typeface="ＭＳ Ｐゴシック" charset="0"/>
              </a:rPr>
              <a:t>「とっても」重くて、「とっても」小さな星</a:t>
            </a:r>
            <a:endParaRPr lang="en-US" altLang="ja-JP"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ja-JP" altLang="en-US">
                <a:latin typeface="Arial" charset="0"/>
                <a:ea typeface="ＭＳ Ｐゴシック" charset="0"/>
                <a:cs typeface="ＭＳ Ｐゴシック" charset="0"/>
              </a:rPr>
              <a:t>「これよりは小さくなれない」星</a:t>
            </a:r>
            <a:endParaRPr lang="en-US" altLang="ja-JP"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ja-JP" altLang="en-US">
                <a:latin typeface="Arial" charset="0"/>
                <a:ea typeface="ＭＳ Ｐゴシック" charset="0"/>
                <a:cs typeface="ＭＳ Ｐゴシック" charset="0"/>
              </a:rPr>
              <a:t>どのくらい重くてどのくらい小さければブラックホールと言うのか？</a:t>
            </a:r>
          </a:p>
        </p:txBody>
      </p:sp>
    </p:spTree>
    <p:extLst>
      <p:ext uri="{BB962C8B-B14F-4D97-AF65-F5344CB8AC3E}">
        <p14:creationId xmlns:p14="http://schemas.microsoft.com/office/powerpoint/2010/main" val="165731130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8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81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481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481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2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スライド番号プレースホルダ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194FC68-091F-CE41-9FC9-5AE9741D0A45}" type="slidenum">
              <a:rPr kumimoji="0" lang="en-US" altLang="ja-JP" sz="1400"/>
              <a:pPr/>
              <a:t>31</a:t>
            </a:fld>
            <a:endParaRPr kumimoji="0" lang="en-US" altLang="ja-JP" sz="1400"/>
          </a:p>
        </p:txBody>
      </p:sp>
      <p:sp>
        <p:nvSpPr>
          <p:cNvPr id="1945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>
                <a:latin typeface="Arial" charset="0"/>
                <a:ea typeface="ＭＳ Ｐゴシック" charset="0"/>
                <a:cs typeface="ＭＳ Ｐゴシック" charset="0"/>
              </a:rPr>
              <a:t>重力の話</a:t>
            </a:r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600200"/>
            <a:ext cx="8915400" cy="4525963"/>
          </a:xfrm>
        </p:spPr>
        <p:txBody>
          <a:bodyPr/>
          <a:lstStyle/>
          <a:p>
            <a:r>
              <a:rPr lang="ja-JP" altLang="en-US">
                <a:latin typeface="Arial" charset="0"/>
                <a:ea typeface="ＭＳ Ｐゴシック" charset="0"/>
                <a:cs typeface="ＭＳ Ｐゴシック" charset="0"/>
              </a:rPr>
              <a:t>すべての星は重力を持っている</a:t>
            </a:r>
            <a:endParaRPr lang="en-US" altLang="ja-JP">
              <a:latin typeface="Arial" charset="0"/>
              <a:ea typeface="ＭＳ Ｐゴシック" charset="0"/>
              <a:cs typeface="ＭＳ Ｐゴシック" charset="0"/>
            </a:endParaRPr>
          </a:p>
          <a:p>
            <a:pPr lvl="1"/>
            <a:r>
              <a:rPr lang="ja-JP" altLang="en-US">
                <a:latin typeface="Arial" charset="0"/>
                <a:ea typeface="ＭＳ Ｐゴシック" charset="0"/>
              </a:rPr>
              <a:t>ぼくたちは重力で地球にくっついている！</a:t>
            </a:r>
            <a:endParaRPr lang="en-US" altLang="ja-JP">
              <a:latin typeface="Arial" charset="0"/>
              <a:ea typeface="ＭＳ Ｐゴシック" charset="0"/>
            </a:endParaRPr>
          </a:p>
          <a:p>
            <a:r>
              <a:rPr lang="ja-JP" altLang="en-US">
                <a:solidFill>
                  <a:srgbClr val="FF3300"/>
                </a:solidFill>
                <a:latin typeface="Arial" charset="0"/>
                <a:ea typeface="ＭＳ Ｐゴシック" charset="0"/>
                <a:cs typeface="ＭＳ Ｐゴシック" charset="0"/>
              </a:rPr>
              <a:t>星の重力　</a:t>
            </a:r>
            <a:r>
              <a:rPr lang="en-US" altLang="ja-JP">
                <a:solidFill>
                  <a:srgbClr val="FF3300"/>
                </a:solidFill>
                <a:latin typeface="Arial" charset="0"/>
                <a:ea typeface="ＭＳ Ｐゴシック" charset="0"/>
                <a:cs typeface="ＭＳ Ｐゴシック" charset="0"/>
              </a:rPr>
              <a:t>→</a:t>
            </a:r>
            <a:r>
              <a:rPr lang="ja-JP" altLang="en-US">
                <a:solidFill>
                  <a:srgbClr val="FF3300"/>
                </a:solidFill>
                <a:latin typeface="Arial" charset="0"/>
                <a:ea typeface="ＭＳ Ｐゴシック" charset="0"/>
                <a:cs typeface="ＭＳ Ｐゴシック" charset="0"/>
              </a:rPr>
              <a:t>　星の重さ　</a:t>
            </a:r>
            <a:r>
              <a:rPr lang="en-US" altLang="ja-JP">
                <a:solidFill>
                  <a:srgbClr val="FF3300"/>
                </a:solidFill>
                <a:latin typeface="Arial" charset="0"/>
                <a:ea typeface="ＭＳ Ｐゴシック" charset="0"/>
                <a:cs typeface="ＭＳ Ｐゴシック" charset="0"/>
              </a:rPr>
              <a:t>÷</a:t>
            </a:r>
            <a:r>
              <a:rPr lang="ja-JP" altLang="en-US">
                <a:solidFill>
                  <a:srgbClr val="FF3300"/>
                </a:solidFill>
                <a:latin typeface="Arial" charset="0"/>
                <a:ea typeface="ＭＳ Ｐゴシック" charset="0"/>
                <a:cs typeface="ＭＳ Ｐゴシック" charset="0"/>
              </a:rPr>
              <a:t>　</a:t>
            </a:r>
            <a:r>
              <a:rPr lang="en-US" altLang="ja-JP">
                <a:solidFill>
                  <a:srgbClr val="FF3300"/>
                </a:solidFill>
                <a:latin typeface="Arial" charset="0"/>
                <a:ea typeface="ＭＳ Ｐゴシック" charset="0"/>
                <a:cs typeface="ＭＳ Ｐゴシック" charset="0"/>
              </a:rPr>
              <a:t>(</a:t>
            </a:r>
            <a:r>
              <a:rPr lang="ja-JP" altLang="en-US">
                <a:solidFill>
                  <a:srgbClr val="FF3300"/>
                </a:solidFill>
                <a:latin typeface="Arial" charset="0"/>
                <a:ea typeface="ＭＳ Ｐゴシック" charset="0"/>
                <a:cs typeface="ＭＳ Ｐゴシック" charset="0"/>
              </a:rPr>
              <a:t>星の半径</a:t>
            </a:r>
            <a:r>
              <a:rPr lang="en-US" altLang="ja-JP">
                <a:solidFill>
                  <a:srgbClr val="FF3300"/>
                </a:solidFill>
                <a:latin typeface="Arial" charset="0"/>
                <a:ea typeface="ＭＳ Ｐゴシック" charset="0"/>
                <a:cs typeface="ＭＳ Ｐゴシック" charset="0"/>
              </a:rPr>
              <a:t>)</a:t>
            </a:r>
            <a:r>
              <a:rPr lang="en-US" altLang="ja-JP" baseline="30000">
                <a:solidFill>
                  <a:srgbClr val="FF3300"/>
                </a:solidFill>
                <a:latin typeface="Arial" charset="0"/>
                <a:ea typeface="ＭＳ Ｐゴシック" charset="0"/>
                <a:cs typeface="ＭＳ Ｐゴシック" charset="0"/>
              </a:rPr>
              <a:t>2</a:t>
            </a:r>
          </a:p>
          <a:p>
            <a:r>
              <a:rPr lang="ja-JP" altLang="en-US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</a:rPr>
              <a:t>質量</a:t>
            </a:r>
            <a:r>
              <a:rPr lang="en-US" altLang="ja-JP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</a:rPr>
              <a:t>M,</a:t>
            </a:r>
            <a:r>
              <a:rPr lang="ja-JP" altLang="en-US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</a:rPr>
              <a:t>半径ｒの星の重力</a:t>
            </a:r>
            <a:r>
              <a:rPr lang="en-US" altLang="ja-JP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</a:rPr>
              <a:t>=GM/</a:t>
            </a:r>
            <a:r>
              <a:rPr lang="ja-JP" altLang="en-US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</a:rPr>
              <a:t>ｒ</a:t>
            </a:r>
            <a:r>
              <a:rPr lang="ja-JP" altLang="en-US" baseline="30000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</a:rPr>
              <a:t>２</a:t>
            </a:r>
            <a:r>
              <a:rPr lang="en-US" altLang="ja-JP" baseline="30000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</a:rPr>
              <a:t/>
            </a:r>
            <a:br>
              <a:rPr lang="en-US" altLang="ja-JP" baseline="30000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altLang="ja-JP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</a:rPr>
              <a:t>                              </a:t>
            </a:r>
            <a:r>
              <a:rPr lang="ja-JP" altLang="en-US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</a:rPr>
              <a:t>重力ポテンシャル</a:t>
            </a:r>
            <a:r>
              <a:rPr lang="en-US" altLang="ja-JP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</a:rPr>
              <a:t>=-GM/r</a:t>
            </a:r>
            <a:br>
              <a:rPr lang="en-US" altLang="ja-JP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altLang="ja-JP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</a:rPr>
              <a:t>G=</a:t>
            </a:r>
            <a:r>
              <a:rPr lang="ja-JP" altLang="en-US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</a:rPr>
              <a:t>万有引力定数</a:t>
            </a:r>
            <a:endParaRPr lang="en-US" altLang="ja-JP">
              <a:solidFill>
                <a:srgbClr val="0000FF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ja-JP" altLang="en-US">
                <a:latin typeface="Arial" charset="0"/>
                <a:ea typeface="ＭＳ Ｐゴシック" charset="0"/>
                <a:cs typeface="ＭＳ Ｐゴシック" charset="0"/>
              </a:rPr>
              <a:t>星の半径がどんどん小さくなると</a:t>
            </a:r>
            <a:r>
              <a:rPr lang="en-US" altLang="ja-JP">
                <a:latin typeface="Arial" charset="0"/>
                <a:ea typeface="ＭＳ Ｐゴシック" charset="0"/>
                <a:cs typeface="ＭＳ Ｐゴシック" charset="0"/>
              </a:rPr>
              <a:t>…</a:t>
            </a:r>
          </a:p>
          <a:p>
            <a:pPr lvl="1"/>
            <a:r>
              <a:rPr lang="ja-JP" altLang="en-US">
                <a:latin typeface="Arial" charset="0"/>
                <a:ea typeface="ＭＳ Ｐゴシック" charset="0"/>
              </a:rPr>
              <a:t>星の重力はどんどん強くなる！</a:t>
            </a:r>
            <a:endParaRPr lang="en-US" altLang="ja-JP">
              <a:latin typeface="Arial" charset="0"/>
              <a:ea typeface="ＭＳ Ｐゴシック" charset="0"/>
            </a:endParaRPr>
          </a:p>
          <a:p>
            <a:endParaRPr lang="en-US" altLang="ja-JP">
              <a:latin typeface="Arial" charset="0"/>
              <a:ea typeface="ＭＳ Ｐゴシック" charset="0"/>
              <a:cs typeface="ＭＳ Ｐゴシック" charset="0"/>
            </a:endParaRPr>
          </a:p>
          <a:p>
            <a:pPr lvl="1"/>
            <a:endParaRPr lang="en-US" altLang="ja-JP">
              <a:latin typeface="Arial" charset="0"/>
              <a:ea typeface="ＭＳ Ｐゴシック" charset="0"/>
            </a:endParaRPr>
          </a:p>
          <a:p>
            <a:endParaRPr lang="ja-JP" alt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9042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0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04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604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604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604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604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19" grpId="0" build="p" bldLvl="5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スライド番号プレースホルダ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18332E0-DB69-C641-B732-AF3257B9A6AC}" type="slidenum">
              <a:rPr kumimoji="0" lang="en-US" altLang="ja-JP" sz="1400"/>
              <a:pPr/>
              <a:t>32</a:t>
            </a:fld>
            <a:endParaRPr kumimoji="0" lang="en-US" altLang="ja-JP" sz="1400"/>
          </a:p>
        </p:txBody>
      </p:sp>
      <p:sp>
        <p:nvSpPr>
          <p:cNvPr id="2150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>
                <a:latin typeface="Arial" charset="0"/>
                <a:ea typeface="ＭＳ Ｐゴシック" charset="0"/>
                <a:cs typeface="ＭＳ Ｐゴシック" charset="0"/>
              </a:rPr>
              <a:t>重力の話</a:t>
            </a:r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600200"/>
            <a:ext cx="8915400" cy="4525963"/>
          </a:xfrm>
        </p:spPr>
        <p:txBody>
          <a:bodyPr/>
          <a:lstStyle/>
          <a:p>
            <a:r>
              <a:rPr lang="ja-JP" altLang="en-US">
                <a:latin typeface="Arial" charset="0"/>
                <a:ea typeface="ＭＳ Ｐゴシック" charset="0"/>
                <a:cs typeface="ＭＳ Ｐゴシック" charset="0"/>
              </a:rPr>
              <a:t>星の重力がどんどん強くなると</a:t>
            </a:r>
            <a:r>
              <a:rPr lang="en-US" altLang="ja-JP">
                <a:latin typeface="Arial" charset="0"/>
                <a:ea typeface="ＭＳ Ｐゴシック" charset="0"/>
                <a:cs typeface="ＭＳ Ｐゴシック" charset="0"/>
              </a:rPr>
              <a:t>…</a:t>
            </a:r>
          </a:p>
          <a:p>
            <a:pPr lvl="1"/>
            <a:r>
              <a:rPr lang="ja-JP" altLang="en-US">
                <a:latin typeface="Arial" charset="0"/>
                <a:ea typeface="ＭＳ Ｐゴシック" charset="0"/>
              </a:rPr>
              <a:t>モノが落ちるときの速さはどんどん速くなる</a:t>
            </a:r>
            <a:endParaRPr lang="en-US" altLang="ja-JP">
              <a:latin typeface="Arial" charset="0"/>
              <a:ea typeface="ＭＳ Ｐゴシック" charset="0"/>
            </a:endParaRPr>
          </a:p>
          <a:p>
            <a:pPr lvl="1"/>
            <a:r>
              <a:rPr lang="ja-JP" altLang="en-US">
                <a:latin typeface="Arial" charset="0"/>
                <a:ea typeface="ＭＳ Ｐゴシック" charset="0"/>
              </a:rPr>
              <a:t>モノが星から離れるのがどんどんむずかしくなる</a:t>
            </a:r>
            <a:endParaRPr lang="en-US" altLang="ja-JP">
              <a:latin typeface="Arial" charset="0"/>
              <a:ea typeface="ＭＳ Ｐゴシック" charset="0"/>
            </a:endParaRPr>
          </a:p>
          <a:p>
            <a:endParaRPr lang="en-US" altLang="ja-JP">
              <a:latin typeface="Arial" charset="0"/>
              <a:ea typeface="ＭＳ Ｐゴシック" charset="0"/>
              <a:cs typeface="ＭＳ Ｐゴシック" charset="0"/>
            </a:endParaRPr>
          </a:p>
          <a:p>
            <a:pPr lvl="1"/>
            <a:endParaRPr lang="en-US" altLang="ja-JP">
              <a:latin typeface="Arial" charset="0"/>
              <a:ea typeface="ＭＳ Ｐゴシック" charset="0"/>
            </a:endParaRPr>
          </a:p>
          <a:p>
            <a:endParaRPr lang="ja-JP" alt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176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14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14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614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43" grpId="0" build="p" bldLvl="5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スライド番号プレースホルダ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AF7BA2E-F167-5C46-B6BA-7AE7978CC150}" type="slidenum">
              <a:rPr kumimoji="0" lang="en-US" altLang="ja-JP" sz="1400"/>
              <a:pPr/>
              <a:t>33</a:t>
            </a:fld>
            <a:endParaRPr kumimoji="0" lang="en-US" altLang="ja-JP" sz="1400"/>
          </a:p>
        </p:txBody>
      </p:sp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ja-JP" altLang="en-US">
                <a:latin typeface="Arial" charset="0"/>
                <a:ea typeface="ＭＳ Ｐゴシック" charset="0"/>
                <a:cs typeface="ＭＳ Ｐゴシック" charset="0"/>
              </a:rPr>
              <a:t>地球の重力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1066800"/>
            <a:ext cx="8763000" cy="5562600"/>
          </a:xfrm>
        </p:spPr>
        <p:txBody>
          <a:bodyPr/>
          <a:lstStyle/>
          <a:p>
            <a:r>
              <a:rPr lang="ja-JP" altLang="en-US" sz="2400">
                <a:latin typeface="Arial" charset="0"/>
                <a:ea typeface="ＭＳ Ｐゴシック" charset="0"/>
                <a:cs typeface="ＭＳ Ｐゴシック" charset="0"/>
              </a:rPr>
              <a:t>ボールを上に投げて見ましょう</a:t>
            </a:r>
            <a:endParaRPr lang="en-US" altLang="ja-JP" sz="2400">
              <a:latin typeface="Arial" charset="0"/>
              <a:ea typeface="ＭＳ Ｐゴシック" charset="0"/>
              <a:cs typeface="ＭＳ Ｐゴシック" charset="0"/>
            </a:endParaRPr>
          </a:p>
          <a:p>
            <a:pPr lvl="1"/>
            <a:r>
              <a:rPr lang="ja-JP" altLang="en-US" sz="2000">
                <a:latin typeface="Arial" charset="0"/>
                <a:ea typeface="ＭＳ Ｐゴシック" charset="0"/>
              </a:rPr>
              <a:t>速ければ速いほど高く上がる</a:t>
            </a:r>
            <a:endParaRPr lang="en-US" altLang="ja-JP" sz="2000">
              <a:latin typeface="Arial" charset="0"/>
              <a:ea typeface="ＭＳ Ｐゴシック" charset="0"/>
            </a:endParaRPr>
          </a:p>
          <a:p>
            <a:r>
              <a:rPr lang="ja-JP" altLang="en-US" sz="2400">
                <a:latin typeface="Arial" charset="0"/>
                <a:ea typeface="ＭＳ Ｐゴシック" charset="0"/>
                <a:cs typeface="ＭＳ Ｐゴシック" charset="0"/>
              </a:rPr>
              <a:t>ボールを高いところから落としてみましょう</a:t>
            </a:r>
            <a:endParaRPr lang="en-US" altLang="ja-JP" sz="2400">
              <a:latin typeface="Arial" charset="0"/>
              <a:ea typeface="ＭＳ Ｐゴシック" charset="0"/>
              <a:cs typeface="ＭＳ Ｐゴシック" charset="0"/>
            </a:endParaRPr>
          </a:p>
          <a:p>
            <a:pPr lvl="1"/>
            <a:r>
              <a:rPr lang="ja-JP" altLang="en-US" sz="2000">
                <a:latin typeface="Arial" charset="0"/>
                <a:ea typeface="ＭＳ Ｐゴシック" charset="0"/>
              </a:rPr>
              <a:t>高ければ高いほど速くなる</a:t>
            </a:r>
            <a:endParaRPr lang="en-US" altLang="ja-JP" sz="2000">
              <a:latin typeface="Arial" charset="0"/>
              <a:ea typeface="ＭＳ Ｐゴシック" charset="0"/>
            </a:endParaRPr>
          </a:p>
          <a:p>
            <a:r>
              <a:rPr lang="ja-JP" altLang="en-US" sz="2400">
                <a:latin typeface="Arial" charset="0"/>
                <a:ea typeface="ＭＳ Ｐゴシック" charset="0"/>
                <a:cs typeface="ＭＳ Ｐゴシック" charset="0"/>
              </a:rPr>
              <a:t>地球の「</a:t>
            </a:r>
            <a:r>
              <a:rPr lang="ja-JP" altLang="en-US" sz="240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脱出速度</a:t>
            </a:r>
            <a:r>
              <a:rPr lang="ja-JP" altLang="en-US" sz="2400">
                <a:latin typeface="Arial" charset="0"/>
                <a:ea typeface="ＭＳ Ｐゴシック" charset="0"/>
                <a:cs typeface="ＭＳ Ｐゴシック" charset="0"/>
              </a:rPr>
              <a:t>」</a:t>
            </a:r>
            <a:endParaRPr lang="en-US" altLang="ja-JP" sz="2400">
              <a:latin typeface="Arial" charset="0"/>
              <a:ea typeface="ＭＳ Ｐゴシック" charset="0"/>
              <a:cs typeface="ＭＳ Ｐゴシック" charset="0"/>
            </a:endParaRPr>
          </a:p>
          <a:p>
            <a:pPr lvl="1"/>
            <a:r>
              <a:rPr lang="ja-JP" altLang="en-US" sz="2000">
                <a:latin typeface="Arial" charset="0"/>
                <a:ea typeface="ＭＳ Ｐゴシック" charset="0"/>
              </a:rPr>
              <a:t>運動エネルギーとポテンシャルエネルギーが等しい</a:t>
            </a:r>
            <a:r>
              <a:rPr lang="en-US" altLang="ja-JP" sz="2000">
                <a:latin typeface="Arial" charset="0"/>
                <a:ea typeface="ＭＳ Ｐゴシック" charset="0"/>
              </a:rPr>
              <a:t/>
            </a:r>
            <a:br>
              <a:rPr lang="en-US" altLang="ja-JP" sz="2000">
                <a:latin typeface="Arial" charset="0"/>
                <a:ea typeface="ＭＳ Ｐゴシック" charset="0"/>
              </a:rPr>
            </a:br>
            <a:r>
              <a:rPr lang="ja-JP" altLang="en-US" sz="2000">
                <a:latin typeface="Arial" charset="0"/>
                <a:ea typeface="ＭＳ Ｐゴシック" charset="0"/>
              </a:rPr>
              <a:t>（無限遠方で速度</a:t>
            </a:r>
            <a:r>
              <a:rPr lang="en-US" altLang="ja-JP" sz="2000">
                <a:latin typeface="Arial" charset="0"/>
                <a:ea typeface="ＭＳ Ｐゴシック" charset="0"/>
              </a:rPr>
              <a:t>=0</a:t>
            </a:r>
            <a:r>
              <a:rPr lang="ja-JP" altLang="en-US" sz="2000">
                <a:latin typeface="Arial" charset="0"/>
                <a:ea typeface="ＭＳ Ｐゴシック" charset="0"/>
              </a:rPr>
              <a:t>になる）</a:t>
            </a:r>
            <a:r>
              <a:rPr lang="en-US" altLang="ja-JP" sz="2000">
                <a:latin typeface="Arial" charset="0"/>
                <a:ea typeface="ＭＳ Ｐゴシック" charset="0"/>
              </a:rPr>
              <a:t/>
            </a:r>
            <a:br>
              <a:rPr lang="en-US" altLang="ja-JP" sz="2000">
                <a:latin typeface="Arial" charset="0"/>
                <a:ea typeface="ＭＳ Ｐゴシック" charset="0"/>
              </a:rPr>
            </a:br>
            <a:r>
              <a:rPr lang="en-US" altLang="ja-JP" sz="2000">
                <a:latin typeface="Arial" charset="0"/>
                <a:ea typeface="ＭＳ Ｐゴシック" charset="0"/>
              </a:rPr>
              <a:t>½ mv</a:t>
            </a:r>
            <a:r>
              <a:rPr lang="en-US" altLang="ja-JP" sz="2000" baseline="30000">
                <a:latin typeface="Arial" charset="0"/>
                <a:ea typeface="ＭＳ Ｐゴシック" charset="0"/>
              </a:rPr>
              <a:t>2</a:t>
            </a:r>
            <a:r>
              <a:rPr lang="en-US" altLang="ja-JP" sz="2000">
                <a:latin typeface="Arial" charset="0"/>
                <a:ea typeface="ＭＳ Ｐゴシック" charset="0"/>
              </a:rPr>
              <a:t> = GMm/r</a:t>
            </a:r>
            <a:br>
              <a:rPr lang="en-US" altLang="ja-JP" sz="2000">
                <a:latin typeface="Arial" charset="0"/>
                <a:ea typeface="ＭＳ Ｐゴシック" charset="0"/>
              </a:rPr>
            </a:br>
            <a:r>
              <a:rPr lang="en-US" altLang="ja-JP" sz="2000">
                <a:latin typeface="Arial" charset="0"/>
                <a:ea typeface="ＭＳ Ｐゴシック" charset="0"/>
              </a:rPr>
              <a:t> v=(2GM/r)</a:t>
            </a:r>
            <a:r>
              <a:rPr lang="en-US" altLang="ja-JP" sz="2000" baseline="30000">
                <a:latin typeface="Arial" charset="0"/>
                <a:ea typeface="ＭＳ Ｐゴシック" charset="0"/>
              </a:rPr>
              <a:t>1/2</a:t>
            </a:r>
            <a:br>
              <a:rPr lang="en-US" altLang="ja-JP" sz="2000" baseline="30000">
                <a:latin typeface="Arial" charset="0"/>
                <a:ea typeface="ＭＳ Ｐゴシック" charset="0"/>
              </a:rPr>
            </a:br>
            <a:r>
              <a:rPr lang="en-US" altLang="ja-JP" sz="2000">
                <a:latin typeface="Arial" charset="0"/>
                <a:ea typeface="ＭＳ Ｐゴシック" charset="0"/>
              </a:rPr>
              <a:t>G=6.67x10</a:t>
            </a:r>
            <a:r>
              <a:rPr lang="en-US" altLang="ja-JP" sz="2000" baseline="30000">
                <a:latin typeface="Arial" charset="0"/>
                <a:ea typeface="ＭＳ Ｐゴシック" charset="0"/>
              </a:rPr>
              <a:t>-11</a:t>
            </a:r>
            <a:r>
              <a:rPr lang="en-US" altLang="ja-JP" sz="2000">
                <a:latin typeface="Arial" charset="0"/>
                <a:ea typeface="ＭＳ Ｐゴシック" charset="0"/>
              </a:rPr>
              <a:t>Mm</a:t>
            </a:r>
            <a:r>
              <a:rPr lang="en-US" altLang="ja-JP" sz="2000" baseline="30000">
                <a:latin typeface="Arial" charset="0"/>
                <a:ea typeface="ＭＳ Ｐゴシック" charset="0"/>
              </a:rPr>
              <a:t>2</a:t>
            </a:r>
            <a:r>
              <a:rPr lang="en-US" altLang="ja-JP" sz="2000">
                <a:latin typeface="Arial" charset="0"/>
                <a:ea typeface="ＭＳ Ｐゴシック" charset="0"/>
              </a:rPr>
              <a:t>kg</a:t>
            </a:r>
            <a:r>
              <a:rPr lang="en-US" altLang="ja-JP" sz="2000" baseline="30000">
                <a:latin typeface="Arial" charset="0"/>
                <a:ea typeface="ＭＳ Ｐゴシック" charset="0"/>
              </a:rPr>
              <a:t>-2</a:t>
            </a:r>
            <a:r>
              <a:rPr lang="en-US" altLang="ja-JP" sz="2000">
                <a:latin typeface="Arial" charset="0"/>
                <a:ea typeface="ＭＳ Ｐゴシック" charset="0"/>
              </a:rPr>
              <a:t>, M=5.97x10</a:t>
            </a:r>
            <a:r>
              <a:rPr lang="en-US" altLang="ja-JP" sz="2000" baseline="30000">
                <a:latin typeface="Arial" charset="0"/>
                <a:ea typeface="ＭＳ Ｐゴシック" charset="0"/>
              </a:rPr>
              <a:t>24</a:t>
            </a:r>
            <a:r>
              <a:rPr lang="en-US" altLang="ja-JP" sz="2000">
                <a:latin typeface="Arial" charset="0"/>
                <a:ea typeface="ＭＳ Ｐゴシック" charset="0"/>
              </a:rPr>
              <a:t>kg, R =6378km </a:t>
            </a:r>
          </a:p>
          <a:p>
            <a:pPr lvl="1"/>
            <a:r>
              <a:rPr lang="en-US" altLang="ja-JP" sz="2000">
                <a:solidFill>
                  <a:srgbClr val="FF0000"/>
                </a:solidFill>
                <a:latin typeface="Arial" charset="0"/>
                <a:ea typeface="ＭＳ Ｐゴシック" charset="0"/>
              </a:rPr>
              <a:t>v=</a:t>
            </a:r>
            <a:r>
              <a:rPr lang="ja-JP" altLang="en-US" sz="2000">
                <a:solidFill>
                  <a:srgbClr val="FF0000"/>
                </a:solidFill>
                <a:latin typeface="Arial" charset="0"/>
                <a:ea typeface="ＭＳ Ｐゴシック" charset="0"/>
              </a:rPr>
              <a:t>秒速</a:t>
            </a:r>
            <a:r>
              <a:rPr lang="en-US" altLang="ja-JP" sz="2000">
                <a:solidFill>
                  <a:srgbClr val="FF0000"/>
                </a:solidFill>
                <a:latin typeface="Arial" charset="0"/>
                <a:ea typeface="ＭＳ Ｐゴシック" charset="0"/>
              </a:rPr>
              <a:t>11</a:t>
            </a:r>
            <a:r>
              <a:rPr lang="ja-JP" altLang="en-US" sz="2000">
                <a:solidFill>
                  <a:srgbClr val="FF0000"/>
                </a:solidFill>
                <a:latin typeface="Arial" charset="0"/>
                <a:ea typeface="ＭＳ Ｐゴシック" charset="0"/>
              </a:rPr>
              <a:t>キロメートル（時速</a:t>
            </a:r>
            <a:r>
              <a:rPr lang="en-US" altLang="ja-JP" sz="2000">
                <a:solidFill>
                  <a:srgbClr val="FF0000"/>
                </a:solidFill>
                <a:latin typeface="Arial" charset="0"/>
                <a:ea typeface="ＭＳ Ｐゴシック" charset="0"/>
              </a:rPr>
              <a:t>4</a:t>
            </a:r>
            <a:r>
              <a:rPr lang="ja-JP" altLang="en-US" sz="2000">
                <a:solidFill>
                  <a:srgbClr val="FF0000"/>
                </a:solidFill>
                <a:latin typeface="Arial" charset="0"/>
                <a:ea typeface="ＭＳ Ｐゴシック" charset="0"/>
              </a:rPr>
              <a:t>万キロメートル）</a:t>
            </a:r>
            <a:endParaRPr lang="en-US" altLang="ja-JP" sz="2000">
              <a:solidFill>
                <a:srgbClr val="FF0000"/>
              </a:solidFill>
              <a:latin typeface="Arial" charset="0"/>
              <a:ea typeface="ＭＳ Ｐゴシック" charset="0"/>
            </a:endParaRPr>
          </a:p>
          <a:p>
            <a:pPr lvl="1"/>
            <a:r>
              <a:rPr lang="en-US" altLang="ja-JP" sz="2000">
                <a:latin typeface="Arial" charset="0"/>
                <a:ea typeface="ＭＳ Ｐゴシック" charset="0"/>
              </a:rPr>
              <a:t>1</a:t>
            </a:r>
            <a:r>
              <a:rPr lang="ja-JP" altLang="en-US" sz="2000">
                <a:latin typeface="Arial" charset="0"/>
                <a:ea typeface="ＭＳ Ｐゴシック" charset="0"/>
              </a:rPr>
              <a:t>時間ちょっとで地球を１周するくらいの速さ</a:t>
            </a:r>
            <a:endParaRPr lang="en-US" altLang="ja-JP" sz="2000">
              <a:latin typeface="Arial" charset="0"/>
              <a:ea typeface="ＭＳ Ｐゴシック" charset="0"/>
            </a:endParaRPr>
          </a:p>
          <a:p>
            <a:r>
              <a:rPr lang="ja-JP" altLang="en-US" sz="2400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</a:rPr>
              <a:t>それより速いボールは地球からにげ出してしまう！</a:t>
            </a:r>
            <a:endParaRPr lang="en-US" altLang="ja-JP" sz="2400">
              <a:solidFill>
                <a:srgbClr val="0000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189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24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624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624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624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624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624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624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7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624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624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467" grpId="0" build="p" bldLvl="5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スライド番号プレースホルダ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C633EEA-36E1-1842-9BAE-A320F179A8C5}" type="slidenum">
              <a:rPr kumimoji="0" lang="en-US" altLang="ja-JP" sz="1400"/>
              <a:pPr/>
              <a:t>34</a:t>
            </a:fld>
            <a:endParaRPr kumimoji="0" lang="en-US" altLang="ja-JP" sz="1400"/>
          </a:p>
        </p:txBody>
      </p:sp>
      <p:sp>
        <p:nvSpPr>
          <p:cNvPr id="2560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z="4000">
                <a:latin typeface="Arial" charset="0"/>
                <a:ea typeface="ＭＳ Ｐゴシック" charset="0"/>
                <a:cs typeface="ＭＳ Ｐゴシック" charset="0"/>
              </a:rPr>
              <a:t>地球をブラックホールにするには？</a:t>
            </a:r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524000"/>
            <a:ext cx="9753600" cy="452596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ja-JP" altLang="en-US" sz="2800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</a:rPr>
              <a:t>脱出速度</a:t>
            </a:r>
            <a:r>
              <a:rPr lang="en-US" altLang="ja-JP" sz="2800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</a:rPr>
              <a:t>=</a:t>
            </a:r>
            <a:r>
              <a:rPr lang="ja-JP" altLang="en-US" sz="2800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</a:rPr>
              <a:t>光の速さ</a:t>
            </a:r>
            <a:r>
              <a:rPr lang="ja-JP" altLang="en-US" sz="2800">
                <a:latin typeface="Arial" charset="0"/>
                <a:ea typeface="ＭＳ Ｐゴシック" charset="0"/>
                <a:cs typeface="ＭＳ Ｐゴシック" charset="0"/>
              </a:rPr>
              <a:t>となる地球の半径は？</a:t>
            </a:r>
            <a:endParaRPr lang="en-US" altLang="ja-JP" sz="2800">
              <a:latin typeface="Arial" charset="0"/>
              <a:ea typeface="ＭＳ Ｐゴシック" charset="0"/>
              <a:cs typeface="ＭＳ Ｐゴシック" charset="0"/>
            </a:endParaRPr>
          </a:p>
          <a:p>
            <a:pPr lvl="1">
              <a:lnSpc>
                <a:spcPct val="90000"/>
              </a:lnSpc>
            </a:pPr>
            <a:r>
              <a:rPr lang="en-US" altLang="ja-JP" sz="2400">
                <a:latin typeface="Arial" charset="0"/>
                <a:ea typeface="ＭＳ Ｐゴシック" charset="0"/>
              </a:rPr>
              <a:t>c</a:t>
            </a:r>
            <a:r>
              <a:rPr lang="ja-JP" altLang="en-US" sz="2400">
                <a:latin typeface="Arial" charset="0"/>
                <a:ea typeface="ＭＳ Ｐゴシック" charset="0"/>
              </a:rPr>
              <a:t>を光速として、</a:t>
            </a:r>
            <a:r>
              <a:rPr lang="en-US" altLang="ja-JP" sz="2400">
                <a:latin typeface="Arial" charset="0"/>
                <a:ea typeface="ＭＳ Ｐゴシック" charset="0"/>
              </a:rPr>
              <a:t>c=(2GM/r)</a:t>
            </a:r>
            <a:r>
              <a:rPr lang="en-US" altLang="ja-JP" sz="2400" baseline="30000">
                <a:latin typeface="Arial" charset="0"/>
                <a:ea typeface="ＭＳ Ｐゴシック" charset="0"/>
              </a:rPr>
              <a:t>1/2</a:t>
            </a:r>
          </a:p>
          <a:p>
            <a:pPr lvl="1">
              <a:lnSpc>
                <a:spcPct val="90000"/>
              </a:lnSpc>
            </a:pPr>
            <a:r>
              <a:rPr lang="en-US" altLang="ja-JP" sz="2400">
                <a:solidFill>
                  <a:srgbClr val="FF0000"/>
                </a:solidFill>
                <a:latin typeface="Arial" charset="0"/>
                <a:ea typeface="ＭＳ Ｐゴシック" charset="0"/>
              </a:rPr>
              <a:t>r=2GM/c</a:t>
            </a:r>
            <a:r>
              <a:rPr lang="en-US" altLang="ja-JP" sz="2400" baseline="30000">
                <a:solidFill>
                  <a:srgbClr val="FF0000"/>
                </a:solidFill>
                <a:latin typeface="Arial" charset="0"/>
                <a:ea typeface="ＭＳ Ｐゴシック" charset="0"/>
              </a:rPr>
              <a:t>2  </a:t>
            </a:r>
            <a:r>
              <a:rPr lang="ja-JP" altLang="en-US" sz="2400">
                <a:solidFill>
                  <a:srgbClr val="FF0000"/>
                </a:solidFill>
                <a:latin typeface="Arial" charset="0"/>
                <a:ea typeface="ＭＳ Ｐゴシック" charset="0"/>
              </a:rPr>
              <a:t>この半径をシュバルツシルド半径と言う</a:t>
            </a:r>
            <a:endParaRPr lang="en-US" altLang="ja-JP" sz="2400">
              <a:solidFill>
                <a:srgbClr val="FF0000"/>
              </a:solidFill>
              <a:latin typeface="Arial" charset="0"/>
              <a:ea typeface="ＭＳ Ｐゴシック" charset="0"/>
            </a:endParaRPr>
          </a:p>
          <a:p>
            <a:pPr lvl="1">
              <a:lnSpc>
                <a:spcPct val="90000"/>
              </a:lnSpc>
            </a:pPr>
            <a:r>
              <a:rPr lang="en-US" altLang="ja-JP" sz="2400">
                <a:solidFill>
                  <a:srgbClr val="FF0000"/>
                </a:solidFill>
                <a:latin typeface="Arial" charset="0"/>
                <a:ea typeface="ＭＳ Ｐゴシック" charset="0"/>
              </a:rPr>
              <a:t>r=2x6.67x10</a:t>
            </a:r>
            <a:r>
              <a:rPr lang="en-US" altLang="ja-JP" sz="2400" baseline="30000">
                <a:solidFill>
                  <a:srgbClr val="FF0000"/>
                </a:solidFill>
                <a:latin typeface="Arial" charset="0"/>
                <a:ea typeface="ＭＳ Ｐゴシック" charset="0"/>
              </a:rPr>
              <a:t>-11</a:t>
            </a:r>
            <a:r>
              <a:rPr lang="en-US" altLang="ja-JP" sz="2400">
                <a:solidFill>
                  <a:srgbClr val="FF0000"/>
                </a:solidFill>
                <a:latin typeface="Arial" charset="0"/>
                <a:ea typeface="ＭＳ Ｐゴシック" charset="0"/>
              </a:rPr>
              <a:t>x5.97x10</a:t>
            </a:r>
            <a:r>
              <a:rPr lang="en-US" altLang="ja-JP" sz="2400" baseline="30000">
                <a:solidFill>
                  <a:srgbClr val="FF0000"/>
                </a:solidFill>
                <a:latin typeface="Arial" charset="0"/>
                <a:ea typeface="ＭＳ Ｐゴシック" charset="0"/>
              </a:rPr>
              <a:t>24</a:t>
            </a:r>
            <a:r>
              <a:rPr lang="en-US" altLang="ja-JP" sz="2400">
                <a:solidFill>
                  <a:srgbClr val="FF0000"/>
                </a:solidFill>
                <a:latin typeface="Arial" charset="0"/>
                <a:ea typeface="ＭＳ Ｐゴシック" charset="0"/>
              </a:rPr>
              <a:t>/(3x10</a:t>
            </a:r>
            <a:r>
              <a:rPr lang="en-US" altLang="ja-JP" sz="2400" baseline="30000">
                <a:solidFill>
                  <a:srgbClr val="FF0000"/>
                </a:solidFill>
                <a:latin typeface="Arial" charset="0"/>
                <a:ea typeface="ＭＳ Ｐゴシック" charset="0"/>
              </a:rPr>
              <a:t>8</a:t>
            </a:r>
            <a:r>
              <a:rPr lang="en-US" altLang="ja-JP" sz="2400">
                <a:solidFill>
                  <a:srgbClr val="FF0000"/>
                </a:solidFill>
                <a:latin typeface="Arial" charset="0"/>
                <a:ea typeface="ＭＳ Ｐゴシック" charset="0"/>
              </a:rPr>
              <a:t>)</a:t>
            </a:r>
            <a:r>
              <a:rPr lang="en-US" altLang="ja-JP" sz="2400" baseline="30000">
                <a:solidFill>
                  <a:srgbClr val="FF0000"/>
                </a:solidFill>
                <a:latin typeface="Arial" charset="0"/>
                <a:ea typeface="ＭＳ Ｐゴシック" charset="0"/>
              </a:rPr>
              <a:t>2</a:t>
            </a:r>
            <a:r>
              <a:rPr lang="en-US" altLang="ja-JP" sz="2400">
                <a:solidFill>
                  <a:srgbClr val="FF0000"/>
                </a:solidFill>
                <a:latin typeface="Arial" charset="0"/>
                <a:ea typeface="ＭＳ Ｐゴシック" charset="0"/>
              </a:rPr>
              <a:t>=0.009m=9mm</a:t>
            </a:r>
          </a:p>
          <a:p>
            <a:pPr lvl="1">
              <a:lnSpc>
                <a:spcPct val="90000"/>
              </a:lnSpc>
            </a:pPr>
            <a:r>
              <a:rPr lang="ja-JP" altLang="en-US" sz="2400">
                <a:latin typeface="Arial" charset="0"/>
                <a:ea typeface="ＭＳ Ｐゴシック" charset="0"/>
              </a:rPr>
              <a:t>地球の</a:t>
            </a:r>
            <a:r>
              <a:rPr lang="ja-JP" altLang="en-US" sz="2400">
                <a:solidFill>
                  <a:srgbClr val="FF3300"/>
                </a:solidFill>
                <a:latin typeface="Arial" charset="0"/>
                <a:ea typeface="ＭＳ Ｐゴシック" charset="0"/>
              </a:rPr>
              <a:t>脱出速度</a:t>
            </a:r>
            <a:r>
              <a:rPr lang="ja-JP" altLang="en-US" sz="2400">
                <a:latin typeface="Arial" charset="0"/>
                <a:ea typeface="ＭＳ Ｐゴシック" charset="0"/>
              </a:rPr>
              <a:t>が光の速さになる！</a:t>
            </a:r>
            <a:endParaRPr lang="en-US" altLang="ja-JP" sz="2400">
              <a:latin typeface="Arial" charset="0"/>
              <a:ea typeface="ＭＳ Ｐゴシック" charset="0"/>
            </a:endParaRPr>
          </a:p>
          <a:p>
            <a:pPr lvl="1">
              <a:lnSpc>
                <a:spcPct val="90000"/>
              </a:lnSpc>
            </a:pPr>
            <a:r>
              <a:rPr lang="ja-JP" altLang="en-US" sz="2400">
                <a:solidFill>
                  <a:srgbClr val="0000FF"/>
                </a:solidFill>
                <a:latin typeface="Arial" charset="0"/>
                <a:ea typeface="ＭＳ Ｐゴシック" charset="0"/>
              </a:rPr>
              <a:t>地球にモノが落ちたときの速さが光の速さ</a:t>
            </a:r>
            <a:endParaRPr lang="en-US" altLang="ja-JP" sz="2400">
              <a:solidFill>
                <a:srgbClr val="0000FF"/>
              </a:solidFill>
              <a:latin typeface="Arial" charset="0"/>
              <a:ea typeface="ＭＳ Ｐゴシック" charset="0"/>
            </a:endParaRPr>
          </a:p>
          <a:p>
            <a:pPr lvl="1">
              <a:lnSpc>
                <a:spcPct val="90000"/>
              </a:lnSpc>
            </a:pPr>
            <a:r>
              <a:rPr lang="ja-JP" altLang="en-US" sz="2400">
                <a:solidFill>
                  <a:srgbClr val="0000FF"/>
                </a:solidFill>
                <a:latin typeface="Arial" charset="0"/>
                <a:ea typeface="ＭＳ Ｐゴシック" charset="0"/>
              </a:rPr>
              <a:t>光の速さじゃないと地球から逃げられない</a:t>
            </a:r>
            <a:endParaRPr lang="en-US" altLang="ja-JP" sz="2400">
              <a:solidFill>
                <a:srgbClr val="0000FF"/>
              </a:solidFill>
              <a:latin typeface="Arial" charset="0"/>
              <a:ea typeface="ＭＳ Ｐゴシック" charset="0"/>
            </a:endParaRPr>
          </a:p>
          <a:p>
            <a:pPr>
              <a:lnSpc>
                <a:spcPct val="90000"/>
              </a:lnSpc>
            </a:pPr>
            <a:r>
              <a:rPr lang="ja-JP" altLang="en-US" sz="2800">
                <a:latin typeface="Arial" charset="0"/>
                <a:ea typeface="ＭＳ Ｐゴシック" charset="0"/>
                <a:cs typeface="ＭＳ Ｐゴシック" charset="0"/>
              </a:rPr>
              <a:t>自然界には</a:t>
            </a:r>
            <a:r>
              <a:rPr lang="ja-JP" altLang="en-US" sz="280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光より速いものはない</a:t>
            </a:r>
            <a:r>
              <a:rPr lang="ja-JP" altLang="en-US" sz="2800">
                <a:latin typeface="Arial" charset="0"/>
                <a:ea typeface="ＭＳ Ｐゴシック" charset="0"/>
                <a:cs typeface="ＭＳ Ｐゴシック" charset="0"/>
              </a:rPr>
              <a:t>から</a:t>
            </a:r>
            <a:r>
              <a:rPr lang="en-US" altLang="ja-JP" sz="2800">
                <a:latin typeface="Arial" charset="0"/>
                <a:ea typeface="ＭＳ Ｐゴシック" charset="0"/>
                <a:cs typeface="ＭＳ Ｐゴシック" charset="0"/>
              </a:rPr>
              <a:t>…</a:t>
            </a:r>
          </a:p>
          <a:p>
            <a:pPr lvl="1">
              <a:lnSpc>
                <a:spcPct val="90000"/>
              </a:lnSpc>
            </a:pPr>
            <a:r>
              <a:rPr lang="ja-JP" altLang="en-US" sz="2400">
                <a:latin typeface="Arial" charset="0"/>
                <a:ea typeface="ＭＳ Ｐゴシック" charset="0"/>
              </a:rPr>
              <a:t>地球は半径</a:t>
            </a:r>
            <a:r>
              <a:rPr lang="en-US" altLang="ja-JP" sz="2400">
                <a:latin typeface="Arial" charset="0"/>
                <a:ea typeface="ＭＳ Ｐゴシック" charset="0"/>
              </a:rPr>
              <a:t>9mm</a:t>
            </a:r>
            <a:r>
              <a:rPr lang="ja-JP" altLang="en-US" sz="2400">
                <a:latin typeface="Arial" charset="0"/>
                <a:ea typeface="ＭＳ Ｐゴシック" charset="0"/>
              </a:rPr>
              <a:t>よりは小さくなれない！</a:t>
            </a:r>
            <a:endParaRPr lang="en-US" altLang="ja-JP" sz="2400">
              <a:latin typeface="Arial" charset="0"/>
              <a:ea typeface="ＭＳ Ｐゴシック" charset="0"/>
            </a:endParaRPr>
          </a:p>
          <a:p>
            <a:pPr>
              <a:lnSpc>
                <a:spcPct val="90000"/>
              </a:lnSpc>
            </a:pPr>
            <a:r>
              <a:rPr lang="ja-JP" altLang="en-US" sz="2800">
                <a:latin typeface="Arial" charset="0"/>
                <a:ea typeface="ＭＳ Ｐゴシック" charset="0"/>
                <a:cs typeface="ＭＳ Ｐゴシック" charset="0"/>
              </a:rPr>
              <a:t>半径</a:t>
            </a:r>
            <a:r>
              <a:rPr lang="en-US" altLang="ja-JP" sz="2800">
                <a:latin typeface="Arial" charset="0"/>
                <a:ea typeface="ＭＳ Ｐゴシック" charset="0"/>
                <a:cs typeface="ＭＳ Ｐゴシック" charset="0"/>
              </a:rPr>
              <a:t>9mm</a:t>
            </a:r>
            <a:r>
              <a:rPr lang="ja-JP" altLang="en-US" sz="2800">
                <a:latin typeface="Arial" charset="0"/>
                <a:ea typeface="ＭＳ Ｐゴシック" charset="0"/>
                <a:cs typeface="ＭＳ Ｐゴシック" charset="0"/>
              </a:rPr>
              <a:t>の地球は</a:t>
            </a:r>
            <a:r>
              <a:rPr lang="ja-JP" altLang="en-US" sz="2800">
                <a:solidFill>
                  <a:srgbClr val="FF3300"/>
                </a:solidFill>
                <a:latin typeface="Arial" charset="0"/>
                <a:ea typeface="ＭＳ Ｐゴシック" charset="0"/>
                <a:cs typeface="ＭＳ Ｐゴシック" charset="0"/>
              </a:rPr>
              <a:t>ブラックホール</a:t>
            </a:r>
            <a:r>
              <a:rPr lang="ja-JP" altLang="en-US" sz="2800">
                <a:latin typeface="Arial" charset="0"/>
                <a:ea typeface="ＭＳ Ｐゴシック" charset="0"/>
                <a:cs typeface="ＭＳ Ｐゴシック" charset="0"/>
              </a:rPr>
              <a:t>になる</a:t>
            </a:r>
          </a:p>
        </p:txBody>
      </p:sp>
    </p:spTree>
    <p:extLst>
      <p:ext uri="{BB962C8B-B14F-4D97-AF65-F5344CB8AC3E}">
        <p14:creationId xmlns:p14="http://schemas.microsoft.com/office/powerpoint/2010/main" val="1095976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45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45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645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645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645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645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4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645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645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645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645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15" grpId="0" build="p" bldLvl="5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スライド番号プレースホルダ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423AD2D-A169-F845-ADF0-42A6DCC55872}" type="slidenum">
              <a:rPr kumimoji="0" lang="en-US" altLang="ja-JP" sz="1400"/>
              <a:pPr/>
              <a:t>35</a:t>
            </a:fld>
            <a:endParaRPr kumimoji="0" lang="en-US" altLang="ja-JP" sz="1400"/>
          </a:p>
        </p:txBody>
      </p:sp>
      <p:sp>
        <p:nvSpPr>
          <p:cNvPr id="2765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>
                <a:latin typeface="Arial" charset="0"/>
                <a:ea typeface="ＭＳ Ｐゴシック" charset="0"/>
                <a:cs typeface="ＭＳ Ｐゴシック" charset="0"/>
              </a:rPr>
              <a:t>しかし</a:t>
            </a:r>
            <a:r>
              <a:rPr lang="en-US" altLang="ja-JP">
                <a:latin typeface="Arial" charset="0"/>
                <a:ea typeface="ＭＳ Ｐゴシック" charset="0"/>
                <a:cs typeface="ＭＳ Ｐゴシック" charset="0"/>
              </a:rPr>
              <a:t>…</a:t>
            </a:r>
          </a:p>
        </p:txBody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ja-JP" altLang="en-US">
                <a:latin typeface="Arial" charset="0"/>
                <a:ea typeface="ＭＳ Ｐゴシック" charset="0"/>
                <a:cs typeface="ＭＳ Ｐゴシック" charset="0"/>
              </a:rPr>
              <a:t>地球を半径</a:t>
            </a:r>
            <a:r>
              <a:rPr lang="en-US" altLang="ja-JP">
                <a:latin typeface="Arial" charset="0"/>
                <a:ea typeface="ＭＳ Ｐゴシック" charset="0"/>
                <a:cs typeface="ＭＳ Ｐゴシック" charset="0"/>
              </a:rPr>
              <a:t>9mm</a:t>
            </a:r>
            <a:r>
              <a:rPr lang="ja-JP" altLang="en-US">
                <a:latin typeface="Arial" charset="0"/>
                <a:ea typeface="ＭＳ Ｐゴシック" charset="0"/>
                <a:cs typeface="ＭＳ Ｐゴシック" charset="0"/>
              </a:rPr>
              <a:t>まで押しつぶす力はない</a:t>
            </a:r>
            <a:endParaRPr lang="en-US" altLang="ja-JP"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ja-JP" altLang="en-US">
                <a:latin typeface="Arial" charset="0"/>
                <a:ea typeface="ＭＳ Ｐゴシック" charset="0"/>
                <a:cs typeface="ＭＳ Ｐゴシック" charset="0"/>
              </a:rPr>
              <a:t>地球はブラックホールにはなれない</a:t>
            </a:r>
            <a:endParaRPr lang="en-US" altLang="ja-JP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ja-JP" alt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119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55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55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39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スライド番号プレースホルダ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F619D605-B179-F140-8DA5-F89E65AB2CD8}" type="slidenum">
              <a:rPr kumimoji="0" lang="en-US" altLang="ja-JP" sz="1400"/>
              <a:pPr/>
              <a:t>36</a:t>
            </a:fld>
            <a:endParaRPr kumimoji="0" lang="en-US" altLang="ja-JP" sz="1400"/>
          </a:p>
        </p:txBody>
      </p:sp>
      <p:sp>
        <p:nvSpPr>
          <p:cNvPr id="2969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z="4000">
                <a:latin typeface="Arial" charset="0"/>
                <a:ea typeface="ＭＳ Ｐゴシック" charset="0"/>
                <a:cs typeface="ＭＳ Ｐゴシック" charset="0"/>
              </a:rPr>
              <a:t>ブラックホールはどこにある？</a:t>
            </a:r>
            <a:endParaRPr lang="ja-JP" altLang="en-US" sz="4000">
              <a:solidFill>
                <a:srgbClr val="FF0066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>
              <a:lnSpc>
                <a:spcPct val="90000"/>
              </a:lnSpc>
            </a:pPr>
            <a:r>
              <a:rPr lang="ja-JP" altLang="en-US" sz="2800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</a:rPr>
              <a:t>ブラックホールは星の爆発の後にできる</a:t>
            </a:r>
            <a:endParaRPr lang="en-US" altLang="ja-JP" sz="2800">
              <a:solidFill>
                <a:srgbClr val="0000FF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90000"/>
              </a:lnSpc>
            </a:pPr>
            <a:r>
              <a:rPr lang="ja-JP" altLang="en-US" sz="2800">
                <a:latin typeface="Arial" charset="0"/>
                <a:ea typeface="ＭＳ Ｐゴシック" charset="0"/>
                <a:cs typeface="ＭＳ Ｐゴシック" charset="0"/>
              </a:rPr>
              <a:t>大きな星の最後</a:t>
            </a:r>
            <a:endParaRPr lang="en-US" altLang="ja-JP" sz="2800">
              <a:latin typeface="Arial" charset="0"/>
              <a:ea typeface="ＭＳ Ｐゴシック" charset="0"/>
              <a:cs typeface="ＭＳ Ｐゴシック" charset="0"/>
            </a:endParaRPr>
          </a:p>
          <a:p>
            <a:pPr lvl="1">
              <a:lnSpc>
                <a:spcPct val="90000"/>
              </a:lnSpc>
            </a:pPr>
            <a:r>
              <a:rPr lang="ja-JP" altLang="en-US" sz="2400">
                <a:solidFill>
                  <a:srgbClr val="FF3300"/>
                </a:solidFill>
                <a:latin typeface="Arial" charset="0"/>
                <a:ea typeface="ＭＳ Ｐゴシック" charset="0"/>
              </a:rPr>
              <a:t>超新星爆発</a:t>
            </a:r>
            <a:endParaRPr lang="en-US" altLang="ja-JP" sz="2400">
              <a:solidFill>
                <a:srgbClr val="FF3300"/>
              </a:solidFill>
              <a:latin typeface="Arial" charset="0"/>
              <a:ea typeface="ＭＳ Ｐゴシック" charset="0"/>
            </a:endParaRPr>
          </a:p>
          <a:p>
            <a:pPr>
              <a:lnSpc>
                <a:spcPct val="90000"/>
              </a:lnSpc>
            </a:pPr>
            <a:r>
              <a:rPr lang="ja-JP" altLang="en-US" sz="2800">
                <a:latin typeface="Arial" charset="0"/>
                <a:ea typeface="ＭＳ Ｐゴシック" charset="0"/>
                <a:cs typeface="ＭＳ Ｐゴシック" charset="0"/>
              </a:rPr>
              <a:t>爆発の後に星の</a:t>
            </a:r>
            <a:r>
              <a:rPr lang="ja-JP" altLang="en-US" sz="2800">
                <a:solidFill>
                  <a:srgbClr val="FF3300"/>
                </a:solidFill>
                <a:latin typeface="Arial" charset="0"/>
                <a:ea typeface="ＭＳ Ｐゴシック" charset="0"/>
                <a:cs typeface="ＭＳ Ｐゴシック" charset="0"/>
              </a:rPr>
              <a:t>コア</a:t>
            </a:r>
            <a:r>
              <a:rPr lang="ja-JP" altLang="en-US" sz="2800">
                <a:latin typeface="Arial" charset="0"/>
                <a:ea typeface="ＭＳ Ｐゴシック" charset="0"/>
                <a:cs typeface="ＭＳ Ｐゴシック" charset="0"/>
              </a:rPr>
              <a:t>が残る</a:t>
            </a:r>
            <a:endParaRPr lang="en-US" altLang="ja-JP" sz="2800">
              <a:latin typeface="Arial" charset="0"/>
              <a:ea typeface="ＭＳ Ｐゴシック" charset="0"/>
              <a:cs typeface="ＭＳ Ｐゴシック" charset="0"/>
            </a:endParaRPr>
          </a:p>
          <a:p>
            <a:pPr lvl="1">
              <a:lnSpc>
                <a:spcPct val="90000"/>
              </a:lnSpc>
            </a:pPr>
            <a:r>
              <a:rPr lang="ja-JP" altLang="en-US" sz="2400">
                <a:solidFill>
                  <a:srgbClr val="0000FF"/>
                </a:solidFill>
                <a:latin typeface="Arial" charset="0"/>
                <a:ea typeface="ＭＳ Ｐゴシック" charset="0"/>
              </a:rPr>
              <a:t>星の芯が太陽の</a:t>
            </a:r>
            <a:r>
              <a:rPr lang="en-US" altLang="ja-JP" sz="2400">
                <a:solidFill>
                  <a:srgbClr val="0000FF"/>
                </a:solidFill>
                <a:latin typeface="Arial" charset="0"/>
                <a:ea typeface="ＭＳ Ｐゴシック" charset="0"/>
              </a:rPr>
              <a:t>1~2</a:t>
            </a:r>
            <a:r>
              <a:rPr lang="ja-JP" altLang="en-US" sz="2400">
                <a:solidFill>
                  <a:srgbClr val="0000FF"/>
                </a:solidFill>
                <a:latin typeface="Arial" charset="0"/>
                <a:ea typeface="ＭＳ Ｐゴシック" charset="0"/>
              </a:rPr>
              <a:t>倍程度</a:t>
            </a:r>
            <a:r>
              <a:rPr lang="en-US" altLang="ja-JP" sz="2400">
                <a:solidFill>
                  <a:srgbClr val="0000FF"/>
                </a:solidFill>
                <a:latin typeface="Arial" charset="0"/>
                <a:ea typeface="ＭＳ Ｐゴシック" charset="0"/>
                <a:sym typeface="Wingdings" charset="0"/>
              </a:rPr>
              <a:t></a:t>
            </a:r>
            <a:r>
              <a:rPr lang="ja-JP" altLang="en-US" sz="2400">
                <a:solidFill>
                  <a:srgbClr val="0000FF"/>
                </a:solidFill>
                <a:latin typeface="Arial" charset="0"/>
                <a:ea typeface="ＭＳ Ｐゴシック" charset="0"/>
                <a:sym typeface="Wingdings" charset="0"/>
              </a:rPr>
              <a:t>中性子星ができる</a:t>
            </a:r>
            <a:endParaRPr lang="en-US" altLang="ja-JP" sz="2400">
              <a:solidFill>
                <a:srgbClr val="0000FF"/>
              </a:solidFill>
              <a:latin typeface="Arial" charset="0"/>
              <a:ea typeface="ＭＳ Ｐゴシック" charset="0"/>
              <a:sym typeface="Wingdings" charset="0"/>
            </a:endParaRPr>
          </a:p>
          <a:p>
            <a:pPr lvl="1">
              <a:lnSpc>
                <a:spcPct val="90000"/>
              </a:lnSpc>
            </a:pPr>
            <a:r>
              <a:rPr lang="ja-JP" altLang="en-US" sz="2400">
                <a:solidFill>
                  <a:srgbClr val="0000FF"/>
                </a:solidFill>
                <a:latin typeface="Arial" charset="0"/>
                <a:ea typeface="ＭＳ Ｐゴシック" charset="0"/>
                <a:sym typeface="Wingdings" charset="0"/>
              </a:rPr>
              <a:t>中性子星は、中性子同士の</a:t>
            </a:r>
            <a:r>
              <a:rPr lang="ja-JP" altLang="en-US" sz="2400">
                <a:solidFill>
                  <a:srgbClr val="FF0000"/>
                </a:solidFill>
                <a:latin typeface="Arial" charset="0"/>
                <a:ea typeface="ＭＳ Ｐゴシック" charset="0"/>
                <a:sym typeface="Wingdings" charset="0"/>
              </a:rPr>
              <a:t>「核力（強い相互作用）」</a:t>
            </a:r>
            <a:r>
              <a:rPr lang="ja-JP" altLang="en-US" sz="2400">
                <a:solidFill>
                  <a:srgbClr val="0000FF"/>
                </a:solidFill>
                <a:latin typeface="Arial" charset="0"/>
                <a:ea typeface="ＭＳ Ｐゴシック" charset="0"/>
                <a:sym typeface="Wingdings" charset="0"/>
              </a:rPr>
              <a:t>で支えられている</a:t>
            </a:r>
            <a:endParaRPr lang="en-US" altLang="ja-JP" sz="2400">
              <a:latin typeface="Arial" charset="0"/>
              <a:ea typeface="ＭＳ Ｐゴシック" charset="0"/>
            </a:endParaRPr>
          </a:p>
          <a:p>
            <a:pPr>
              <a:lnSpc>
                <a:spcPct val="90000"/>
              </a:lnSpc>
            </a:pPr>
            <a:r>
              <a:rPr lang="ja-JP" altLang="en-US" sz="2800">
                <a:latin typeface="Arial" charset="0"/>
                <a:ea typeface="ＭＳ Ｐゴシック" charset="0"/>
                <a:cs typeface="ＭＳ Ｐゴシック" charset="0"/>
              </a:rPr>
              <a:t>星の</a:t>
            </a:r>
            <a:r>
              <a:rPr lang="ja-JP" altLang="en-US" sz="2800">
                <a:solidFill>
                  <a:srgbClr val="FF3300"/>
                </a:solidFill>
                <a:latin typeface="Arial" charset="0"/>
                <a:ea typeface="ＭＳ Ｐゴシック" charset="0"/>
                <a:cs typeface="ＭＳ Ｐゴシック" charset="0"/>
              </a:rPr>
              <a:t>コア</a:t>
            </a:r>
            <a:r>
              <a:rPr lang="ja-JP" altLang="en-US" sz="2800">
                <a:latin typeface="Arial" charset="0"/>
                <a:ea typeface="ＭＳ Ｐゴシック" charset="0"/>
                <a:cs typeface="ＭＳ Ｐゴシック" charset="0"/>
              </a:rPr>
              <a:t>がとても重いとき</a:t>
            </a:r>
            <a:r>
              <a:rPr lang="en-US" altLang="ja-JP" sz="2800">
                <a:latin typeface="Arial" charset="0"/>
                <a:ea typeface="ＭＳ Ｐゴシック" charset="0"/>
                <a:cs typeface="ＭＳ Ｐゴシック" charset="0"/>
              </a:rPr>
              <a:t>…</a:t>
            </a:r>
          </a:p>
          <a:p>
            <a:pPr lvl="1">
              <a:lnSpc>
                <a:spcPct val="90000"/>
              </a:lnSpc>
            </a:pPr>
            <a:r>
              <a:rPr lang="ja-JP" altLang="en-US" sz="2400">
                <a:solidFill>
                  <a:srgbClr val="0000FF"/>
                </a:solidFill>
                <a:latin typeface="Arial" charset="0"/>
                <a:ea typeface="ＭＳ Ｐゴシック" charset="0"/>
              </a:rPr>
              <a:t>太陽の重さの</a:t>
            </a:r>
            <a:r>
              <a:rPr lang="en-US" altLang="ja-JP" sz="2400">
                <a:solidFill>
                  <a:srgbClr val="0000FF"/>
                </a:solidFill>
                <a:latin typeface="Arial" charset="0"/>
                <a:ea typeface="ＭＳ Ｐゴシック" charset="0"/>
              </a:rPr>
              <a:t>2</a:t>
            </a:r>
            <a:r>
              <a:rPr lang="ja-JP" altLang="en-US" sz="2400">
                <a:solidFill>
                  <a:srgbClr val="0000FF"/>
                </a:solidFill>
                <a:latin typeface="Arial" charset="0"/>
                <a:ea typeface="ＭＳ Ｐゴシック" charset="0"/>
              </a:rPr>
              <a:t>倍から</a:t>
            </a:r>
            <a:r>
              <a:rPr lang="en-US" altLang="ja-JP" sz="2400">
                <a:solidFill>
                  <a:srgbClr val="0000FF"/>
                </a:solidFill>
                <a:latin typeface="Arial" charset="0"/>
                <a:ea typeface="ＭＳ Ｐゴシック" charset="0"/>
              </a:rPr>
              <a:t>3</a:t>
            </a:r>
            <a:r>
              <a:rPr lang="ja-JP" altLang="en-US" sz="2400">
                <a:solidFill>
                  <a:srgbClr val="0000FF"/>
                </a:solidFill>
                <a:latin typeface="Arial" charset="0"/>
                <a:ea typeface="ＭＳ Ｐゴシック" charset="0"/>
              </a:rPr>
              <a:t>倍以上</a:t>
            </a:r>
            <a:endParaRPr lang="en-US" altLang="ja-JP" sz="2400">
              <a:solidFill>
                <a:srgbClr val="0000FF"/>
              </a:solidFill>
              <a:latin typeface="Arial" charset="0"/>
              <a:ea typeface="ＭＳ Ｐゴシック" charset="0"/>
            </a:endParaRPr>
          </a:p>
          <a:p>
            <a:pPr lvl="1">
              <a:lnSpc>
                <a:spcPct val="90000"/>
              </a:lnSpc>
            </a:pPr>
            <a:r>
              <a:rPr lang="ja-JP" altLang="en-US" sz="2400">
                <a:latin typeface="Arial" charset="0"/>
                <a:ea typeface="ＭＳ Ｐゴシック" charset="0"/>
              </a:rPr>
              <a:t>それほど重いものを支える力はない</a:t>
            </a:r>
            <a:endParaRPr lang="en-US" altLang="ja-JP" sz="2400">
              <a:latin typeface="Arial" charset="0"/>
              <a:ea typeface="ＭＳ Ｐゴシック" charset="0"/>
            </a:endParaRPr>
          </a:p>
          <a:p>
            <a:pPr lvl="1">
              <a:lnSpc>
                <a:spcPct val="90000"/>
              </a:lnSpc>
            </a:pPr>
            <a:r>
              <a:rPr lang="ja-JP" altLang="en-US" sz="2400">
                <a:solidFill>
                  <a:srgbClr val="0000FF"/>
                </a:solidFill>
                <a:latin typeface="Arial" charset="0"/>
                <a:ea typeface="ＭＳ Ｐゴシック" charset="0"/>
              </a:rPr>
              <a:t>自分の重力でどんどんつぶれていく</a:t>
            </a:r>
            <a:endParaRPr lang="en-US" altLang="ja-JP" sz="2400">
              <a:solidFill>
                <a:srgbClr val="0000FF"/>
              </a:solidFill>
              <a:latin typeface="Arial" charset="0"/>
              <a:ea typeface="ＭＳ Ｐゴシック" charset="0"/>
            </a:endParaRPr>
          </a:p>
          <a:p>
            <a:pPr>
              <a:lnSpc>
                <a:spcPct val="90000"/>
              </a:lnSpc>
            </a:pPr>
            <a:r>
              <a:rPr lang="ja-JP" altLang="en-US" sz="2800">
                <a:solidFill>
                  <a:srgbClr val="FF3300"/>
                </a:solidFill>
                <a:latin typeface="Arial" charset="0"/>
                <a:ea typeface="ＭＳ Ｐゴシック" charset="0"/>
                <a:cs typeface="ＭＳ Ｐゴシック" charset="0"/>
              </a:rPr>
              <a:t>ブラックホールの誕生！</a:t>
            </a:r>
            <a:endParaRPr lang="en-US" altLang="ja-JP" sz="2800">
              <a:solidFill>
                <a:srgbClr val="FF3300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90000"/>
              </a:lnSpc>
            </a:pPr>
            <a:endParaRPr lang="ja-JP" altLang="en-US" sz="280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9516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65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65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665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665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665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665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665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665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6656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6656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6656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9" dur="1000" fill="hold"/>
                                        <p:tgtEl>
                                          <p:spTgt spid="6656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63" grpId="0" build="p" bldLvl="5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テキスト ボックス 12"/>
          <p:cNvSpPr txBox="1">
            <a:spLocks noChangeArrowheads="1"/>
          </p:cNvSpPr>
          <p:nvPr/>
        </p:nvSpPr>
        <p:spPr bwMode="auto">
          <a:xfrm>
            <a:off x="3402013" y="3198813"/>
            <a:ext cx="23399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ja-JP" altLang="en-US"/>
              <a:t>超新星爆発の例</a:t>
            </a:r>
          </a:p>
        </p:txBody>
      </p:sp>
      <p:sp>
        <p:nvSpPr>
          <p:cNvPr id="31747" name="スライド番号プレースホルダ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669E1F1-7466-984A-B57B-DF1AC786E1CF}" type="slidenum">
              <a:rPr kumimoji="0" lang="en-US" altLang="ja-JP" sz="1400"/>
              <a:pPr/>
              <a:t>37</a:t>
            </a:fld>
            <a:endParaRPr kumimoji="0" lang="en-US" altLang="ja-JP" sz="1400"/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381000" y="269875"/>
            <a:ext cx="8077200" cy="6588125"/>
            <a:chOff x="384" y="113"/>
            <a:chExt cx="5088" cy="4150"/>
          </a:xfrm>
        </p:grpSpPr>
        <p:pic>
          <p:nvPicPr>
            <p:cNvPr id="31749" name="Picture 5" descr="casa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" y="113"/>
              <a:ext cx="5088" cy="38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750" name="Text Box 6"/>
            <p:cNvSpPr txBox="1">
              <a:spLocks noChangeArrowheads="1"/>
            </p:cNvSpPr>
            <p:nvPr/>
          </p:nvSpPr>
          <p:spPr bwMode="auto">
            <a:xfrm>
              <a:off x="1200" y="4032"/>
              <a:ext cx="360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ja-JP" altLang="en-US" sz="1800">
                  <a:solidFill>
                    <a:srgbClr val="FF3300"/>
                  </a:solidFill>
                </a:rPr>
                <a:t>超新星爆発の約</a:t>
              </a:r>
              <a:r>
                <a:rPr lang="en-US" altLang="ja-JP" sz="1800">
                  <a:solidFill>
                    <a:srgbClr val="FF3300"/>
                  </a:solidFill>
                </a:rPr>
                <a:t>320</a:t>
              </a:r>
              <a:r>
                <a:rPr lang="ja-JP" altLang="en-US" sz="1800">
                  <a:solidFill>
                    <a:srgbClr val="FF3300"/>
                  </a:solidFill>
                </a:rPr>
                <a:t>年後の姿（カシオペア</a:t>
              </a:r>
              <a:r>
                <a:rPr lang="en-US" altLang="ja-JP" sz="1800">
                  <a:solidFill>
                    <a:srgbClr val="FF3300"/>
                  </a:solidFill>
                </a:rPr>
                <a:t>A</a:t>
              </a:r>
              <a:r>
                <a:rPr lang="ja-JP" altLang="en-US" sz="1800">
                  <a:solidFill>
                    <a:srgbClr val="FF3300"/>
                  </a:solidFill>
                </a:rPr>
                <a:t>の</a:t>
              </a:r>
              <a:r>
                <a:rPr lang="en-US" altLang="ja-JP" sz="1800">
                  <a:solidFill>
                    <a:srgbClr val="FF3300"/>
                  </a:solidFill>
                </a:rPr>
                <a:t>X</a:t>
              </a:r>
              <a:r>
                <a:rPr lang="ja-JP" altLang="en-US" sz="1800">
                  <a:solidFill>
                    <a:srgbClr val="FF3300"/>
                  </a:solidFill>
                </a:rPr>
                <a:t>線写真）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94669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スライド番号プレースホルダ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5FCBB15-A2A4-1B47-AC57-456F15F62D4E}" type="slidenum">
              <a:rPr kumimoji="0" lang="en-US" altLang="ja-JP" sz="1400"/>
              <a:pPr/>
              <a:t>38</a:t>
            </a:fld>
            <a:endParaRPr kumimoji="0" lang="en-US" altLang="ja-JP" sz="1400"/>
          </a:p>
        </p:txBody>
      </p:sp>
      <p:sp>
        <p:nvSpPr>
          <p:cNvPr id="33795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274638"/>
            <a:ext cx="8839200" cy="1143000"/>
          </a:xfrm>
        </p:spPr>
        <p:txBody>
          <a:bodyPr/>
          <a:lstStyle/>
          <a:p>
            <a:r>
              <a:rPr lang="ja-JP" altLang="en-US" sz="4000">
                <a:latin typeface="Arial" charset="0"/>
                <a:ea typeface="ＭＳ Ｐゴシック" charset="0"/>
                <a:cs typeface="ＭＳ Ｐゴシック" charset="0"/>
              </a:rPr>
              <a:t>ブラックホールをどうやってみつける？</a:t>
            </a:r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ja-JP" altLang="en-US">
                <a:solidFill>
                  <a:srgbClr val="FF3300"/>
                </a:solidFill>
                <a:latin typeface="Arial" charset="0"/>
                <a:ea typeface="ＭＳ Ｐゴシック" charset="0"/>
                <a:cs typeface="ＭＳ Ｐゴシック" charset="0"/>
              </a:rPr>
              <a:t>ブラックホールは光をださない</a:t>
            </a:r>
            <a:endParaRPr lang="en-US" altLang="ja-JP">
              <a:solidFill>
                <a:srgbClr val="FF3300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ja-JP" altLang="en-US">
                <a:latin typeface="Arial" charset="0"/>
                <a:ea typeface="ＭＳ Ｐゴシック" charset="0"/>
                <a:cs typeface="ＭＳ Ｐゴシック" charset="0"/>
              </a:rPr>
              <a:t>ブラックホールのまわりを、別の星が回っていることがよくある</a:t>
            </a:r>
            <a:endParaRPr lang="en-US" altLang="ja-JP">
              <a:latin typeface="Arial" charset="0"/>
              <a:ea typeface="ＭＳ Ｐゴシック" charset="0"/>
              <a:cs typeface="ＭＳ Ｐゴシック" charset="0"/>
            </a:endParaRPr>
          </a:p>
          <a:p>
            <a:pPr lvl="1"/>
            <a:r>
              <a:rPr lang="ja-JP" altLang="en-US">
                <a:latin typeface="Arial" charset="0"/>
                <a:ea typeface="ＭＳ Ｐゴシック" charset="0"/>
              </a:rPr>
              <a:t>地球が太陽のまわりを回っているように</a:t>
            </a:r>
            <a:endParaRPr lang="en-US" altLang="ja-JP">
              <a:latin typeface="Arial" charset="0"/>
              <a:ea typeface="ＭＳ Ｐゴシック" charset="0"/>
            </a:endParaRPr>
          </a:p>
          <a:p>
            <a:r>
              <a:rPr lang="ja-JP" altLang="en-US">
                <a:latin typeface="Arial" charset="0"/>
                <a:ea typeface="ＭＳ Ｐゴシック" charset="0"/>
                <a:cs typeface="ＭＳ Ｐゴシック" charset="0"/>
              </a:rPr>
              <a:t>その星から、ブラックホールに角運動量を持った物質が落ちていく</a:t>
            </a:r>
            <a:endParaRPr lang="en-US" altLang="ja-JP"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ja-JP" altLang="en-US">
                <a:solidFill>
                  <a:srgbClr val="FF3300"/>
                </a:solidFill>
                <a:latin typeface="Arial" charset="0"/>
                <a:ea typeface="ＭＳ Ｐゴシック" charset="0"/>
                <a:cs typeface="ＭＳ Ｐゴシック" charset="0"/>
              </a:rPr>
              <a:t>ブラックホールの回りに降着円盤ができる</a:t>
            </a:r>
          </a:p>
        </p:txBody>
      </p:sp>
      <p:pic>
        <p:nvPicPr>
          <p:cNvPr id="68612" name="Picture 4" descr="bhbinar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77813"/>
            <a:ext cx="8686800" cy="630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3" name="Text Box 5"/>
          <p:cNvSpPr txBox="1">
            <a:spLocks noChangeArrowheads="1"/>
          </p:cNvSpPr>
          <p:nvPr/>
        </p:nvSpPr>
        <p:spPr bwMode="auto">
          <a:xfrm>
            <a:off x="5257800" y="4876800"/>
            <a:ext cx="3581400" cy="822325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ja-JP" altLang="en-US"/>
              <a:t>この円盤が</a:t>
            </a:r>
            <a:r>
              <a:rPr lang="ja-JP" altLang="en-US">
                <a:solidFill>
                  <a:srgbClr val="FF3300"/>
                </a:solidFill>
              </a:rPr>
              <a:t>エックス線</a:t>
            </a:r>
            <a:r>
              <a:rPr lang="ja-JP" altLang="en-US"/>
              <a:t>を出している</a:t>
            </a:r>
          </a:p>
        </p:txBody>
      </p:sp>
    </p:spTree>
    <p:extLst>
      <p:ext uri="{BB962C8B-B14F-4D97-AF65-F5344CB8AC3E}">
        <p14:creationId xmlns:p14="http://schemas.microsoft.com/office/powerpoint/2010/main" val="439698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86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86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686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686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686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68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68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611" grpId="0" build="p"/>
      <p:bldP spid="68613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スライド番号プレースホルダ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758F5AE-7117-E848-BB3C-8A04F1CFA27B}" type="slidenum">
              <a:rPr kumimoji="0" lang="en-US" altLang="ja-JP" sz="1400"/>
              <a:pPr/>
              <a:t>39</a:t>
            </a:fld>
            <a:endParaRPr kumimoji="0" lang="en-US" altLang="ja-JP" sz="1400"/>
          </a:p>
        </p:txBody>
      </p:sp>
      <p:sp>
        <p:nvSpPr>
          <p:cNvPr id="35843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274638"/>
            <a:ext cx="8839200" cy="1143000"/>
          </a:xfrm>
        </p:spPr>
        <p:txBody>
          <a:bodyPr/>
          <a:lstStyle/>
          <a:p>
            <a:r>
              <a:rPr lang="ja-JP" altLang="en-US">
                <a:latin typeface="Arial" charset="0"/>
                <a:ea typeface="ＭＳ Ｐゴシック" charset="0"/>
                <a:cs typeface="ＭＳ Ｐゴシック" charset="0"/>
              </a:rPr>
              <a:t>円盤はどうやってエックス線を出す？</a:t>
            </a:r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ja-JP" altLang="en-US">
                <a:solidFill>
                  <a:srgbClr val="FF3300"/>
                </a:solidFill>
                <a:latin typeface="Arial" charset="0"/>
                <a:ea typeface="ＭＳ Ｐゴシック" charset="0"/>
                <a:cs typeface="ＭＳ Ｐゴシック" charset="0"/>
              </a:rPr>
              <a:t>ブラックホールの回りで、円盤はほとんど光の速さで回っている</a:t>
            </a:r>
            <a:endParaRPr lang="en-US" altLang="ja-JP">
              <a:solidFill>
                <a:srgbClr val="FF3300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ja-JP" altLang="en-US">
                <a:latin typeface="Arial" charset="0"/>
                <a:ea typeface="ＭＳ Ｐゴシック" charset="0"/>
                <a:cs typeface="ＭＳ Ｐゴシック" charset="0"/>
              </a:rPr>
              <a:t>両手をこすり合わせてみましょう</a:t>
            </a:r>
            <a:endParaRPr lang="en-US" altLang="ja-JP">
              <a:latin typeface="Arial" charset="0"/>
              <a:ea typeface="ＭＳ Ｐゴシック" charset="0"/>
              <a:cs typeface="ＭＳ Ｐゴシック" charset="0"/>
            </a:endParaRPr>
          </a:p>
          <a:p>
            <a:pPr lvl="1"/>
            <a:r>
              <a:rPr lang="ja-JP" altLang="en-US">
                <a:solidFill>
                  <a:srgbClr val="0000FF"/>
                </a:solidFill>
                <a:latin typeface="Arial" charset="0"/>
                <a:ea typeface="ＭＳ Ｐゴシック" charset="0"/>
              </a:rPr>
              <a:t>「まさつ熱」（粘性）</a:t>
            </a:r>
            <a:r>
              <a:rPr lang="ja-JP" altLang="en-US">
                <a:latin typeface="Arial" charset="0"/>
                <a:ea typeface="ＭＳ Ｐゴシック" charset="0"/>
              </a:rPr>
              <a:t>で温かくなってくる</a:t>
            </a:r>
            <a:endParaRPr lang="en-US" altLang="ja-JP">
              <a:latin typeface="Arial" charset="0"/>
              <a:ea typeface="ＭＳ Ｐゴシック" charset="0"/>
            </a:endParaRPr>
          </a:p>
          <a:p>
            <a:r>
              <a:rPr lang="ja-JP" altLang="en-US">
                <a:latin typeface="Arial" charset="0"/>
                <a:ea typeface="ＭＳ Ｐゴシック" charset="0"/>
                <a:cs typeface="ＭＳ Ｐゴシック" charset="0"/>
              </a:rPr>
              <a:t>ブラックホールの回りの円盤で、</a:t>
            </a:r>
            <a:r>
              <a:rPr lang="ja-JP" altLang="en-US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</a:rPr>
              <a:t>まさつ熱</a:t>
            </a:r>
            <a:r>
              <a:rPr lang="ja-JP" altLang="en-US">
                <a:latin typeface="Arial" charset="0"/>
                <a:ea typeface="ＭＳ Ｐゴシック" charset="0"/>
                <a:cs typeface="ＭＳ Ｐゴシック" charset="0"/>
              </a:rPr>
              <a:t>が生じる</a:t>
            </a:r>
            <a:endParaRPr lang="en-US" altLang="ja-JP">
              <a:latin typeface="Arial" charset="0"/>
              <a:ea typeface="ＭＳ Ｐゴシック" charset="0"/>
              <a:cs typeface="ＭＳ Ｐゴシック" charset="0"/>
            </a:endParaRPr>
          </a:p>
          <a:p>
            <a:pPr lvl="1"/>
            <a:r>
              <a:rPr lang="ja-JP" altLang="en-US">
                <a:latin typeface="Arial" charset="0"/>
                <a:ea typeface="ＭＳ Ｐゴシック" charset="0"/>
              </a:rPr>
              <a:t>磁気的な粘性だと考えられている</a:t>
            </a:r>
            <a:endParaRPr lang="en-US" altLang="ja-JP">
              <a:latin typeface="Arial" charset="0"/>
              <a:ea typeface="ＭＳ Ｐゴシック" charset="0"/>
            </a:endParaRPr>
          </a:p>
          <a:p>
            <a:r>
              <a:rPr lang="ja-JP" altLang="en-US">
                <a:solidFill>
                  <a:srgbClr val="FF3300"/>
                </a:solidFill>
                <a:latin typeface="Arial" charset="0"/>
                <a:ea typeface="ＭＳ Ｐゴシック" charset="0"/>
                <a:cs typeface="ＭＳ Ｐゴシック" charset="0"/>
              </a:rPr>
              <a:t>円盤の温度は一千万度から一億度になる！</a:t>
            </a:r>
          </a:p>
        </p:txBody>
      </p:sp>
    </p:spTree>
    <p:extLst>
      <p:ext uri="{BB962C8B-B14F-4D97-AF65-F5344CB8AC3E}">
        <p14:creationId xmlns:p14="http://schemas.microsoft.com/office/powerpoint/2010/main" val="93260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96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96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696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696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696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696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635" grpId="0" build="p" bldLvl="5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今日の講義の内容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ja-JP" altLang="en-US" dirty="0" smtClean="0"/>
              <a:t>宇宙の歴史</a:t>
            </a:r>
            <a:endParaRPr lang="en-US" altLang="ja-JP" dirty="0" smtClean="0"/>
          </a:p>
          <a:p>
            <a:pPr marL="514350" indent="-514350">
              <a:buFont typeface="+mj-lt"/>
              <a:buAutoNum type="arabicPeriod"/>
            </a:pPr>
            <a:r>
              <a:rPr kumimoji="1" lang="ja-JP" altLang="en-US" dirty="0" smtClean="0"/>
              <a:t>ブラックホールとは？</a:t>
            </a:r>
            <a:endParaRPr kumimoji="1" lang="en-US" altLang="ja-JP" dirty="0" smtClean="0"/>
          </a:p>
          <a:p>
            <a:pPr marL="514350" indent="-514350">
              <a:buFont typeface="+mj-lt"/>
              <a:buAutoNum type="arabicPeriod"/>
            </a:pPr>
            <a:r>
              <a:rPr lang="en-US" altLang="ja-JP" dirty="0" smtClean="0"/>
              <a:t>X</a:t>
            </a:r>
            <a:r>
              <a:rPr lang="ja-JP" altLang="en-US" dirty="0" smtClean="0"/>
              <a:t>線天文学の歴史</a:t>
            </a:r>
            <a:endParaRPr lang="en-US" altLang="ja-JP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61B59-925A-6E4A-8E08-4142B69655D2}" type="slidenum">
              <a:rPr kumimoji="1" lang="ja-JP" altLang="en-US" smtClean="0"/>
              <a:pPr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32707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スライド番号プレースホルダ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86AE122-6181-6641-BFB1-7E45A031BA5B}" type="slidenum">
              <a:rPr kumimoji="0" lang="en-US" altLang="ja-JP" sz="1400"/>
              <a:pPr/>
              <a:t>40</a:t>
            </a:fld>
            <a:endParaRPr kumimoji="0" lang="en-US" altLang="ja-JP" sz="1400"/>
          </a:p>
        </p:txBody>
      </p:sp>
      <p:sp>
        <p:nvSpPr>
          <p:cNvPr id="37891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274638"/>
            <a:ext cx="8839200" cy="1143000"/>
          </a:xfrm>
        </p:spPr>
        <p:txBody>
          <a:bodyPr/>
          <a:lstStyle/>
          <a:p>
            <a:r>
              <a:rPr lang="ja-JP" altLang="en-US">
                <a:latin typeface="Arial" charset="0"/>
                <a:ea typeface="ＭＳ Ｐゴシック" charset="0"/>
                <a:cs typeface="ＭＳ Ｐゴシック" charset="0"/>
              </a:rPr>
              <a:t>円盤はどうやってエックス線を出す？</a:t>
            </a:r>
          </a:p>
        </p:txBody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493838"/>
            <a:ext cx="8229600" cy="452596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ja-JP" altLang="en-US" sz="2800">
                <a:latin typeface="Arial" charset="0"/>
                <a:ea typeface="ＭＳ Ｐゴシック" charset="0"/>
                <a:cs typeface="ＭＳ Ｐゴシック" charset="0"/>
              </a:rPr>
              <a:t>星は温度に応じた色の光を出す（黒体輻射）</a:t>
            </a:r>
            <a:endParaRPr lang="en-US" altLang="ja-JP" sz="2800"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90000"/>
              </a:lnSpc>
            </a:pPr>
            <a:r>
              <a:rPr lang="ja-JP" altLang="en-US" sz="2800">
                <a:latin typeface="Arial" charset="0"/>
                <a:ea typeface="ＭＳ Ｐゴシック" charset="0"/>
                <a:cs typeface="ＭＳ Ｐゴシック" charset="0"/>
              </a:rPr>
              <a:t>太陽の温度は</a:t>
            </a:r>
            <a:r>
              <a:rPr lang="en-US" altLang="ja-JP" sz="2800">
                <a:latin typeface="Arial" charset="0"/>
                <a:ea typeface="ＭＳ Ｐゴシック" charset="0"/>
                <a:cs typeface="ＭＳ Ｐゴシック" charset="0"/>
              </a:rPr>
              <a:t>6000</a:t>
            </a:r>
            <a:r>
              <a:rPr lang="ja-JP" altLang="en-US" sz="2800">
                <a:latin typeface="Arial" charset="0"/>
                <a:ea typeface="ＭＳ Ｐゴシック" charset="0"/>
                <a:cs typeface="ＭＳ Ｐゴシック" charset="0"/>
              </a:rPr>
              <a:t>度</a:t>
            </a:r>
            <a:endParaRPr lang="en-US" altLang="ja-JP" sz="2800">
              <a:latin typeface="Arial" charset="0"/>
              <a:ea typeface="ＭＳ Ｐゴシック" charset="0"/>
              <a:cs typeface="ＭＳ Ｐゴシック" charset="0"/>
            </a:endParaRPr>
          </a:p>
          <a:p>
            <a:pPr lvl="1">
              <a:lnSpc>
                <a:spcPct val="90000"/>
              </a:lnSpc>
            </a:pPr>
            <a:r>
              <a:rPr lang="ja-JP" altLang="en-US" sz="2400">
                <a:latin typeface="Arial" charset="0"/>
                <a:ea typeface="ＭＳ Ｐゴシック" charset="0"/>
              </a:rPr>
              <a:t>黄色く見える</a:t>
            </a:r>
            <a:endParaRPr lang="en-US" altLang="ja-JP" sz="2400">
              <a:latin typeface="Arial" charset="0"/>
              <a:ea typeface="ＭＳ Ｐゴシック" charset="0"/>
            </a:endParaRPr>
          </a:p>
          <a:p>
            <a:pPr>
              <a:lnSpc>
                <a:spcPct val="90000"/>
              </a:lnSpc>
            </a:pPr>
            <a:r>
              <a:rPr lang="ja-JP" altLang="en-US" sz="2800">
                <a:latin typeface="Arial" charset="0"/>
                <a:ea typeface="ＭＳ Ｐゴシック" charset="0"/>
                <a:cs typeface="ＭＳ Ｐゴシック" charset="0"/>
              </a:rPr>
              <a:t>赤っぽい星の温度は</a:t>
            </a:r>
            <a:r>
              <a:rPr lang="en-US" altLang="ja-JP" sz="2800">
                <a:latin typeface="Arial" charset="0"/>
                <a:ea typeface="ＭＳ Ｐゴシック" charset="0"/>
                <a:cs typeface="ＭＳ Ｐゴシック" charset="0"/>
              </a:rPr>
              <a:t>3000</a:t>
            </a:r>
            <a:r>
              <a:rPr lang="ja-JP" altLang="en-US" sz="2800">
                <a:latin typeface="Arial" charset="0"/>
                <a:ea typeface="ＭＳ Ｐゴシック" charset="0"/>
                <a:cs typeface="ＭＳ Ｐゴシック" charset="0"/>
              </a:rPr>
              <a:t>度くらい</a:t>
            </a:r>
            <a:endParaRPr lang="en-US" altLang="ja-JP" sz="2800"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90000"/>
              </a:lnSpc>
            </a:pPr>
            <a:r>
              <a:rPr lang="ja-JP" altLang="en-US" sz="2800">
                <a:latin typeface="Arial" charset="0"/>
                <a:ea typeface="ＭＳ Ｐゴシック" charset="0"/>
                <a:cs typeface="ＭＳ Ｐゴシック" charset="0"/>
              </a:rPr>
              <a:t>白っぽい星の温度は</a:t>
            </a:r>
            <a:r>
              <a:rPr lang="en-US" altLang="ja-JP" sz="2800">
                <a:latin typeface="Arial" charset="0"/>
                <a:ea typeface="ＭＳ Ｐゴシック" charset="0"/>
                <a:cs typeface="ＭＳ Ｐゴシック" charset="0"/>
              </a:rPr>
              <a:t>10000</a:t>
            </a:r>
            <a:r>
              <a:rPr lang="ja-JP" altLang="en-US" sz="2800">
                <a:latin typeface="Arial" charset="0"/>
                <a:ea typeface="ＭＳ Ｐゴシック" charset="0"/>
                <a:cs typeface="ＭＳ Ｐゴシック" charset="0"/>
              </a:rPr>
              <a:t>度くらい</a:t>
            </a:r>
            <a:endParaRPr lang="en-US" altLang="ja-JP" sz="2800"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90000"/>
              </a:lnSpc>
            </a:pPr>
            <a:r>
              <a:rPr lang="ja-JP" altLang="en-US" sz="2800">
                <a:latin typeface="Arial" charset="0"/>
                <a:ea typeface="ＭＳ Ｐゴシック" charset="0"/>
                <a:cs typeface="ＭＳ Ｐゴシック" charset="0"/>
              </a:rPr>
              <a:t>もっと温度が高い星（</a:t>
            </a:r>
            <a:r>
              <a:rPr lang="en-US" altLang="ja-JP" sz="2800">
                <a:latin typeface="Arial" charset="0"/>
                <a:ea typeface="ＭＳ Ｐゴシック" charset="0"/>
                <a:cs typeface="ＭＳ Ｐゴシック" charset="0"/>
              </a:rPr>
              <a:t>10</a:t>
            </a:r>
            <a:r>
              <a:rPr lang="ja-JP" altLang="en-US" sz="2800">
                <a:latin typeface="Arial" charset="0"/>
                <a:ea typeface="ＭＳ Ｐゴシック" charset="0"/>
                <a:cs typeface="ＭＳ Ｐゴシック" charset="0"/>
              </a:rPr>
              <a:t>万度から</a:t>
            </a:r>
            <a:r>
              <a:rPr lang="en-US" altLang="ja-JP" sz="2800">
                <a:latin typeface="Arial" charset="0"/>
                <a:ea typeface="ＭＳ Ｐゴシック" charset="0"/>
                <a:cs typeface="ＭＳ Ｐゴシック" charset="0"/>
              </a:rPr>
              <a:t>100</a:t>
            </a:r>
            <a:r>
              <a:rPr lang="ja-JP" altLang="en-US" sz="2800">
                <a:latin typeface="Arial" charset="0"/>
                <a:ea typeface="ＭＳ Ｐゴシック" charset="0"/>
                <a:cs typeface="ＭＳ Ｐゴシック" charset="0"/>
              </a:rPr>
              <a:t>万度）は</a:t>
            </a:r>
            <a:r>
              <a:rPr lang="ja-JP" altLang="en-US" sz="2800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</a:rPr>
              <a:t>紫外線</a:t>
            </a:r>
            <a:r>
              <a:rPr lang="ja-JP" altLang="en-US" sz="2800">
                <a:latin typeface="Arial" charset="0"/>
                <a:ea typeface="ＭＳ Ｐゴシック" charset="0"/>
                <a:cs typeface="ＭＳ Ｐゴシック" charset="0"/>
              </a:rPr>
              <a:t>を出す</a:t>
            </a:r>
            <a:endParaRPr lang="en-US" altLang="ja-JP" sz="2800"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90000"/>
              </a:lnSpc>
            </a:pPr>
            <a:r>
              <a:rPr lang="ja-JP" altLang="en-US" sz="2800">
                <a:solidFill>
                  <a:srgbClr val="FF3300"/>
                </a:solidFill>
                <a:latin typeface="Arial" charset="0"/>
                <a:ea typeface="ＭＳ Ｐゴシック" charset="0"/>
                <a:cs typeface="ＭＳ Ｐゴシック" charset="0"/>
              </a:rPr>
              <a:t>一千万度から一億度の円盤は</a:t>
            </a:r>
            <a:r>
              <a:rPr lang="ja-JP" altLang="en-US" sz="2800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</a:rPr>
              <a:t>エックス線</a:t>
            </a:r>
            <a:r>
              <a:rPr lang="ja-JP" altLang="en-US" sz="2800">
                <a:solidFill>
                  <a:srgbClr val="FF3300"/>
                </a:solidFill>
                <a:latin typeface="Arial" charset="0"/>
                <a:ea typeface="ＭＳ Ｐゴシック" charset="0"/>
                <a:cs typeface="ＭＳ Ｐゴシック" charset="0"/>
              </a:rPr>
              <a:t>を出す</a:t>
            </a:r>
            <a:endParaRPr lang="en-US" altLang="ja-JP" sz="2800">
              <a:solidFill>
                <a:srgbClr val="FF3300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lvl="1">
              <a:lnSpc>
                <a:spcPct val="90000"/>
              </a:lnSpc>
            </a:pPr>
            <a:r>
              <a:rPr lang="ja-JP" altLang="en-US" sz="2400">
                <a:solidFill>
                  <a:srgbClr val="0000FF"/>
                </a:solidFill>
                <a:latin typeface="Arial" charset="0"/>
                <a:ea typeface="ＭＳ Ｐゴシック" charset="0"/>
              </a:rPr>
              <a:t>人間の目では見えない</a:t>
            </a:r>
            <a:endParaRPr lang="en-US" altLang="ja-JP" sz="2400">
              <a:solidFill>
                <a:srgbClr val="0000FF"/>
              </a:solidFill>
              <a:latin typeface="Arial" charset="0"/>
              <a:ea typeface="ＭＳ Ｐゴシック" charset="0"/>
            </a:endParaRPr>
          </a:p>
          <a:p>
            <a:pPr lvl="1">
              <a:lnSpc>
                <a:spcPct val="90000"/>
              </a:lnSpc>
            </a:pPr>
            <a:r>
              <a:rPr lang="ja-JP" altLang="en-US" sz="2400">
                <a:solidFill>
                  <a:srgbClr val="0000FF"/>
                </a:solidFill>
                <a:latin typeface="Arial" charset="0"/>
                <a:ea typeface="ＭＳ Ｐゴシック" charset="0"/>
              </a:rPr>
              <a:t>大気に吸収されて地面まで届かない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2078038" y="-3276600"/>
            <a:ext cx="8818562" cy="9967913"/>
            <a:chOff x="1344" y="-2112"/>
            <a:chExt cx="5555" cy="6279"/>
          </a:xfrm>
        </p:grpSpPr>
        <p:pic>
          <p:nvPicPr>
            <p:cNvPr id="37897" name="Picture 5" descr="orion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4" y="-2112"/>
              <a:ext cx="5555" cy="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898" name="Text Box 6"/>
            <p:cNvSpPr txBox="1">
              <a:spLocks noChangeArrowheads="1"/>
            </p:cNvSpPr>
            <p:nvPr/>
          </p:nvSpPr>
          <p:spPr bwMode="auto">
            <a:xfrm>
              <a:off x="3408" y="3936"/>
              <a:ext cx="122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altLang="ja-JP" sz="1800"/>
                <a:t>By Yuuji Kitahara</a:t>
              </a:r>
            </a:p>
          </p:txBody>
        </p:sp>
      </p:grp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4191000" y="990600"/>
            <a:ext cx="1490663" cy="1052513"/>
            <a:chOff x="2640" y="624"/>
            <a:chExt cx="939" cy="663"/>
          </a:xfrm>
        </p:grpSpPr>
        <p:sp>
          <p:nvSpPr>
            <p:cNvPr id="37895" name="AutoShape 8"/>
            <p:cNvSpPr>
              <a:spLocks noChangeArrowheads="1"/>
            </p:cNvSpPr>
            <p:nvPr/>
          </p:nvSpPr>
          <p:spPr bwMode="auto">
            <a:xfrm>
              <a:off x="3120" y="624"/>
              <a:ext cx="192" cy="432"/>
            </a:xfrm>
            <a:prstGeom prst="upArrow">
              <a:avLst>
                <a:gd name="adj1" fmla="val 50000"/>
                <a:gd name="adj2" fmla="val 5625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endParaRPr lang="ja-JP" altLang="en-US"/>
            </a:p>
          </p:txBody>
        </p:sp>
        <p:sp>
          <p:nvSpPr>
            <p:cNvPr id="37896" name="Text Box 9"/>
            <p:cNvSpPr txBox="1">
              <a:spLocks noChangeArrowheads="1"/>
            </p:cNvSpPr>
            <p:nvPr/>
          </p:nvSpPr>
          <p:spPr bwMode="auto">
            <a:xfrm>
              <a:off x="2640" y="1056"/>
              <a:ext cx="939" cy="2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ja-JP" altLang="en-US" sz="1800"/>
                <a:t>ベデルギウス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56964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06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706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706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706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706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706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4" dur="500"/>
                                        <p:tgtEl>
                                          <p:spTgt spid="706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706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4" dur="500"/>
                                        <p:tgtEl>
                                          <p:spTgt spid="7065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59" grpId="0" build="p" bldLvl="5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図 5" descr="ピクチャ 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4288" y="1574800"/>
            <a:ext cx="4110037" cy="410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9" name="スライド番号プレースホルダ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EB3D864-2382-6F42-98BF-F0358C728353}" type="slidenum">
              <a:rPr kumimoji="0" lang="en-US" altLang="ja-JP" sz="1400"/>
              <a:pPr/>
              <a:t>41</a:t>
            </a:fld>
            <a:endParaRPr kumimoji="0" lang="en-US" altLang="ja-JP" sz="1400"/>
          </a:p>
        </p:txBody>
      </p:sp>
      <p:sp>
        <p:nvSpPr>
          <p:cNvPr id="3994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>
                <a:latin typeface="Arial" charset="0"/>
                <a:ea typeface="ＭＳ Ｐゴシック" charset="0"/>
                <a:cs typeface="ＭＳ Ｐゴシック" charset="0"/>
              </a:rPr>
              <a:t>ブラックホールのエックス線写真</a:t>
            </a:r>
          </a:p>
        </p:txBody>
      </p:sp>
      <p:pic>
        <p:nvPicPr>
          <p:cNvPr id="31749" name="Picture 4" descr="021126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371600"/>
            <a:ext cx="4800600" cy="436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8" name="テキスト ボックス 6"/>
          <p:cNvSpPr txBox="1">
            <a:spLocks noChangeArrowheads="1"/>
          </p:cNvSpPr>
          <p:nvPr/>
        </p:nvSpPr>
        <p:spPr bwMode="auto">
          <a:xfrm>
            <a:off x="171450" y="2838450"/>
            <a:ext cx="2444750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ja-JP" altLang="en-US" sz="1800"/>
              <a:t>天の川の</a:t>
            </a:r>
            <a:endParaRPr lang="en-US" altLang="ja-JP" sz="1800"/>
          </a:p>
          <a:p>
            <a:r>
              <a:rPr lang="ja-JP" altLang="en-US" sz="1800"/>
              <a:t>赤外線写真</a:t>
            </a:r>
            <a:endParaRPr lang="en-US" altLang="ja-JP" sz="1800"/>
          </a:p>
          <a:p>
            <a:r>
              <a:rPr lang="ja-JP" altLang="en-US" sz="1800"/>
              <a:t>（はくちょう座周辺）</a:t>
            </a:r>
            <a:endParaRPr lang="en-US" altLang="ja-JP" sz="1800"/>
          </a:p>
          <a:p>
            <a:r>
              <a:rPr lang="ja-JP" altLang="en-US" sz="1800">
                <a:solidFill>
                  <a:srgbClr val="FF0000"/>
                </a:solidFill>
              </a:rPr>
              <a:t>たくさんの星とガスが</a:t>
            </a:r>
            <a:endParaRPr lang="en-US" altLang="ja-JP" sz="1800">
              <a:solidFill>
                <a:srgbClr val="FF0000"/>
              </a:solidFill>
            </a:endParaRPr>
          </a:p>
          <a:p>
            <a:r>
              <a:rPr lang="ja-JP" altLang="en-US" sz="1800">
                <a:solidFill>
                  <a:srgbClr val="FF0000"/>
                </a:solidFill>
              </a:rPr>
              <a:t>見えている。</a:t>
            </a:r>
            <a:endParaRPr lang="en-US" altLang="ja-JP" sz="1800">
              <a:solidFill>
                <a:srgbClr val="FF0000"/>
              </a:solidFill>
            </a:endParaRPr>
          </a:p>
          <a:p>
            <a:r>
              <a:rPr lang="ja-JP" altLang="en-US" sz="1800">
                <a:solidFill>
                  <a:srgbClr val="FF0000"/>
                </a:solidFill>
              </a:rPr>
              <a:t>ブラックホールはどこ？</a:t>
            </a:r>
          </a:p>
        </p:txBody>
      </p:sp>
      <p:cxnSp>
        <p:nvCxnSpPr>
          <p:cNvPr id="9" name="直線矢印コネクタ 8"/>
          <p:cNvCxnSpPr/>
          <p:nvPr/>
        </p:nvCxnSpPr>
        <p:spPr>
          <a:xfrm rot="16200000" flipV="1">
            <a:off x="3933032" y="4450556"/>
            <a:ext cx="2319338" cy="75247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直線矢印コネクタ 9"/>
          <p:cNvCxnSpPr/>
          <p:nvPr/>
        </p:nvCxnSpPr>
        <p:spPr>
          <a:xfrm>
            <a:off x="1814513" y="1762125"/>
            <a:ext cx="1201737" cy="65722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/>
          <p:cNvSpPr txBox="1">
            <a:spLocks noChangeArrowheads="1"/>
          </p:cNvSpPr>
          <p:nvPr/>
        </p:nvSpPr>
        <p:spPr bwMode="auto">
          <a:xfrm>
            <a:off x="441325" y="1425575"/>
            <a:ext cx="1903413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ja-JP" altLang="en-US" sz="1800">
                <a:solidFill>
                  <a:srgbClr val="FF0000"/>
                </a:solidFill>
              </a:rPr>
              <a:t>はくちょう座</a:t>
            </a:r>
            <a:r>
              <a:rPr lang="en-US" altLang="ja-JP" sz="1800">
                <a:solidFill>
                  <a:srgbClr val="FF0000"/>
                </a:solidFill>
              </a:rPr>
              <a:t>X-3</a:t>
            </a:r>
          </a:p>
          <a:p>
            <a:r>
              <a:rPr lang="en-US" altLang="ja-JP" sz="1800"/>
              <a:t>(</a:t>
            </a:r>
            <a:r>
              <a:rPr lang="ja-JP" altLang="en-US" sz="1800"/>
              <a:t>ブラックホールか</a:t>
            </a:r>
            <a:r>
              <a:rPr lang="en-US" altLang="ja-JP" sz="1800"/>
              <a:t/>
            </a:r>
            <a:br>
              <a:rPr lang="en-US" altLang="ja-JP" sz="1800"/>
            </a:br>
            <a:r>
              <a:rPr lang="ja-JP" altLang="en-US" sz="1800"/>
              <a:t>中性子星</a:t>
            </a:r>
            <a:r>
              <a:rPr lang="en-US" altLang="ja-JP" sz="1800"/>
              <a:t>)</a:t>
            </a:r>
            <a:endParaRPr lang="ja-JP" altLang="en-US" sz="1800"/>
          </a:p>
        </p:txBody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87375" y="5584825"/>
            <a:ext cx="8261350" cy="914400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90000"/>
              </a:lnSpc>
            </a:pPr>
            <a:r>
              <a:rPr lang="ja-JP" altLang="en-US" sz="2400">
                <a:latin typeface="Arial" charset="0"/>
                <a:ea typeface="ＭＳ Ｐゴシック" charset="0"/>
                <a:cs typeface="ＭＳ Ｐゴシック" charset="0"/>
              </a:rPr>
              <a:t>ヨーロッパの</a:t>
            </a:r>
            <a:r>
              <a:rPr lang="en-US" altLang="ja-JP" sz="2400">
                <a:latin typeface="Arial" charset="0"/>
                <a:ea typeface="ＭＳ Ｐゴシック" charset="0"/>
                <a:cs typeface="ＭＳ Ｐゴシック" charset="0"/>
              </a:rPr>
              <a:t>INTEGRAL</a:t>
            </a:r>
            <a:r>
              <a:rPr lang="ja-JP" altLang="en-US" sz="2400">
                <a:latin typeface="Arial" charset="0"/>
                <a:ea typeface="ＭＳ Ｐゴシック" charset="0"/>
                <a:cs typeface="ＭＳ Ｐゴシック" charset="0"/>
              </a:rPr>
              <a:t>衛星による、</a:t>
            </a:r>
            <a:r>
              <a:rPr lang="en-US" altLang="ja-JP" sz="2400">
                <a:latin typeface="Arial" charset="0"/>
                <a:ea typeface="ＭＳ Ｐゴシック" charset="0"/>
                <a:cs typeface="ＭＳ Ｐゴシック" charset="0"/>
              </a:rPr>
              <a:t/>
            </a:r>
            <a:br>
              <a:rPr lang="en-US" altLang="ja-JP" sz="240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ja-JP" altLang="en-US" sz="2400">
                <a:latin typeface="Arial" charset="0"/>
                <a:ea typeface="ＭＳ Ｐゴシック" charset="0"/>
                <a:cs typeface="ＭＳ Ｐゴシック" charset="0"/>
              </a:rPr>
              <a:t>ブラックホール天体「</a:t>
            </a:r>
            <a:r>
              <a:rPr lang="ja-JP" altLang="en-US" sz="240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はくちょうざ</a:t>
            </a:r>
            <a:r>
              <a:rPr lang="en-US" altLang="ja-JP" sz="240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X-1</a:t>
            </a:r>
            <a:r>
              <a:rPr lang="ja-JP" altLang="en-US" sz="2400">
                <a:latin typeface="Arial" charset="0"/>
                <a:ea typeface="ＭＳ Ｐゴシック" charset="0"/>
                <a:cs typeface="ＭＳ Ｐゴシック" charset="0"/>
              </a:rPr>
              <a:t>」の写真</a:t>
            </a:r>
            <a:endParaRPr lang="en-US" altLang="ja-JP" sz="2400"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90000"/>
              </a:lnSpc>
            </a:pPr>
            <a:r>
              <a:rPr lang="ja-JP" altLang="en-US" sz="240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ブラックホールは</a:t>
            </a:r>
            <a:r>
              <a:rPr lang="en-US" altLang="ja-JP" sz="240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X</a:t>
            </a:r>
            <a:r>
              <a:rPr lang="ja-JP" altLang="en-US" sz="240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線で明るく光っている！</a:t>
            </a:r>
          </a:p>
        </p:txBody>
      </p:sp>
    </p:spTree>
    <p:extLst>
      <p:ext uri="{BB962C8B-B14F-4D97-AF65-F5344CB8AC3E}">
        <p14:creationId xmlns:p14="http://schemas.microsoft.com/office/powerpoint/2010/main" val="1819640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31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337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8" grpId="0"/>
      <p:bldP spid="14" grpId="0"/>
      <p:bldP spid="31748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スライド番号プレースホルダ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434B86C-A970-414B-A6F6-0E965610E19D}" type="slidenum">
              <a:rPr kumimoji="0" lang="en-US" altLang="ja-JP" sz="1400"/>
              <a:pPr/>
              <a:t>42</a:t>
            </a:fld>
            <a:endParaRPr kumimoji="0" lang="en-US" altLang="ja-JP" sz="1400"/>
          </a:p>
        </p:txBody>
      </p:sp>
      <p:sp>
        <p:nvSpPr>
          <p:cNvPr id="40963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274638"/>
            <a:ext cx="8991600" cy="1143000"/>
          </a:xfrm>
        </p:spPr>
        <p:txBody>
          <a:bodyPr>
            <a:normAutofit fontScale="90000"/>
          </a:bodyPr>
          <a:lstStyle/>
          <a:p>
            <a:r>
              <a:rPr lang="ja-JP" altLang="en-US" sz="4000" dirty="0">
                <a:latin typeface="Arial" charset="0"/>
                <a:ea typeface="ＭＳ Ｐゴシック" charset="0"/>
                <a:cs typeface="ＭＳ Ｐゴシック" charset="0"/>
              </a:rPr>
              <a:t>ブラックホールの質量</a:t>
            </a:r>
            <a:r>
              <a:rPr lang="ja-JP" altLang="en-US" sz="4000" dirty="0" smtClean="0">
                <a:latin typeface="Arial" charset="0"/>
                <a:ea typeface="ＭＳ Ｐゴシック" charset="0"/>
                <a:cs typeface="ＭＳ Ｐゴシック" charset="0"/>
              </a:rPr>
              <a:t>を</a:t>
            </a:r>
            <a:r>
              <a:rPr lang="en-US" altLang="ja-JP" sz="4000" dirty="0" smtClean="0">
                <a:latin typeface="Arial" charset="0"/>
                <a:ea typeface="ＭＳ Ｐゴシック" charset="0"/>
                <a:cs typeface="ＭＳ Ｐゴシック" charset="0"/>
              </a:rPr>
              <a:t/>
            </a:r>
            <a:br>
              <a:rPr lang="en-US" altLang="ja-JP" sz="4000" dirty="0" smtClean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ja-JP" altLang="en-US" sz="4000" dirty="0" smtClean="0">
                <a:latin typeface="Arial" charset="0"/>
                <a:ea typeface="ＭＳ Ｐゴシック" charset="0"/>
                <a:cs typeface="ＭＳ Ｐゴシック" charset="0"/>
              </a:rPr>
              <a:t>どうやって測定</a:t>
            </a:r>
            <a:r>
              <a:rPr lang="ja-JP" altLang="en-US" sz="4000" dirty="0">
                <a:latin typeface="Arial" charset="0"/>
                <a:ea typeface="ＭＳ Ｐゴシック" charset="0"/>
                <a:cs typeface="ＭＳ Ｐゴシック" charset="0"/>
              </a:rPr>
              <a:t>する？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382000" cy="50292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ja-JP" altLang="en-US">
                <a:latin typeface="Arial" charset="0"/>
                <a:ea typeface="ＭＳ Ｐゴシック" charset="0"/>
                <a:cs typeface="ＭＳ Ｐゴシック" charset="0"/>
              </a:rPr>
              <a:t>ブラックホールの回りを回っている</a:t>
            </a:r>
            <a:r>
              <a:rPr lang="ja-JP" altLang="en-US">
                <a:solidFill>
                  <a:srgbClr val="FF3300"/>
                </a:solidFill>
                <a:latin typeface="Arial" charset="0"/>
                <a:ea typeface="ＭＳ Ｐゴシック" charset="0"/>
                <a:cs typeface="ＭＳ Ｐゴシック" charset="0"/>
              </a:rPr>
              <a:t>星の運動</a:t>
            </a:r>
            <a:r>
              <a:rPr lang="ja-JP" altLang="en-US">
                <a:latin typeface="Arial" charset="0"/>
                <a:ea typeface="ＭＳ Ｐゴシック" charset="0"/>
                <a:cs typeface="ＭＳ Ｐゴシック" charset="0"/>
              </a:rPr>
              <a:t>を調べる</a:t>
            </a:r>
            <a:endParaRPr lang="en-US" altLang="ja-JP"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90000"/>
              </a:lnSpc>
            </a:pPr>
            <a:r>
              <a:rPr lang="ja-JP" altLang="en-US">
                <a:latin typeface="Arial" charset="0"/>
                <a:ea typeface="ＭＳ Ｐゴシック" charset="0"/>
                <a:cs typeface="ＭＳ Ｐゴシック" charset="0"/>
              </a:rPr>
              <a:t>星の運動から計算してブラックホールの重力の強さがわかる</a:t>
            </a:r>
            <a:endParaRPr lang="en-US" altLang="ja-JP">
              <a:latin typeface="Arial" charset="0"/>
              <a:ea typeface="ＭＳ Ｐゴシック" charset="0"/>
              <a:cs typeface="ＭＳ Ｐゴシック" charset="0"/>
            </a:endParaRPr>
          </a:p>
          <a:p>
            <a:pPr lvl="1">
              <a:lnSpc>
                <a:spcPct val="90000"/>
              </a:lnSpc>
            </a:pPr>
            <a:r>
              <a:rPr lang="ja-JP" altLang="en-US">
                <a:latin typeface="Arial" charset="0"/>
                <a:ea typeface="ＭＳ Ｐゴシック" charset="0"/>
              </a:rPr>
              <a:t>速くまわっていれば重力が強い</a:t>
            </a:r>
            <a:endParaRPr lang="en-US" altLang="ja-JP">
              <a:latin typeface="Arial" charset="0"/>
              <a:ea typeface="ＭＳ Ｐゴシック" charset="0"/>
            </a:endParaRPr>
          </a:p>
          <a:p>
            <a:pPr lvl="1">
              <a:lnSpc>
                <a:spcPct val="90000"/>
              </a:lnSpc>
            </a:pPr>
            <a:r>
              <a:rPr lang="ja-JP" altLang="en-US">
                <a:latin typeface="Arial" charset="0"/>
                <a:ea typeface="ＭＳ Ｐゴシック" charset="0"/>
              </a:rPr>
              <a:t>重力の強さからブラックホールの重さがわかる</a:t>
            </a:r>
            <a:endParaRPr lang="en-US" altLang="ja-JP"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132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3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3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235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5" grpId="0" build="p" bldLvl="5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スライド番号プレースホルダ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8A0D39E-E4EB-1243-8A40-83E5E3DD0673}" type="slidenum">
              <a:rPr kumimoji="0" lang="en-US" altLang="ja-JP" sz="1400"/>
              <a:pPr/>
              <a:t>43</a:t>
            </a:fld>
            <a:endParaRPr kumimoji="0" lang="en-US" altLang="ja-JP" sz="1400"/>
          </a:p>
        </p:txBody>
      </p:sp>
      <p:sp>
        <p:nvSpPr>
          <p:cNvPr id="41987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sz="4000">
                <a:latin typeface="Arial" charset="0"/>
                <a:ea typeface="ＭＳ Ｐゴシック" charset="0"/>
                <a:cs typeface="ＭＳ Ｐゴシック" charset="0"/>
              </a:rPr>
              <a:t>ブラックホールの回りを回っている星の運動をどうやって調べる</a:t>
            </a:r>
            <a:r>
              <a:rPr lang="en-US" altLang="ja-JP" sz="4000">
                <a:latin typeface="Arial" charset="0"/>
                <a:ea typeface="ＭＳ Ｐゴシック" charset="0"/>
                <a:cs typeface="ＭＳ Ｐゴシック" charset="0"/>
              </a:rPr>
              <a:t>(1)</a:t>
            </a:r>
            <a:r>
              <a:rPr lang="ja-JP" altLang="en-US" sz="4000">
                <a:latin typeface="Arial" charset="0"/>
                <a:ea typeface="ＭＳ Ｐゴシック" charset="0"/>
                <a:cs typeface="ＭＳ Ｐゴシック" charset="0"/>
              </a:rPr>
              <a:t>？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>
            <a:normAutofit fontScale="92500" lnSpcReduction="10000"/>
          </a:bodyPr>
          <a:lstStyle/>
          <a:p>
            <a:r>
              <a:rPr lang="ja-JP" altLang="en-US">
                <a:latin typeface="Arial" charset="0"/>
                <a:ea typeface="ＭＳ Ｐゴシック" charset="0"/>
                <a:cs typeface="ＭＳ Ｐゴシック" charset="0"/>
              </a:rPr>
              <a:t>音を出しているものは、音の</a:t>
            </a:r>
            <a:r>
              <a:rPr lang="ja-JP" altLang="en-US">
                <a:solidFill>
                  <a:srgbClr val="FF3300"/>
                </a:solidFill>
                <a:latin typeface="Arial" charset="0"/>
                <a:ea typeface="ＭＳ Ｐゴシック" charset="0"/>
                <a:cs typeface="ＭＳ Ｐゴシック" charset="0"/>
              </a:rPr>
              <a:t>ドップラー効果</a:t>
            </a:r>
            <a:r>
              <a:rPr lang="ja-JP" altLang="en-US">
                <a:latin typeface="Arial" charset="0"/>
                <a:ea typeface="ＭＳ Ｐゴシック" charset="0"/>
                <a:cs typeface="ＭＳ Ｐゴシック" charset="0"/>
              </a:rPr>
              <a:t>を使えば運動がわかる！</a:t>
            </a:r>
            <a:endParaRPr lang="en-US" altLang="ja-JP"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ja-JP" altLang="en-US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</a:rPr>
              <a:t>運動によって音の高さ（波長）が変化する</a:t>
            </a:r>
            <a:endParaRPr lang="en-US" altLang="ja-JP">
              <a:solidFill>
                <a:srgbClr val="0000FF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ja-JP" altLang="en-US">
                <a:latin typeface="Arial" charset="0"/>
                <a:ea typeface="ＭＳ Ｐゴシック" charset="0"/>
                <a:cs typeface="ＭＳ Ｐゴシック" charset="0"/>
              </a:rPr>
              <a:t>星からは決まった色（波長）の光が出ている</a:t>
            </a:r>
            <a:endParaRPr lang="en-US" altLang="ja-JP"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ja-JP" altLang="en-US">
                <a:latin typeface="Arial" charset="0"/>
                <a:ea typeface="ＭＳ Ｐゴシック" charset="0"/>
                <a:cs typeface="ＭＳ Ｐゴシック" charset="0"/>
              </a:rPr>
              <a:t>光の</a:t>
            </a:r>
            <a:r>
              <a:rPr lang="ja-JP" altLang="en-US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ドップラー効果</a:t>
            </a:r>
            <a:r>
              <a:rPr lang="ja-JP" altLang="en-US">
                <a:latin typeface="Arial" charset="0"/>
                <a:ea typeface="ＭＳ Ｐゴシック" charset="0"/>
                <a:cs typeface="ＭＳ Ｐゴシック" charset="0"/>
              </a:rPr>
              <a:t>によって、その色（波長）が星の運動によって変化する</a:t>
            </a:r>
            <a:endParaRPr lang="en-US" altLang="ja-JP"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ja-JP" altLang="en-US">
                <a:latin typeface="Arial" charset="0"/>
                <a:ea typeface="ＭＳ Ｐゴシック" charset="0"/>
                <a:cs typeface="ＭＳ Ｐゴシック" charset="0"/>
              </a:rPr>
              <a:t>その色（波長）の運動による変化をはかる</a:t>
            </a:r>
            <a:endParaRPr lang="en-US" altLang="ja-JP"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ja-JP" altLang="en-US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ブラックホールのまわりを回転する星の運動からブラックホールの重さがわかる</a:t>
            </a:r>
            <a:endParaRPr lang="en-US" altLang="ja-JP">
              <a:solidFill>
                <a:srgbClr val="FF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ja-JP" alt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8400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3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30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430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430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430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430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1" grpId="0" build="p" bldLvl="5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スライド番号プレースホルダ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5C100A0-F4AB-8C4E-A55D-8FF308C3EA1E}" type="slidenum">
              <a:rPr kumimoji="0" lang="en-US" altLang="ja-JP" sz="1400"/>
              <a:pPr/>
              <a:t>44</a:t>
            </a:fld>
            <a:endParaRPr kumimoji="0" lang="en-US" altLang="ja-JP" sz="1400"/>
          </a:p>
        </p:txBody>
      </p:sp>
      <p:sp>
        <p:nvSpPr>
          <p:cNvPr id="43011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sz="4000">
                <a:latin typeface="Arial" charset="0"/>
                <a:ea typeface="ＭＳ Ｐゴシック" charset="0"/>
                <a:cs typeface="ＭＳ Ｐゴシック" charset="0"/>
              </a:rPr>
              <a:t>「ぎんが」衛星が発見したブラックホール</a:t>
            </a:r>
            <a:r>
              <a:rPr lang="en-US" altLang="ja-JP" sz="4000">
                <a:latin typeface="Arial" charset="0"/>
                <a:ea typeface="ＭＳ Ｐゴシック" charset="0"/>
                <a:cs typeface="ＭＳ Ｐゴシック" charset="0"/>
              </a:rPr>
              <a:t>GS1124-68</a:t>
            </a:r>
            <a:r>
              <a:rPr lang="ja-JP" altLang="en-US" sz="4000">
                <a:latin typeface="Arial" charset="0"/>
                <a:ea typeface="ＭＳ Ｐゴシック" charset="0"/>
                <a:cs typeface="ＭＳ Ｐゴシック" charset="0"/>
              </a:rPr>
              <a:t>のまわりの星の運動</a:t>
            </a:r>
          </a:p>
        </p:txBody>
      </p:sp>
      <p:pic>
        <p:nvPicPr>
          <p:cNvPr id="37892" name="Picture 3" descr="gs112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524000"/>
            <a:ext cx="739140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3" name="Line 4"/>
          <p:cNvSpPr>
            <a:spLocks noChangeShapeType="1"/>
          </p:cNvSpPr>
          <p:nvPr/>
        </p:nvSpPr>
        <p:spPr bwMode="auto">
          <a:xfrm>
            <a:off x="5029200" y="6172200"/>
            <a:ext cx="3124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37894" name="Line 5"/>
          <p:cNvSpPr>
            <a:spLocks noChangeShapeType="1"/>
          </p:cNvSpPr>
          <p:nvPr/>
        </p:nvSpPr>
        <p:spPr bwMode="auto">
          <a:xfrm>
            <a:off x="1905000" y="6172200"/>
            <a:ext cx="3124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37895" name="Text Box 6"/>
          <p:cNvSpPr txBox="1">
            <a:spLocks noChangeArrowheads="1"/>
          </p:cNvSpPr>
          <p:nvPr/>
        </p:nvSpPr>
        <p:spPr bwMode="auto">
          <a:xfrm>
            <a:off x="6324600" y="6234113"/>
            <a:ext cx="10985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ja-JP" altLang="en-US" sz="1800">
                <a:solidFill>
                  <a:srgbClr val="FF3300"/>
                </a:solidFill>
              </a:rPr>
              <a:t>回転周期</a:t>
            </a:r>
          </a:p>
        </p:txBody>
      </p:sp>
      <p:sp>
        <p:nvSpPr>
          <p:cNvPr id="37896" name="Text Box 7"/>
          <p:cNvSpPr txBox="1">
            <a:spLocks noChangeArrowheads="1"/>
          </p:cNvSpPr>
          <p:nvPr/>
        </p:nvSpPr>
        <p:spPr bwMode="auto">
          <a:xfrm>
            <a:off x="2819400" y="6234113"/>
            <a:ext cx="10985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ja-JP" altLang="en-US" sz="1800">
                <a:solidFill>
                  <a:srgbClr val="FF3300"/>
                </a:solidFill>
              </a:rPr>
              <a:t>回転周期</a:t>
            </a:r>
          </a:p>
        </p:txBody>
      </p:sp>
      <p:sp>
        <p:nvSpPr>
          <p:cNvPr id="37897" name="Text Box 8"/>
          <p:cNvSpPr txBox="1">
            <a:spLocks noChangeArrowheads="1"/>
          </p:cNvSpPr>
          <p:nvPr/>
        </p:nvSpPr>
        <p:spPr bwMode="auto">
          <a:xfrm rot="-5400000">
            <a:off x="-161925" y="3652838"/>
            <a:ext cx="20923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ja-JP" altLang="en-US" sz="2000">
                <a:solidFill>
                  <a:srgbClr val="FF3300"/>
                </a:solidFill>
              </a:rPr>
              <a:t>星が遠ざかる速さ</a:t>
            </a:r>
          </a:p>
        </p:txBody>
      </p:sp>
      <p:sp>
        <p:nvSpPr>
          <p:cNvPr id="25609" name="Text Box 9"/>
          <p:cNvSpPr txBox="1">
            <a:spLocks noChangeArrowheads="1"/>
          </p:cNvSpPr>
          <p:nvPr/>
        </p:nvSpPr>
        <p:spPr bwMode="auto">
          <a:xfrm>
            <a:off x="1981200" y="2057400"/>
            <a:ext cx="3197225" cy="822325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ja-JP" altLang="en-US" b="1">
                <a:solidFill>
                  <a:srgbClr val="0000FF"/>
                </a:solidFill>
              </a:rPr>
              <a:t>ブラックホールの重さは</a:t>
            </a:r>
            <a:endParaRPr lang="en-US" altLang="ja-JP" b="1">
              <a:solidFill>
                <a:srgbClr val="0000FF"/>
              </a:solidFill>
            </a:endParaRPr>
          </a:p>
          <a:p>
            <a:pPr algn="ctr"/>
            <a:r>
              <a:rPr lang="ja-JP" altLang="en-US" b="1">
                <a:solidFill>
                  <a:srgbClr val="0000FF"/>
                </a:solidFill>
              </a:rPr>
              <a:t>太陽の約</a:t>
            </a:r>
            <a:r>
              <a:rPr lang="en-US" altLang="ja-JP" b="1">
                <a:solidFill>
                  <a:srgbClr val="0000FF"/>
                </a:solidFill>
              </a:rPr>
              <a:t>6</a:t>
            </a:r>
            <a:r>
              <a:rPr lang="ja-JP" altLang="en-US" b="1">
                <a:solidFill>
                  <a:srgbClr val="0000FF"/>
                </a:solidFill>
              </a:rPr>
              <a:t>倍</a:t>
            </a:r>
          </a:p>
        </p:txBody>
      </p:sp>
    </p:spTree>
    <p:extLst>
      <p:ext uri="{BB962C8B-B14F-4D97-AF65-F5344CB8AC3E}">
        <p14:creationId xmlns:p14="http://schemas.microsoft.com/office/powerpoint/2010/main" val="864839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7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7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378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37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3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378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37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25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3" grpId="0" animBg="1"/>
      <p:bldP spid="37894" grpId="0" animBg="1"/>
      <p:bldP spid="37895" grpId="0"/>
      <p:bldP spid="37896" grpId="0"/>
      <p:bldP spid="37897" grpId="0"/>
      <p:bldP spid="25609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スライド番号プレースホルダ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84E703D2-AC6C-B04B-A4AD-6B7568B6A18E}" type="slidenum">
              <a:rPr kumimoji="0" lang="en-US" altLang="ja-JP" sz="1400"/>
              <a:pPr/>
              <a:t>45</a:t>
            </a:fld>
            <a:endParaRPr kumimoji="0" lang="en-US" altLang="ja-JP" sz="1400"/>
          </a:p>
        </p:txBody>
      </p:sp>
      <p:sp>
        <p:nvSpPr>
          <p:cNvPr id="44035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sz="4000">
                <a:latin typeface="Arial" charset="0"/>
                <a:ea typeface="ＭＳ Ｐゴシック" charset="0"/>
                <a:cs typeface="ＭＳ Ｐゴシック" charset="0"/>
              </a:rPr>
              <a:t>ブラックホールの回りを回っている星の運動をどうやって調べる</a:t>
            </a:r>
            <a:r>
              <a:rPr lang="en-US" altLang="ja-JP" sz="4000">
                <a:latin typeface="Arial" charset="0"/>
                <a:ea typeface="ＭＳ Ｐゴシック" charset="0"/>
                <a:cs typeface="ＭＳ Ｐゴシック" charset="0"/>
              </a:rPr>
              <a:t>(2)</a:t>
            </a:r>
            <a:r>
              <a:rPr lang="ja-JP" altLang="en-US" sz="4000">
                <a:latin typeface="Arial" charset="0"/>
                <a:ea typeface="ＭＳ Ｐゴシック" charset="0"/>
                <a:cs typeface="ＭＳ Ｐゴシック" charset="0"/>
              </a:rPr>
              <a:t>？</a:t>
            </a: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457200" y="1600200"/>
            <a:ext cx="83820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3200"/>
              <a:t>銀河の中心には</a:t>
            </a:r>
            <a:r>
              <a:rPr lang="en-US" sz="3200">
                <a:solidFill>
                  <a:srgbClr val="FF0000"/>
                </a:solidFill>
              </a:rPr>
              <a:t>巨大ブラックホール</a:t>
            </a:r>
            <a:r>
              <a:rPr lang="en-US" sz="3200">
                <a:solidFill>
                  <a:srgbClr val="000000"/>
                </a:solidFill>
              </a:rPr>
              <a:t>がある</a:t>
            </a:r>
            <a:endParaRPr lang="en-US" altLang="ja-JP" sz="3200">
              <a:solidFill>
                <a:srgbClr val="000000"/>
              </a:solidFill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ja-JP" altLang="en-US" sz="3200">
                <a:solidFill>
                  <a:srgbClr val="FF0000"/>
                </a:solidFill>
              </a:rPr>
              <a:t>巨大ブラックホール</a:t>
            </a:r>
            <a:r>
              <a:rPr lang="ja-JP" altLang="en-US" sz="3200"/>
              <a:t>の回りを回っている</a:t>
            </a:r>
            <a:r>
              <a:rPr lang="ja-JP" altLang="en-US" sz="3200">
                <a:solidFill>
                  <a:srgbClr val="FF3300"/>
                </a:solidFill>
              </a:rPr>
              <a:t>星の動き</a:t>
            </a:r>
            <a:r>
              <a:rPr lang="ja-JP" altLang="en-US" sz="3200"/>
              <a:t>を直接観測することができる</a:t>
            </a:r>
            <a:endParaRPr lang="en-US" altLang="ja-JP" sz="3200"/>
          </a:p>
          <a:p>
            <a:pPr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ja-JP" altLang="en-US" sz="3200"/>
              <a:t>星の運動から計算によって、</a:t>
            </a:r>
            <a:r>
              <a:rPr lang="ja-JP" altLang="en-US" sz="3200">
                <a:solidFill>
                  <a:srgbClr val="FF0000"/>
                </a:solidFill>
              </a:rPr>
              <a:t>巨大ブラックホール</a:t>
            </a:r>
            <a:r>
              <a:rPr lang="ja-JP" altLang="en-US" sz="3200"/>
              <a:t>の重力の強さがわかる</a:t>
            </a:r>
            <a:endParaRPr lang="en-US" altLang="ja-JP" sz="3200"/>
          </a:p>
          <a:p>
            <a:pPr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ja-JP" altLang="en-US" sz="3200"/>
              <a:t>重力の強さから巨大ブラックホールの重さがわかる</a:t>
            </a:r>
            <a:endParaRPr lang="en-US" altLang="ja-JP" sz="3200"/>
          </a:p>
          <a:p>
            <a:pPr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ja-JP" altLang="en-US" sz="3200"/>
              <a:t>私たちの銀河の中心にあるブラックホールの重さは太陽の</a:t>
            </a:r>
            <a:r>
              <a:rPr lang="en-US" altLang="ja-JP" sz="3200"/>
              <a:t>370</a:t>
            </a:r>
            <a:r>
              <a:rPr lang="ja-JP" altLang="en-US" sz="3200"/>
              <a:t>万倍</a:t>
            </a:r>
            <a:endParaRPr lang="en-US" altLang="ja-JP" sz="3200"/>
          </a:p>
        </p:txBody>
      </p:sp>
    </p:spTree>
    <p:extLst>
      <p:ext uri="{BB962C8B-B14F-4D97-AF65-F5344CB8AC3E}">
        <p14:creationId xmlns:p14="http://schemas.microsoft.com/office/powerpoint/2010/main" val="118180055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 bldLvl="5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タイトル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ja-JP" altLang="en-US">
                <a:latin typeface="Arial" charset="0"/>
                <a:ea typeface="ＭＳ Ｐゴシック" charset="0"/>
                <a:cs typeface="ＭＳ Ｐゴシック" charset="0"/>
              </a:rPr>
              <a:t>我々の銀河中心付近の星の運動</a:t>
            </a:r>
          </a:p>
        </p:txBody>
      </p:sp>
      <p:sp>
        <p:nvSpPr>
          <p:cNvPr id="45059" name="スライド番号プレースホルダ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B099ED5-D5DC-1843-875B-4A3CEC32E2F7}" type="slidenum">
              <a:rPr kumimoji="0" lang="en-US" altLang="ja-JP" sz="1400"/>
              <a:pPr/>
              <a:t>46</a:t>
            </a:fld>
            <a:endParaRPr kumimoji="0" lang="en-US" altLang="ja-JP" sz="1400"/>
          </a:p>
        </p:txBody>
      </p:sp>
      <p:pic>
        <p:nvPicPr>
          <p:cNvPr id="45060" name="図 4" descr="largeanim2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0" y="1204913"/>
            <a:ext cx="5080000" cy="5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1" name="テキスト ボックス 5"/>
          <p:cNvSpPr txBox="1">
            <a:spLocks noChangeArrowheads="1"/>
          </p:cNvSpPr>
          <p:nvPr/>
        </p:nvSpPr>
        <p:spPr bwMode="auto">
          <a:xfrm>
            <a:off x="2209800" y="6411913"/>
            <a:ext cx="51625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800">
                <a:hlinkClick r:id="rId3"/>
              </a:rPr>
              <a:t>http://www.mpe.mpg.de/ir/GC/res_dance.php</a:t>
            </a:r>
            <a:r>
              <a:rPr lang="ja-JP" altLang="en-US" sz="1800"/>
              <a:t>より</a:t>
            </a:r>
          </a:p>
        </p:txBody>
      </p:sp>
    </p:spTree>
    <p:extLst>
      <p:ext uri="{BB962C8B-B14F-4D97-AF65-F5344CB8AC3E}">
        <p14:creationId xmlns:p14="http://schemas.microsoft.com/office/powerpoint/2010/main" val="445727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今までの話は昨年までと同じ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 dirty="0" smtClean="0">
                <a:solidFill>
                  <a:srgbClr val="FF0000"/>
                </a:solidFill>
              </a:rPr>
              <a:t>ブラックホールの合体による重力波の検出</a:t>
            </a:r>
            <a:endParaRPr lang="en-US" altLang="ja-JP" dirty="0" smtClean="0">
              <a:solidFill>
                <a:srgbClr val="FF0000"/>
              </a:solidFill>
            </a:endParaRPr>
          </a:p>
          <a:p>
            <a:pPr lvl="1"/>
            <a:r>
              <a:rPr lang="de-DE" altLang="ja-JP" dirty="0" smtClean="0"/>
              <a:t>GW150914</a:t>
            </a:r>
            <a:r>
              <a:rPr lang="ja-JP" altLang="en-US" dirty="0" smtClean="0"/>
              <a:t>、</a:t>
            </a:r>
            <a:r>
              <a:rPr lang="en-US" altLang="ja-JP" dirty="0" smtClean="0"/>
              <a:t>2015</a:t>
            </a:r>
            <a:r>
              <a:rPr lang="ja-JP" altLang="en-US" dirty="0" smtClean="0"/>
              <a:t>年</a:t>
            </a:r>
            <a:r>
              <a:rPr lang="en-US" altLang="ja-JP" dirty="0" smtClean="0"/>
              <a:t>9</a:t>
            </a:r>
            <a:r>
              <a:rPr lang="ja-JP" altLang="en-US" dirty="0" smtClean="0"/>
              <a:t>月</a:t>
            </a:r>
            <a:r>
              <a:rPr lang="en-US" altLang="ja-JP" dirty="0" smtClean="0"/>
              <a:t>14</a:t>
            </a:r>
            <a:r>
              <a:rPr lang="ja-JP" altLang="en-US" dirty="0" smtClean="0"/>
              <a:t>日</a:t>
            </a:r>
            <a:r>
              <a:rPr lang="en-US" altLang="ja-JP" dirty="0" smtClean="0"/>
              <a:t> </a:t>
            </a:r>
            <a:r>
              <a:rPr lang="en-US" altLang="ja-JP" dirty="0" smtClean="0">
                <a:solidFill>
                  <a:srgbClr val="0070C0"/>
                </a:solidFill>
                <a:sym typeface="Wingdings"/>
              </a:rPr>
              <a:t> 2016</a:t>
            </a:r>
            <a:r>
              <a:rPr lang="ja-JP" altLang="en-US" dirty="0" smtClean="0">
                <a:solidFill>
                  <a:srgbClr val="0070C0"/>
                </a:solidFill>
                <a:sym typeface="Wingdings"/>
              </a:rPr>
              <a:t>年</a:t>
            </a:r>
            <a:r>
              <a:rPr lang="en-US" altLang="ja-JP" dirty="0" smtClean="0">
                <a:solidFill>
                  <a:srgbClr val="0070C0"/>
                </a:solidFill>
                <a:sym typeface="Wingdings"/>
              </a:rPr>
              <a:t>2</a:t>
            </a:r>
            <a:r>
              <a:rPr lang="ja-JP" altLang="en-US" dirty="0" smtClean="0">
                <a:solidFill>
                  <a:srgbClr val="0070C0"/>
                </a:solidFill>
                <a:sym typeface="Wingdings"/>
              </a:rPr>
              <a:t>月</a:t>
            </a:r>
            <a:r>
              <a:rPr lang="en-US" altLang="ja-JP" dirty="0" smtClean="0">
                <a:solidFill>
                  <a:srgbClr val="0070C0"/>
                </a:solidFill>
                <a:sym typeface="Wingdings"/>
              </a:rPr>
              <a:t>11</a:t>
            </a:r>
            <a:r>
              <a:rPr lang="ja-JP" altLang="en-US" dirty="0" smtClean="0">
                <a:solidFill>
                  <a:srgbClr val="0070C0"/>
                </a:solidFill>
                <a:sym typeface="Wingdings"/>
              </a:rPr>
              <a:t>日にプレスリリース</a:t>
            </a:r>
            <a:endParaRPr lang="en-US" altLang="ja-JP" dirty="0" smtClean="0">
              <a:solidFill>
                <a:srgbClr val="0070C0"/>
              </a:solidFill>
            </a:endParaRPr>
          </a:p>
          <a:p>
            <a:pPr lvl="1"/>
            <a:r>
              <a:rPr lang="en-US" altLang="ja-JP" dirty="0" smtClean="0"/>
              <a:t>GW151226</a:t>
            </a:r>
            <a:r>
              <a:rPr lang="ja-JP" altLang="en-US" dirty="0" smtClean="0"/>
              <a:t>、</a:t>
            </a:r>
            <a:r>
              <a:rPr lang="en-US" altLang="ja-JP" dirty="0" smtClean="0"/>
              <a:t>2015</a:t>
            </a:r>
            <a:r>
              <a:rPr lang="ja-JP" altLang="en-US" dirty="0" smtClean="0"/>
              <a:t>年</a:t>
            </a:r>
            <a:r>
              <a:rPr lang="en-US" altLang="ja-JP" dirty="0" smtClean="0"/>
              <a:t>12</a:t>
            </a:r>
            <a:r>
              <a:rPr lang="ja-JP" altLang="en-US" dirty="0" smtClean="0"/>
              <a:t>月</a:t>
            </a:r>
            <a:r>
              <a:rPr lang="en-US" altLang="ja-JP" dirty="0" smtClean="0"/>
              <a:t>26</a:t>
            </a:r>
            <a:r>
              <a:rPr lang="ja-JP" altLang="en-US" dirty="0" smtClean="0"/>
              <a:t>日</a:t>
            </a:r>
            <a:endParaRPr lang="en-US" altLang="ja-JP" dirty="0" smtClean="0"/>
          </a:p>
          <a:p>
            <a:r>
              <a:rPr lang="ja-JP" altLang="en-US" dirty="0" smtClean="0"/>
              <a:t>（おそらく）ブラックホールの合体で電磁波は全く放出されない</a:t>
            </a:r>
          </a:p>
          <a:p>
            <a:r>
              <a:rPr kumimoji="1" lang="en-US" altLang="ja-JP" dirty="0" smtClean="0">
                <a:solidFill>
                  <a:srgbClr val="FF0000"/>
                </a:solidFill>
              </a:rPr>
              <a:t>2016</a:t>
            </a:r>
            <a:r>
              <a:rPr kumimoji="1" lang="ja-JP" altLang="en-US" dirty="0" smtClean="0">
                <a:solidFill>
                  <a:srgbClr val="FF0000"/>
                </a:solidFill>
              </a:rPr>
              <a:t>年から人類は全く新しい眼でブラックホールを「見る</a:t>
            </a:r>
            <a:r>
              <a:rPr lang="ja-JP" altLang="en-US" dirty="0">
                <a:solidFill>
                  <a:srgbClr val="FF0000"/>
                </a:solidFill>
              </a:rPr>
              <a:t>」</a:t>
            </a:r>
            <a:r>
              <a:rPr kumimoji="1" lang="ja-JP" altLang="en-US" dirty="0" smtClean="0">
                <a:solidFill>
                  <a:srgbClr val="FF0000"/>
                </a:solidFill>
              </a:rPr>
              <a:t>ことができるようになった</a:t>
            </a:r>
            <a:endParaRPr kumimoji="1" lang="en-US" altLang="ja-JP" dirty="0" smtClean="0">
              <a:solidFill>
                <a:srgbClr val="FF0000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61B59-925A-6E4A-8E08-4142B69655D2}" type="slidenum">
              <a:rPr kumimoji="1" lang="ja-JP" altLang="en-US" smtClean="0"/>
              <a:pPr/>
              <a:t>47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7629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61B59-925A-6E4A-8E08-4142B69655D2}" type="slidenum">
              <a:rPr kumimoji="1" lang="ja-JP" altLang="en-US" smtClean="0"/>
              <a:pPr/>
              <a:t>48</a:t>
            </a:fld>
            <a:endParaRPr kumimoji="1" lang="ja-JP" altLang="en-US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530" y="1141225"/>
            <a:ext cx="10000115" cy="4931771"/>
          </a:xfrm>
          <a:prstGeom prst="rect">
            <a:avLst/>
          </a:prstGeom>
        </p:spPr>
      </p:pic>
      <p:sp>
        <p:nvSpPr>
          <p:cNvPr id="6" name="正方形/長方形 5"/>
          <p:cNvSpPr/>
          <p:nvPr/>
        </p:nvSpPr>
        <p:spPr>
          <a:xfrm>
            <a:off x="4520387" y="4726332"/>
            <a:ext cx="593124" cy="230660"/>
          </a:xfrm>
          <a:prstGeom prst="rect">
            <a:avLst/>
          </a:prstGeom>
          <a:solidFill>
            <a:srgbClr val="FFFF00">
              <a:alpha val="38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/>
          <p:cNvSpPr/>
          <p:nvPr/>
        </p:nvSpPr>
        <p:spPr>
          <a:xfrm>
            <a:off x="5428567" y="4728769"/>
            <a:ext cx="593124" cy="230660"/>
          </a:xfrm>
          <a:prstGeom prst="rect">
            <a:avLst/>
          </a:prstGeom>
          <a:solidFill>
            <a:srgbClr val="FFFF00">
              <a:alpha val="38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/>
          <p:cNvSpPr/>
          <p:nvPr/>
        </p:nvSpPr>
        <p:spPr>
          <a:xfrm>
            <a:off x="962314" y="4956992"/>
            <a:ext cx="593124" cy="230660"/>
          </a:xfrm>
          <a:prstGeom prst="rect">
            <a:avLst/>
          </a:prstGeom>
          <a:solidFill>
            <a:srgbClr val="FFFF00">
              <a:alpha val="38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/>
          <p:cNvSpPr/>
          <p:nvPr/>
        </p:nvSpPr>
        <p:spPr>
          <a:xfrm>
            <a:off x="2066391" y="4956992"/>
            <a:ext cx="844759" cy="230660"/>
          </a:xfrm>
          <a:prstGeom prst="rect">
            <a:avLst/>
          </a:prstGeom>
          <a:solidFill>
            <a:srgbClr val="FFFF00">
              <a:alpha val="38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/>
          <p:cNvSpPr/>
          <p:nvPr/>
        </p:nvSpPr>
        <p:spPr>
          <a:xfrm>
            <a:off x="5582227" y="3615202"/>
            <a:ext cx="878927" cy="214604"/>
          </a:xfrm>
          <a:prstGeom prst="rect">
            <a:avLst/>
          </a:prstGeom>
          <a:solidFill>
            <a:srgbClr val="FFFF00">
              <a:alpha val="38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70176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0" grpId="0" animBg="1"/>
      <p:bldP spid="11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61B59-925A-6E4A-8E08-4142B69655D2}" type="slidenum">
              <a:rPr kumimoji="1" lang="ja-JP" altLang="en-US" smtClean="0"/>
              <a:pPr/>
              <a:t>49</a:t>
            </a:fld>
            <a:endParaRPr kumimoji="1" lang="ja-JP" altLang="en-US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5317"/>
            <a:ext cx="8664222" cy="6858000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8045644" y="1076384"/>
            <a:ext cx="7360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600" dirty="0" smtClean="0"/>
              <a:t>観測</a:t>
            </a:r>
            <a:endParaRPr kumimoji="1" lang="en-US" altLang="ja-JP" sz="1600" dirty="0" smtClean="0"/>
          </a:p>
          <a:p>
            <a:r>
              <a:rPr kumimoji="1" lang="ja-JP" altLang="en-US" sz="1600" dirty="0" smtClean="0"/>
              <a:t>データ</a:t>
            </a:r>
            <a:endParaRPr kumimoji="1" lang="ja-JP" altLang="en-US" sz="1600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8016768" y="2672225"/>
            <a:ext cx="112723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600" dirty="0" smtClean="0"/>
              <a:t>一般相対</a:t>
            </a:r>
            <a:endParaRPr kumimoji="1" lang="en-US" altLang="ja-JP" sz="1600" dirty="0" smtClean="0"/>
          </a:p>
          <a:p>
            <a:r>
              <a:rPr kumimoji="1" lang="ja-JP" altLang="en-US" sz="1600" dirty="0" smtClean="0"/>
              <a:t>性理論に</a:t>
            </a:r>
            <a:endParaRPr kumimoji="1" lang="en-US" altLang="ja-JP" sz="1600" dirty="0" smtClean="0"/>
          </a:p>
          <a:p>
            <a:r>
              <a:rPr kumimoji="1" lang="ja-JP" altLang="en-US" sz="1600" dirty="0" smtClean="0"/>
              <a:t>よるモデル</a:t>
            </a:r>
            <a:endParaRPr kumimoji="1" lang="en-US" altLang="ja-JP" sz="1600" dirty="0" smtClean="0"/>
          </a:p>
          <a:p>
            <a:r>
              <a:rPr kumimoji="1" lang="ja-JP" altLang="en-US" sz="1600" dirty="0" smtClean="0"/>
              <a:t>計算</a:t>
            </a:r>
            <a:endParaRPr kumimoji="1" lang="ja-JP" altLang="en-US" sz="1600" dirty="0"/>
          </a:p>
        </p:txBody>
      </p:sp>
      <p:sp>
        <p:nvSpPr>
          <p:cNvPr id="8" name="上下矢印 7"/>
          <p:cNvSpPr/>
          <p:nvPr/>
        </p:nvSpPr>
        <p:spPr>
          <a:xfrm>
            <a:off x="8070978" y="1661159"/>
            <a:ext cx="268069" cy="1100703"/>
          </a:xfrm>
          <a:prstGeom prst="up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8205012" y="1919122"/>
            <a:ext cx="10054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600" dirty="0" smtClean="0">
                <a:solidFill>
                  <a:srgbClr val="FF0000"/>
                </a:solidFill>
              </a:rPr>
              <a:t>ほぼ完全</a:t>
            </a:r>
            <a:endParaRPr kumimoji="1" lang="en-US" altLang="ja-JP" sz="1600" dirty="0" smtClean="0">
              <a:solidFill>
                <a:srgbClr val="FF0000"/>
              </a:solidFill>
            </a:endParaRPr>
          </a:p>
          <a:p>
            <a:r>
              <a:rPr kumimoji="1" lang="ja-JP" altLang="en-US" sz="1600" dirty="0" smtClean="0">
                <a:solidFill>
                  <a:srgbClr val="FF0000"/>
                </a:solidFill>
              </a:rPr>
              <a:t>に一致</a:t>
            </a:r>
            <a:endParaRPr kumimoji="1" lang="ja-JP" altLang="en-US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070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今日の講義の内容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ja-JP" altLang="en-US" dirty="0" smtClean="0">
                <a:solidFill>
                  <a:srgbClr val="FF0000"/>
                </a:solidFill>
              </a:rPr>
              <a:t>宇宙の歴史</a:t>
            </a:r>
            <a:endParaRPr lang="en-US" altLang="ja-JP" dirty="0" smtClean="0">
              <a:solidFill>
                <a:srgbClr val="FF0000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kumimoji="1" lang="ja-JP" altLang="en-US" dirty="0" smtClean="0"/>
              <a:t>ブラックホールとは？</a:t>
            </a:r>
            <a:endParaRPr kumimoji="1" lang="en-US" altLang="ja-JP" dirty="0" smtClean="0"/>
          </a:p>
          <a:p>
            <a:pPr marL="514350" indent="-514350">
              <a:buFont typeface="+mj-lt"/>
              <a:buAutoNum type="arabicPeriod"/>
            </a:pPr>
            <a:r>
              <a:rPr lang="en-US" altLang="ja-JP" dirty="0" smtClean="0"/>
              <a:t>X</a:t>
            </a:r>
            <a:r>
              <a:rPr lang="ja-JP" altLang="en-US" dirty="0" smtClean="0"/>
              <a:t>線天文学の歴史</a:t>
            </a:r>
            <a:endParaRPr lang="en-US" altLang="ja-JP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61B59-925A-6E4A-8E08-4142B69655D2}" type="slidenum">
              <a:rPr kumimoji="1" lang="ja-JP" altLang="en-US" smtClean="0"/>
              <a:pPr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6944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61B59-925A-6E4A-8E08-4142B69655D2}" type="slidenum">
              <a:rPr kumimoji="1" lang="ja-JP" altLang="en-US" smtClean="0"/>
              <a:pPr/>
              <a:t>50</a:t>
            </a:fld>
            <a:endParaRPr kumimoji="1" lang="ja-JP" altLang="en-US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683" y="0"/>
            <a:ext cx="73205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923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今日の講義の内容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ja-JP" altLang="en-US" dirty="0" smtClean="0"/>
              <a:t>宇宙の歴史</a:t>
            </a:r>
            <a:endParaRPr lang="en-US" altLang="ja-JP" dirty="0" smtClean="0"/>
          </a:p>
          <a:p>
            <a:pPr marL="514350" indent="-514350">
              <a:buFont typeface="+mj-lt"/>
              <a:buAutoNum type="arabicPeriod"/>
            </a:pPr>
            <a:r>
              <a:rPr kumimoji="1" lang="ja-JP" altLang="en-US" dirty="0" smtClean="0"/>
              <a:t>ブラックホールとは？</a:t>
            </a:r>
            <a:endParaRPr kumimoji="1" lang="en-US" altLang="ja-JP" dirty="0" smtClean="0"/>
          </a:p>
          <a:p>
            <a:pPr marL="514350" indent="-514350">
              <a:buFont typeface="+mj-lt"/>
              <a:buAutoNum type="arabicPeriod"/>
            </a:pPr>
            <a:r>
              <a:rPr lang="en-US" altLang="ja-JP" dirty="0" smtClean="0"/>
              <a:t>X</a:t>
            </a:r>
            <a:r>
              <a:rPr lang="ja-JP" altLang="en-US" dirty="0" smtClean="0"/>
              <a:t>線天文学の歴史</a:t>
            </a:r>
            <a:endParaRPr lang="en-US" altLang="ja-JP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61B59-925A-6E4A-8E08-4142B69655D2}" type="slidenum">
              <a:rPr kumimoji="1" lang="ja-JP" altLang="en-US" smtClean="0"/>
              <a:pPr/>
              <a:t>51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4506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今日の講義の内容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ja-JP" altLang="en-US" dirty="0" smtClean="0"/>
              <a:t>宇宙の歴史</a:t>
            </a:r>
            <a:endParaRPr lang="en-US" altLang="ja-JP" dirty="0" smtClean="0"/>
          </a:p>
          <a:p>
            <a:pPr marL="514350" indent="-514350">
              <a:buFont typeface="+mj-lt"/>
              <a:buAutoNum type="arabicPeriod"/>
            </a:pPr>
            <a:r>
              <a:rPr kumimoji="1" lang="ja-JP" altLang="en-US" dirty="0" smtClean="0"/>
              <a:t>ブラックホールとは？</a:t>
            </a:r>
            <a:endParaRPr kumimoji="1" lang="en-US" altLang="ja-JP" dirty="0" smtClean="0"/>
          </a:p>
          <a:p>
            <a:pPr marL="514350" indent="-514350">
              <a:buFont typeface="+mj-lt"/>
              <a:buAutoNum type="arabicPeriod"/>
            </a:pPr>
            <a:r>
              <a:rPr lang="en-US" altLang="ja-JP" dirty="0" smtClean="0">
                <a:solidFill>
                  <a:srgbClr val="FF0000"/>
                </a:solidFill>
              </a:rPr>
              <a:t>X</a:t>
            </a:r>
            <a:r>
              <a:rPr lang="ja-JP" altLang="en-US" dirty="0" smtClean="0">
                <a:solidFill>
                  <a:srgbClr val="FF0000"/>
                </a:solidFill>
              </a:rPr>
              <a:t>線天文学の歴史</a:t>
            </a:r>
            <a:endParaRPr lang="en-US" altLang="ja-JP" dirty="0" smtClean="0">
              <a:solidFill>
                <a:srgbClr val="FF0000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61B59-925A-6E4A-8E08-4142B69655D2}" type="slidenum">
              <a:rPr kumimoji="1" lang="ja-JP" altLang="en-US" smtClean="0"/>
              <a:pPr/>
              <a:t>52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18300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スライド番号プレースホルダ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53000724-4488-F44F-B47E-EE2239C7AC76}" type="slidenum">
              <a:rPr lang="en-US" altLang="ja-JP" smtClean="0"/>
              <a:pPr/>
              <a:t>53</a:t>
            </a:fld>
            <a:endParaRPr lang="en-US" altLang="ja-JP" smtClean="0"/>
          </a:p>
        </p:txBody>
      </p:sp>
      <p:sp>
        <p:nvSpPr>
          <p:cNvPr id="10547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3</a:t>
            </a:r>
            <a:r>
              <a:rPr lang="en-US" altLang="ja-JP" dirty="0" smtClean="0"/>
              <a:t>.X</a:t>
            </a:r>
            <a:r>
              <a:rPr lang="ja-JP" altLang="en-US" dirty="0" smtClean="0"/>
              <a:t>線天文学の歴史</a:t>
            </a:r>
          </a:p>
        </p:txBody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1219200"/>
            <a:ext cx="7772400" cy="1143000"/>
          </a:xfrm>
        </p:spPr>
        <p:txBody>
          <a:bodyPr/>
          <a:lstStyle/>
          <a:p>
            <a:pPr marL="609600" indent="-609600">
              <a:buFontTx/>
              <a:buNone/>
            </a:pPr>
            <a:r>
              <a:rPr lang="ja-JP" altLang="en-US" smtClean="0"/>
              <a:t>光とは？</a:t>
            </a:r>
            <a:r>
              <a:rPr lang="en-US" altLang="ja-JP" smtClean="0"/>
              <a:t>X</a:t>
            </a:r>
            <a:r>
              <a:rPr lang="ja-JP" altLang="en-US" smtClean="0"/>
              <a:t>線とは？</a:t>
            </a:r>
            <a:endParaRPr lang="en-US" altLang="ja-JP" smtClean="0"/>
          </a:p>
          <a:p>
            <a:pPr marL="990600" lvl="1" indent="-533400">
              <a:buFontTx/>
              <a:buNone/>
            </a:pPr>
            <a:r>
              <a:rPr lang="ja-JP" altLang="en-US" smtClean="0"/>
              <a:t>波（電磁波）でもあり、粒子（光子）でもある</a:t>
            </a: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" y="2514600"/>
            <a:ext cx="8991600" cy="3890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3" name="Text Box 5"/>
          <p:cNvSpPr txBox="1">
            <a:spLocks noChangeArrowheads="1"/>
          </p:cNvSpPr>
          <p:nvPr/>
        </p:nvSpPr>
        <p:spPr bwMode="auto">
          <a:xfrm>
            <a:off x="2114550" y="6477000"/>
            <a:ext cx="68008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/>
              <a:t>http://www.shokabo.co.jp/sample/spectrum/emwave/emwave.htm</a:t>
            </a:r>
          </a:p>
        </p:txBody>
      </p:sp>
      <p:sp>
        <p:nvSpPr>
          <p:cNvPr id="7174" name="Line 6"/>
          <p:cNvSpPr>
            <a:spLocks noChangeShapeType="1"/>
          </p:cNvSpPr>
          <p:nvPr/>
        </p:nvSpPr>
        <p:spPr bwMode="auto">
          <a:xfrm>
            <a:off x="1219200" y="2895600"/>
            <a:ext cx="67818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 type="triangle" w="lg" len="lg"/>
            <a:tailEnd type="triangle" w="lg" len="lg"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7175" name="Text Box 7"/>
          <p:cNvSpPr txBox="1">
            <a:spLocks noChangeArrowheads="1"/>
          </p:cNvSpPr>
          <p:nvPr/>
        </p:nvSpPr>
        <p:spPr bwMode="auto">
          <a:xfrm>
            <a:off x="6950075" y="3048000"/>
            <a:ext cx="1965325" cy="65087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ja-JP" altLang="en-US" b="1">
                <a:solidFill>
                  <a:schemeClr val="bg1"/>
                </a:solidFill>
              </a:rPr>
              <a:t>波長長い</a:t>
            </a:r>
            <a:endParaRPr lang="en-US" altLang="ja-JP" b="1">
              <a:solidFill>
                <a:schemeClr val="bg1"/>
              </a:solidFill>
            </a:endParaRPr>
          </a:p>
          <a:p>
            <a:r>
              <a:rPr lang="ja-JP" altLang="en-US" b="1">
                <a:solidFill>
                  <a:schemeClr val="bg1"/>
                </a:solidFill>
              </a:rPr>
              <a:t>光子エネルギー小</a:t>
            </a:r>
          </a:p>
        </p:txBody>
      </p:sp>
      <p:sp>
        <p:nvSpPr>
          <p:cNvPr id="7176" name="Text Box 8"/>
          <p:cNvSpPr txBox="1">
            <a:spLocks noChangeArrowheads="1"/>
          </p:cNvSpPr>
          <p:nvPr/>
        </p:nvSpPr>
        <p:spPr bwMode="auto">
          <a:xfrm>
            <a:off x="228600" y="3006725"/>
            <a:ext cx="1965325" cy="65087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ja-JP" altLang="en-US" b="1">
                <a:solidFill>
                  <a:schemeClr val="bg1"/>
                </a:solidFill>
              </a:rPr>
              <a:t>波長短い</a:t>
            </a:r>
            <a:endParaRPr lang="en-US" altLang="ja-JP" b="1">
              <a:solidFill>
                <a:schemeClr val="bg1"/>
              </a:solidFill>
            </a:endParaRPr>
          </a:p>
          <a:p>
            <a:r>
              <a:rPr lang="ja-JP" altLang="en-US" b="1">
                <a:solidFill>
                  <a:schemeClr val="bg1"/>
                </a:solidFill>
              </a:rPr>
              <a:t>光子エネルギー大</a:t>
            </a:r>
          </a:p>
        </p:txBody>
      </p:sp>
      <p:sp>
        <p:nvSpPr>
          <p:cNvPr id="105482" name="Text Box 9"/>
          <p:cNvSpPr txBox="1">
            <a:spLocks noChangeArrowheads="1"/>
          </p:cNvSpPr>
          <p:nvPr/>
        </p:nvSpPr>
        <p:spPr bwMode="auto">
          <a:xfrm>
            <a:off x="2971800" y="5881688"/>
            <a:ext cx="31305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ja-JP" altLang="en-US" b="1">
                <a:solidFill>
                  <a:schemeClr val="bg1"/>
                </a:solidFill>
              </a:rPr>
              <a:t>「色」の違いは光の波長の違い</a:t>
            </a:r>
          </a:p>
        </p:txBody>
      </p:sp>
      <p:sp>
        <p:nvSpPr>
          <p:cNvPr id="7178" name="Rectangle 10"/>
          <p:cNvSpPr>
            <a:spLocks noChangeArrowheads="1"/>
          </p:cNvSpPr>
          <p:nvPr/>
        </p:nvSpPr>
        <p:spPr bwMode="auto">
          <a:xfrm>
            <a:off x="228600" y="4114800"/>
            <a:ext cx="8763000" cy="22098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ja-JP" altLang="en-US"/>
          </a:p>
        </p:txBody>
      </p:sp>
      <p:sp>
        <p:nvSpPr>
          <p:cNvPr id="7179" name="Oval 11"/>
          <p:cNvSpPr>
            <a:spLocks noChangeArrowheads="1"/>
          </p:cNvSpPr>
          <p:nvPr/>
        </p:nvSpPr>
        <p:spPr bwMode="auto">
          <a:xfrm>
            <a:off x="2819400" y="3200400"/>
            <a:ext cx="457200" cy="609600"/>
          </a:xfrm>
          <a:prstGeom prst="ellipse">
            <a:avLst/>
          </a:prstGeom>
          <a:noFill/>
          <a:ln w="22225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7180" name="Line 12"/>
          <p:cNvSpPr>
            <a:spLocks noChangeShapeType="1"/>
          </p:cNvSpPr>
          <p:nvPr/>
        </p:nvSpPr>
        <p:spPr bwMode="auto">
          <a:xfrm flipV="1">
            <a:off x="3200400" y="1524000"/>
            <a:ext cx="1219200" cy="17526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7181" name="Text Box 13"/>
          <p:cNvSpPr txBox="1">
            <a:spLocks noChangeArrowheads="1"/>
          </p:cNvSpPr>
          <p:nvPr/>
        </p:nvSpPr>
        <p:spPr bwMode="auto">
          <a:xfrm>
            <a:off x="4191000" y="1241425"/>
            <a:ext cx="47577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ja-JP" altLang="en-US" b="1">
                <a:solidFill>
                  <a:srgbClr val="FF0000"/>
                </a:solidFill>
              </a:rPr>
              <a:t>波長が短くてエネルギーの高い目に見えない光</a:t>
            </a:r>
          </a:p>
        </p:txBody>
      </p:sp>
      <p:sp>
        <p:nvSpPr>
          <p:cNvPr id="7182" name="Rectangle 14"/>
          <p:cNvSpPr>
            <a:spLocks noChangeArrowheads="1"/>
          </p:cNvSpPr>
          <p:nvPr/>
        </p:nvSpPr>
        <p:spPr bwMode="auto">
          <a:xfrm>
            <a:off x="4572000" y="3124200"/>
            <a:ext cx="1295400" cy="6096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7183" name="Rectangle 15"/>
          <p:cNvSpPr>
            <a:spLocks noChangeArrowheads="1"/>
          </p:cNvSpPr>
          <p:nvPr/>
        </p:nvSpPr>
        <p:spPr bwMode="auto">
          <a:xfrm>
            <a:off x="2362200" y="3124200"/>
            <a:ext cx="1447800" cy="6096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05489" name="Text Box 17"/>
          <p:cNvSpPr txBox="1">
            <a:spLocks noChangeArrowheads="1"/>
          </p:cNvSpPr>
          <p:nvPr/>
        </p:nvSpPr>
        <p:spPr bwMode="auto">
          <a:xfrm>
            <a:off x="3505200" y="4419600"/>
            <a:ext cx="1479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ja-JP" altLang="en-US">
                <a:solidFill>
                  <a:schemeClr val="bg1"/>
                </a:solidFill>
              </a:rPr>
              <a:t>目で見える光</a:t>
            </a:r>
          </a:p>
        </p:txBody>
      </p:sp>
    </p:spTree>
    <p:extLst>
      <p:ext uri="{BB962C8B-B14F-4D97-AF65-F5344CB8AC3E}">
        <p14:creationId xmlns:p14="http://schemas.microsoft.com/office/powerpoint/2010/main" val="3782492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96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96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7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7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7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1" dur="500"/>
                                        <p:tgtEl>
                                          <p:spTgt spid="71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7" dur="500"/>
                                        <p:tgtEl>
                                          <p:spTgt spid="7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0" dur="500"/>
                                        <p:tgtEl>
                                          <p:spTgt spid="7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7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1" dur="500"/>
                                        <p:tgtEl>
                                          <p:spTgt spid="7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5" dur="500"/>
                                        <p:tgtEl>
                                          <p:spTgt spid="7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636" grpId="0" build="p"/>
      <p:bldP spid="7173" grpId="0"/>
      <p:bldP spid="7174" grpId="0" animBg="1"/>
      <p:bldP spid="7175" grpId="0" animBg="1"/>
      <p:bldP spid="7176" grpId="0" animBg="1"/>
      <p:bldP spid="7179" grpId="0" animBg="1"/>
      <p:bldP spid="7180" grpId="0" animBg="1"/>
      <p:bldP spid="7181" grpId="0"/>
      <p:bldP spid="7182" grpId="0" animBg="1"/>
      <p:bldP spid="7182" grpId="1" animBg="1"/>
      <p:bldP spid="7183" grpId="0" animBg="1"/>
      <p:bldP spid="7183" grpId="1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スライド番号プレースホルダ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603B662-35FA-3743-BF09-85A80B259FB4}" type="slidenum">
              <a:rPr lang="en-US" altLang="ja-JP" smtClean="0"/>
              <a:pPr/>
              <a:t>54</a:t>
            </a:fld>
            <a:endParaRPr lang="en-US" altLang="ja-JP" smtClean="0"/>
          </a:p>
        </p:txBody>
      </p:sp>
      <p:sp>
        <p:nvSpPr>
          <p:cNvPr id="10752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/>
              <a:t>X</a:t>
            </a:r>
            <a:r>
              <a:rPr lang="ja-JP" altLang="en-US"/>
              <a:t>線の性質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ja-JP" altLang="en-US"/>
              <a:t>硬いものを通過する</a:t>
            </a:r>
            <a:endParaRPr lang="en-US" altLang="ja-JP"/>
          </a:p>
          <a:p>
            <a:pPr lvl="1"/>
            <a:r>
              <a:rPr lang="ja-JP" altLang="en-US"/>
              <a:t>「レントゲン撮影」に使われる</a:t>
            </a:r>
            <a:endParaRPr lang="en-US" altLang="ja-JP"/>
          </a:p>
          <a:p>
            <a:r>
              <a:rPr lang="ja-JP" altLang="en-US"/>
              <a:t>地球大気によって吸収されてしまう</a:t>
            </a:r>
            <a:endParaRPr lang="en-US" altLang="ja-JP"/>
          </a:p>
          <a:p>
            <a:pPr lvl="1"/>
            <a:r>
              <a:rPr lang="ja-JP" altLang="en-US"/>
              <a:t>宇宙からやってくる</a:t>
            </a:r>
            <a:r>
              <a:rPr lang="en-US" altLang="ja-JP"/>
              <a:t>X</a:t>
            </a:r>
            <a:r>
              <a:rPr lang="ja-JP" altLang="en-US"/>
              <a:t>線は地表まで届かない</a:t>
            </a: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4267200" y="1111250"/>
            <a:ext cx="4697413" cy="4222750"/>
            <a:chOff x="2688" y="700"/>
            <a:chExt cx="2959" cy="2660"/>
          </a:xfrm>
        </p:grpSpPr>
        <p:pic>
          <p:nvPicPr>
            <p:cNvPr id="107542" name="Picture 4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936" y="912"/>
              <a:ext cx="1440" cy="21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7543" name="Text Box 5"/>
            <p:cNvSpPr txBox="1">
              <a:spLocks noChangeArrowheads="1"/>
            </p:cNvSpPr>
            <p:nvPr/>
          </p:nvSpPr>
          <p:spPr bwMode="auto">
            <a:xfrm>
              <a:off x="3888" y="700"/>
              <a:ext cx="1645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altLang="ja-JP" sz="800"/>
                <a:t>http://upload.wikimedia.org/wikipedia/</a:t>
              </a:r>
            </a:p>
            <a:p>
              <a:r>
                <a:rPr lang="en-US" altLang="ja-JP" sz="800"/>
                <a:t>commons/e/e4/Roentgen-x-ray-von-kollikers-hand.jpg</a:t>
              </a:r>
            </a:p>
          </p:txBody>
        </p:sp>
        <p:sp>
          <p:nvSpPr>
            <p:cNvPr id="107544" name="Text Box 6"/>
            <p:cNvSpPr txBox="1">
              <a:spLocks noChangeArrowheads="1"/>
            </p:cNvSpPr>
            <p:nvPr/>
          </p:nvSpPr>
          <p:spPr bwMode="auto">
            <a:xfrm>
              <a:off x="2688" y="3129"/>
              <a:ext cx="2959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altLang="ja-JP"/>
                <a:t>1896</a:t>
              </a:r>
              <a:r>
                <a:rPr lang="ja-JP" altLang="en-US"/>
                <a:t>年に撮られた、レントゲン夫人の手の写真</a:t>
              </a:r>
            </a:p>
          </p:txBody>
        </p:sp>
      </p:grpSp>
      <p:pic>
        <p:nvPicPr>
          <p:cNvPr id="17416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" y="3937000"/>
            <a:ext cx="8686800" cy="208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12"/>
          <p:cNvGrpSpPr>
            <a:grpSpLocks/>
          </p:cNvGrpSpPr>
          <p:nvPr/>
        </p:nvGrpSpPr>
        <p:grpSpPr bwMode="auto">
          <a:xfrm>
            <a:off x="0" y="4191000"/>
            <a:ext cx="1104900" cy="1676400"/>
            <a:chOff x="0" y="2640"/>
            <a:chExt cx="696" cy="1056"/>
          </a:xfrm>
        </p:grpSpPr>
        <p:sp>
          <p:nvSpPr>
            <p:cNvPr id="107539" name="Text Box 9"/>
            <p:cNvSpPr txBox="1">
              <a:spLocks noChangeArrowheads="1"/>
            </p:cNvSpPr>
            <p:nvPr/>
          </p:nvSpPr>
          <p:spPr bwMode="auto">
            <a:xfrm>
              <a:off x="124" y="3465"/>
              <a:ext cx="40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ja-JP" altLang="en-US" b="1"/>
                <a:t>地面</a:t>
              </a:r>
            </a:p>
          </p:txBody>
        </p:sp>
        <p:sp>
          <p:nvSpPr>
            <p:cNvPr id="107540" name="Line 10"/>
            <p:cNvSpPr>
              <a:spLocks noChangeShapeType="1"/>
            </p:cNvSpPr>
            <p:nvPr/>
          </p:nvSpPr>
          <p:spPr bwMode="auto">
            <a:xfrm flipV="1">
              <a:off x="336" y="2832"/>
              <a:ext cx="0" cy="6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lg" len="lg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07541" name="Text Box 11"/>
            <p:cNvSpPr txBox="1">
              <a:spLocks noChangeArrowheads="1"/>
            </p:cNvSpPr>
            <p:nvPr/>
          </p:nvSpPr>
          <p:spPr bwMode="auto">
            <a:xfrm>
              <a:off x="0" y="2640"/>
              <a:ext cx="69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ja-JP" altLang="en-US" b="1"/>
                <a:t>宇宙空間</a:t>
              </a:r>
            </a:p>
          </p:txBody>
        </p:sp>
      </p:grpSp>
      <p:grpSp>
        <p:nvGrpSpPr>
          <p:cNvPr id="4" name="Group 18"/>
          <p:cNvGrpSpPr>
            <a:grpSpLocks/>
          </p:cNvGrpSpPr>
          <p:nvPr/>
        </p:nvGrpSpPr>
        <p:grpSpPr bwMode="auto">
          <a:xfrm>
            <a:off x="1219200" y="4953000"/>
            <a:ext cx="5264150" cy="366713"/>
            <a:chOff x="768" y="3120"/>
            <a:chExt cx="3316" cy="231"/>
          </a:xfrm>
        </p:grpSpPr>
        <p:sp>
          <p:nvSpPr>
            <p:cNvPr id="107537" name="Text Box 13"/>
            <p:cNvSpPr txBox="1">
              <a:spLocks noChangeArrowheads="1"/>
            </p:cNvSpPr>
            <p:nvPr/>
          </p:nvSpPr>
          <p:spPr bwMode="auto">
            <a:xfrm>
              <a:off x="768" y="3120"/>
              <a:ext cx="120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ja-JP" altLang="en-US"/>
                <a:t>地表から見えない</a:t>
              </a:r>
            </a:p>
          </p:txBody>
        </p:sp>
        <p:sp>
          <p:nvSpPr>
            <p:cNvPr id="107538" name="Text Box 15"/>
            <p:cNvSpPr txBox="1">
              <a:spLocks noChangeArrowheads="1"/>
            </p:cNvSpPr>
            <p:nvPr/>
          </p:nvSpPr>
          <p:spPr bwMode="auto">
            <a:xfrm>
              <a:off x="2880" y="3120"/>
              <a:ext cx="120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ja-JP" altLang="en-US"/>
                <a:t>地表から見えない</a:t>
              </a:r>
            </a:p>
          </p:txBody>
        </p:sp>
      </p:grpSp>
      <p:grpSp>
        <p:nvGrpSpPr>
          <p:cNvPr id="5" name="Group 17"/>
          <p:cNvGrpSpPr>
            <a:grpSpLocks/>
          </p:cNvGrpSpPr>
          <p:nvPr/>
        </p:nvGrpSpPr>
        <p:grpSpPr bwMode="auto">
          <a:xfrm>
            <a:off x="3519488" y="4518025"/>
            <a:ext cx="5014912" cy="892175"/>
            <a:chOff x="2217" y="2846"/>
            <a:chExt cx="3159" cy="562"/>
          </a:xfrm>
        </p:grpSpPr>
        <p:sp>
          <p:nvSpPr>
            <p:cNvPr id="107535" name="Text Box 14"/>
            <p:cNvSpPr txBox="1">
              <a:spLocks noChangeArrowheads="1"/>
            </p:cNvSpPr>
            <p:nvPr/>
          </p:nvSpPr>
          <p:spPr bwMode="auto">
            <a:xfrm>
              <a:off x="4314" y="3120"/>
              <a:ext cx="106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ja-JP" altLang="en-US">
                  <a:solidFill>
                    <a:srgbClr val="FF0000"/>
                  </a:solidFill>
                </a:rPr>
                <a:t>地表から見える</a:t>
              </a:r>
            </a:p>
          </p:txBody>
        </p:sp>
        <p:sp>
          <p:nvSpPr>
            <p:cNvPr id="107536" name="Rectangle 16"/>
            <p:cNvSpPr>
              <a:spLocks noChangeArrowheads="1"/>
            </p:cNvSpPr>
            <p:nvPr/>
          </p:nvSpPr>
          <p:spPr bwMode="auto">
            <a:xfrm rot="-5400000">
              <a:off x="2052" y="3011"/>
              <a:ext cx="56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ja-JP" altLang="en-US">
                  <a:solidFill>
                    <a:srgbClr val="FF0000"/>
                  </a:solidFill>
                </a:rPr>
                <a:t>見える</a:t>
              </a:r>
            </a:p>
          </p:txBody>
        </p:sp>
      </p:grpSp>
      <p:sp>
        <p:nvSpPr>
          <p:cNvPr id="17427" name="Oval 19"/>
          <p:cNvSpPr>
            <a:spLocks noChangeArrowheads="1"/>
          </p:cNvSpPr>
          <p:nvPr/>
        </p:nvSpPr>
        <p:spPr bwMode="auto">
          <a:xfrm>
            <a:off x="1219200" y="5562600"/>
            <a:ext cx="609600" cy="533400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7428" name="Line 20"/>
          <p:cNvSpPr>
            <a:spLocks noChangeShapeType="1"/>
          </p:cNvSpPr>
          <p:nvPr/>
        </p:nvSpPr>
        <p:spPr bwMode="auto">
          <a:xfrm>
            <a:off x="1219200" y="5943600"/>
            <a:ext cx="6781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lg" len="lg"/>
            <a:tailEnd type="triangle" w="lg" len="lg"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7429" name="Text Box 21"/>
          <p:cNvSpPr txBox="1">
            <a:spLocks noChangeArrowheads="1"/>
          </p:cNvSpPr>
          <p:nvPr/>
        </p:nvSpPr>
        <p:spPr bwMode="auto">
          <a:xfrm>
            <a:off x="6950075" y="6096000"/>
            <a:ext cx="1965325" cy="650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ja-JP" altLang="en-US" b="1"/>
              <a:t>波長長い</a:t>
            </a:r>
            <a:endParaRPr lang="en-US" altLang="ja-JP" b="1"/>
          </a:p>
          <a:p>
            <a:r>
              <a:rPr lang="ja-JP" altLang="en-US" b="1"/>
              <a:t>光子エネルギー小</a:t>
            </a:r>
          </a:p>
        </p:txBody>
      </p:sp>
      <p:sp>
        <p:nvSpPr>
          <p:cNvPr id="17430" name="Text Box 22"/>
          <p:cNvSpPr txBox="1">
            <a:spLocks noChangeArrowheads="1"/>
          </p:cNvSpPr>
          <p:nvPr/>
        </p:nvSpPr>
        <p:spPr bwMode="auto">
          <a:xfrm>
            <a:off x="228600" y="6054725"/>
            <a:ext cx="1965325" cy="650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ja-JP" altLang="en-US" b="1"/>
              <a:t>波長短い</a:t>
            </a:r>
            <a:endParaRPr lang="en-US" altLang="ja-JP" b="1"/>
          </a:p>
          <a:p>
            <a:r>
              <a:rPr lang="ja-JP" altLang="en-US" b="1"/>
              <a:t>光子エネルギー大</a:t>
            </a:r>
          </a:p>
        </p:txBody>
      </p:sp>
      <p:sp>
        <p:nvSpPr>
          <p:cNvPr id="17431" name="Oval 23"/>
          <p:cNvSpPr>
            <a:spLocks noChangeArrowheads="1"/>
          </p:cNvSpPr>
          <p:nvPr/>
        </p:nvSpPr>
        <p:spPr bwMode="auto">
          <a:xfrm>
            <a:off x="1219200" y="4876800"/>
            <a:ext cx="1905000" cy="533400"/>
          </a:xfrm>
          <a:prstGeom prst="ellipse">
            <a:avLst/>
          </a:prstGeom>
          <a:noFill/>
          <a:ln w="15875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223489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7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17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17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17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17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4" dur="500"/>
                                        <p:tgtEl>
                                          <p:spTgt spid="17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17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1" grpId="0" build="p"/>
      <p:bldP spid="17427" grpId="0" animBg="1"/>
      <p:bldP spid="17428" grpId="0" animBg="1"/>
      <p:bldP spid="17429" grpId="0" animBg="1"/>
      <p:bldP spid="17430" grpId="0" animBg="1"/>
      <p:bldP spid="17431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スライド番号プレースホルダ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57EF220-243A-1145-B3E4-E0FD69EF3A19}" type="slidenum">
              <a:rPr lang="en-US" altLang="ja-JP" smtClean="0"/>
              <a:pPr/>
              <a:t>55</a:t>
            </a:fld>
            <a:endParaRPr lang="en-US" altLang="ja-JP" smtClean="0"/>
          </a:p>
        </p:txBody>
      </p:sp>
      <p:sp>
        <p:nvSpPr>
          <p:cNvPr id="10957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X</a:t>
            </a:r>
            <a:r>
              <a:rPr lang="ja-JP" altLang="en-US" dirty="0"/>
              <a:t>線天</a:t>
            </a:r>
            <a:r>
              <a:rPr lang="ja-JP" altLang="en-US" dirty="0" smtClean="0"/>
              <a:t>文学</a:t>
            </a:r>
            <a:endParaRPr lang="ja-JP" altLang="en-US" dirty="0"/>
          </a:p>
        </p:txBody>
      </p:sp>
      <p:sp>
        <p:nvSpPr>
          <p:cNvPr id="153604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304800" y="1403370"/>
            <a:ext cx="8534400" cy="4952980"/>
          </a:xfrm>
          <a:noFill/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altLang="ja-JP" sz="2800" dirty="0" smtClean="0">
                <a:solidFill>
                  <a:srgbClr val="FF0066"/>
                </a:solidFill>
              </a:rPr>
              <a:t>X</a:t>
            </a:r>
            <a:r>
              <a:rPr lang="ja-JP" altLang="en-US" sz="2800" dirty="0" smtClean="0">
                <a:solidFill>
                  <a:srgbClr val="FF0066"/>
                </a:solidFill>
              </a:rPr>
              <a:t>線天文学</a:t>
            </a:r>
            <a:r>
              <a:rPr lang="en-US" altLang="ja-JP" sz="2800" dirty="0"/>
              <a:t>	</a:t>
            </a:r>
          </a:p>
          <a:p>
            <a:pPr lvl="1">
              <a:lnSpc>
                <a:spcPct val="80000"/>
              </a:lnSpc>
            </a:pPr>
            <a:r>
              <a:rPr lang="ja-JP" altLang="en-US" dirty="0"/>
              <a:t>宇宙からやってくる高いエネルギーを</a:t>
            </a:r>
            <a:r>
              <a:rPr lang="ja-JP" altLang="en-US" dirty="0" smtClean="0"/>
              <a:t>持った</a:t>
            </a:r>
            <a:r>
              <a:rPr lang="en-US" altLang="ja-JP" dirty="0" smtClean="0"/>
              <a:t>X</a:t>
            </a:r>
            <a:r>
              <a:rPr lang="ja-JP" altLang="en-US" dirty="0" smtClean="0"/>
              <a:t>線を</a:t>
            </a:r>
            <a:r>
              <a:rPr lang="ja-JP" altLang="en-US" dirty="0"/>
              <a:t>観測して行う天文学研究</a:t>
            </a:r>
            <a:endParaRPr lang="en-US" altLang="ja-JP" dirty="0"/>
          </a:p>
          <a:p>
            <a:pPr lvl="1">
              <a:lnSpc>
                <a:spcPct val="80000"/>
              </a:lnSpc>
            </a:pPr>
            <a:r>
              <a:rPr lang="en-US" altLang="ja-JP" dirty="0" smtClean="0"/>
              <a:t>X</a:t>
            </a:r>
            <a:r>
              <a:rPr lang="ja-JP" altLang="en-US" dirty="0" smtClean="0"/>
              <a:t>線は大気</a:t>
            </a:r>
            <a:r>
              <a:rPr lang="ja-JP" altLang="en-US" dirty="0"/>
              <a:t>で吸収されてしまう</a:t>
            </a:r>
            <a:endParaRPr lang="en-US" altLang="ja-JP" dirty="0"/>
          </a:p>
          <a:p>
            <a:pPr lvl="1">
              <a:lnSpc>
                <a:spcPct val="80000"/>
              </a:lnSpc>
            </a:pPr>
            <a:r>
              <a:rPr lang="ja-JP" altLang="en-US" dirty="0"/>
              <a:t>スペースで観測する必要がある</a:t>
            </a:r>
            <a:endParaRPr lang="en-US" altLang="ja-JP" dirty="0" smtClean="0"/>
          </a:p>
          <a:p>
            <a:pPr lvl="1">
              <a:lnSpc>
                <a:spcPct val="80000"/>
              </a:lnSpc>
            </a:pPr>
            <a:r>
              <a:rPr lang="ja-JP" altLang="en-US" dirty="0" smtClean="0">
                <a:solidFill>
                  <a:srgbClr val="0000FF"/>
                </a:solidFill>
              </a:rPr>
              <a:t>宇宙</a:t>
            </a:r>
            <a:r>
              <a:rPr lang="ja-JP" altLang="en-US" dirty="0">
                <a:solidFill>
                  <a:srgbClr val="0000FF"/>
                </a:solidFill>
              </a:rPr>
              <a:t>開発と共に</a:t>
            </a:r>
            <a:r>
              <a:rPr lang="en-US" altLang="ja-JP" dirty="0">
                <a:solidFill>
                  <a:srgbClr val="0000FF"/>
                </a:solidFill>
              </a:rPr>
              <a:t>X</a:t>
            </a:r>
            <a:r>
              <a:rPr lang="ja-JP" altLang="en-US" dirty="0" smtClean="0">
                <a:solidFill>
                  <a:srgbClr val="0000FF"/>
                </a:solidFill>
              </a:rPr>
              <a:t>線天</a:t>
            </a:r>
            <a:r>
              <a:rPr lang="ja-JP" altLang="en-US" dirty="0">
                <a:solidFill>
                  <a:srgbClr val="0000FF"/>
                </a:solidFill>
              </a:rPr>
              <a:t>文学が発展</a:t>
            </a:r>
            <a:endParaRPr lang="en-US" altLang="ja-JP" dirty="0">
              <a:solidFill>
                <a:srgbClr val="0000FF"/>
              </a:solidFill>
            </a:endParaRPr>
          </a:p>
          <a:p>
            <a:pPr>
              <a:lnSpc>
                <a:spcPct val="80000"/>
              </a:lnSpc>
            </a:pPr>
            <a:r>
              <a:rPr lang="en-US" altLang="ja-JP" sz="2800" dirty="0">
                <a:solidFill>
                  <a:srgbClr val="FF0066"/>
                </a:solidFill>
              </a:rPr>
              <a:t>X</a:t>
            </a:r>
            <a:r>
              <a:rPr lang="ja-JP" altLang="en-US" sz="2800" dirty="0">
                <a:solidFill>
                  <a:srgbClr val="FF0066"/>
                </a:solidFill>
              </a:rPr>
              <a:t>線天文学は</a:t>
            </a:r>
            <a:r>
              <a:rPr lang="en-US" altLang="ja-JP" sz="2800" dirty="0">
                <a:solidFill>
                  <a:srgbClr val="FF0066"/>
                </a:solidFill>
              </a:rPr>
              <a:t>40</a:t>
            </a:r>
            <a:r>
              <a:rPr lang="ja-JP" altLang="en-US" sz="2800" dirty="0">
                <a:solidFill>
                  <a:srgbClr val="FF0066"/>
                </a:solidFill>
              </a:rPr>
              <a:t>年</a:t>
            </a:r>
            <a:r>
              <a:rPr lang="ja-JP" altLang="en-US" sz="2800" dirty="0" smtClean="0">
                <a:solidFill>
                  <a:srgbClr val="FF0066"/>
                </a:solidFill>
              </a:rPr>
              <a:t>以上にかけて成熟してきた</a:t>
            </a:r>
            <a:endParaRPr lang="en-US" altLang="ja-JP" sz="2800" dirty="0" smtClean="0">
              <a:solidFill>
                <a:srgbClr val="FF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1474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536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536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5360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5360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15360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04" grpId="0" build="allAtOnce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スライド番号プレースホルダ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AF3D04A6-60D6-BE4A-8B85-91423F78CAB7}" type="slidenum">
              <a:rPr lang="en-US" altLang="ja-JP" smtClean="0"/>
              <a:pPr/>
              <a:t>56</a:t>
            </a:fld>
            <a:endParaRPr lang="en-US" altLang="ja-JP" smtClean="0"/>
          </a:p>
        </p:txBody>
      </p:sp>
      <p:sp>
        <p:nvSpPr>
          <p:cNvPr id="10854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458200" cy="50292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ja-JP" altLang="en-US" sz="2800" dirty="0">
                <a:solidFill>
                  <a:srgbClr val="FF0000"/>
                </a:solidFill>
              </a:rPr>
              <a:t>レントゲンが</a:t>
            </a:r>
            <a:r>
              <a:rPr lang="en-US" altLang="ja-JP" sz="2800" dirty="0">
                <a:solidFill>
                  <a:srgbClr val="FF0000"/>
                </a:solidFill>
              </a:rPr>
              <a:t>1895</a:t>
            </a:r>
            <a:r>
              <a:rPr lang="ja-JP" altLang="en-US" sz="2800" dirty="0">
                <a:solidFill>
                  <a:srgbClr val="FF0000"/>
                </a:solidFill>
              </a:rPr>
              <a:t>年、</a:t>
            </a:r>
            <a:r>
              <a:rPr lang="en-US" altLang="ja-JP" sz="2800" dirty="0">
                <a:solidFill>
                  <a:srgbClr val="FF0000"/>
                </a:solidFill>
              </a:rPr>
              <a:t>X</a:t>
            </a:r>
            <a:r>
              <a:rPr lang="ja-JP" altLang="en-US" sz="2800" dirty="0">
                <a:solidFill>
                  <a:srgbClr val="FF0000"/>
                </a:solidFill>
              </a:rPr>
              <a:t>線を発見</a:t>
            </a:r>
            <a:endParaRPr lang="en-US" altLang="ja-JP" sz="2800" dirty="0"/>
          </a:p>
          <a:p>
            <a:pPr>
              <a:lnSpc>
                <a:spcPct val="90000"/>
              </a:lnSpc>
            </a:pPr>
            <a:r>
              <a:rPr lang="ja-JP" altLang="en-US" sz="2800" dirty="0"/>
              <a:t>宇宙からの</a:t>
            </a:r>
            <a:r>
              <a:rPr lang="en-US" altLang="ja-JP" sz="2800" dirty="0"/>
              <a:t>X</a:t>
            </a:r>
            <a:r>
              <a:rPr lang="ja-JP" altLang="en-US" sz="2800" dirty="0"/>
              <a:t>線は大気圏外に出ないと観測できない</a:t>
            </a:r>
            <a:endParaRPr lang="en-US" altLang="ja-JP" sz="2800" dirty="0"/>
          </a:p>
          <a:p>
            <a:pPr>
              <a:lnSpc>
                <a:spcPct val="90000"/>
              </a:lnSpc>
            </a:pPr>
            <a:r>
              <a:rPr lang="en-US" altLang="ja-JP" sz="2800" dirty="0"/>
              <a:t>1962</a:t>
            </a:r>
            <a:r>
              <a:rPr lang="ja-JP" altLang="en-US" sz="2800" dirty="0"/>
              <a:t>年以前は、</a:t>
            </a:r>
            <a:r>
              <a:rPr lang="en-US" altLang="ja-JP" sz="2800" dirty="0"/>
              <a:t>X</a:t>
            </a:r>
            <a:r>
              <a:rPr lang="ja-JP" altLang="en-US" sz="2800" dirty="0"/>
              <a:t>線を出す天体の存在は知られていなかった</a:t>
            </a:r>
            <a:endParaRPr lang="en-US" altLang="ja-JP" sz="2800" dirty="0"/>
          </a:p>
          <a:p>
            <a:pPr>
              <a:lnSpc>
                <a:spcPct val="90000"/>
              </a:lnSpc>
            </a:pPr>
            <a:r>
              <a:rPr lang="en-US" altLang="ja-JP" sz="2800" dirty="0"/>
              <a:t>1962</a:t>
            </a:r>
            <a:r>
              <a:rPr lang="ja-JP" altLang="en-US" sz="2800" dirty="0"/>
              <a:t>年</a:t>
            </a:r>
            <a:r>
              <a:rPr lang="en-US" altLang="ja-JP" sz="2800" dirty="0"/>
              <a:t>6</a:t>
            </a:r>
            <a:r>
              <a:rPr lang="ja-JP" altLang="en-US" sz="2800" dirty="0"/>
              <a:t>月</a:t>
            </a:r>
            <a:r>
              <a:rPr lang="en-US" altLang="ja-JP" sz="2800" dirty="0"/>
              <a:t>18</a:t>
            </a:r>
            <a:r>
              <a:rPr lang="ja-JP" altLang="en-US" sz="2800" dirty="0"/>
              <a:t>日</a:t>
            </a:r>
            <a:r>
              <a:rPr lang="en-US" altLang="ja-JP" sz="2800" dirty="0"/>
              <a:t>…</a:t>
            </a:r>
          </a:p>
          <a:p>
            <a:pPr lvl="1">
              <a:lnSpc>
                <a:spcPct val="90000"/>
              </a:lnSpc>
            </a:pPr>
            <a:r>
              <a:rPr lang="ja-JP" altLang="en-US" sz="2400" dirty="0"/>
              <a:t>ジャコーニらが放射線検出装置を搭載したロケットを打ち上げ</a:t>
            </a:r>
            <a:endParaRPr lang="en-US" altLang="ja-JP" sz="2400" dirty="0"/>
          </a:p>
          <a:p>
            <a:pPr lvl="1">
              <a:lnSpc>
                <a:spcPct val="90000"/>
              </a:lnSpc>
            </a:pPr>
            <a:r>
              <a:rPr lang="ja-JP" altLang="en-US" sz="2400" dirty="0"/>
              <a:t>月による太陽からの</a:t>
            </a:r>
            <a:r>
              <a:rPr lang="en-US" altLang="ja-JP" sz="2400" dirty="0"/>
              <a:t>X</a:t>
            </a:r>
            <a:r>
              <a:rPr lang="ja-JP" altLang="en-US" sz="2400" dirty="0"/>
              <a:t>線反射の観測が目的</a:t>
            </a:r>
            <a:endParaRPr lang="en-US" altLang="ja-JP" sz="2400" dirty="0"/>
          </a:p>
          <a:p>
            <a:pPr lvl="2">
              <a:lnSpc>
                <a:spcPct val="90000"/>
              </a:lnSpc>
            </a:pPr>
            <a:r>
              <a:rPr lang="ja-JP" altLang="en-US" sz="2000" dirty="0">
                <a:solidFill>
                  <a:srgbClr val="008000"/>
                </a:solidFill>
              </a:rPr>
              <a:t>月の</a:t>
            </a:r>
            <a:r>
              <a:rPr lang="en-US" altLang="ja-JP" sz="2000" dirty="0">
                <a:solidFill>
                  <a:srgbClr val="008000"/>
                </a:solidFill>
              </a:rPr>
              <a:t>X</a:t>
            </a:r>
            <a:r>
              <a:rPr lang="ja-JP" altLang="en-US" sz="2000" dirty="0">
                <a:solidFill>
                  <a:srgbClr val="008000"/>
                </a:solidFill>
              </a:rPr>
              <a:t>線は暗すぎて観測できなかった</a:t>
            </a:r>
            <a:endParaRPr lang="en-US" altLang="ja-JP" sz="2000" dirty="0">
              <a:solidFill>
                <a:srgbClr val="008000"/>
              </a:solidFill>
            </a:endParaRPr>
          </a:p>
          <a:p>
            <a:pPr lvl="2">
              <a:lnSpc>
                <a:spcPct val="90000"/>
              </a:lnSpc>
            </a:pPr>
            <a:r>
              <a:rPr lang="en-US" altLang="ja-JP" sz="2000" dirty="0">
                <a:solidFill>
                  <a:srgbClr val="008000"/>
                </a:solidFill>
              </a:rPr>
              <a:t>1990</a:t>
            </a:r>
            <a:r>
              <a:rPr lang="ja-JP" altLang="en-US" sz="2000" dirty="0">
                <a:solidFill>
                  <a:srgbClr val="008000"/>
                </a:solidFill>
              </a:rPr>
              <a:t>年になって高感度の</a:t>
            </a:r>
            <a:r>
              <a:rPr lang="en-US" altLang="ja-JP" sz="2000" dirty="0">
                <a:solidFill>
                  <a:srgbClr val="008000"/>
                </a:solidFill>
              </a:rPr>
              <a:t>ROSAT</a:t>
            </a:r>
            <a:r>
              <a:rPr lang="ja-JP" altLang="en-US" sz="2000" dirty="0">
                <a:solidFill>
                  <a:srgbClr val="008000"/>
                </a:solidFill>
              </a:rPr>
              <a:t>衛星で初めて観測できた</a:t>
            </a:r>
            <a:endParaRPr lang="en-US" altLang="ja-JP" sz="2000" dirty="0">
              <a:solidFill>
                <a:srgbClr val="008000"/>
              </a:solidFill>
            </a:endParaRPr>
          </a:p>
          <a:p>
            <a:pPr lvl="1">
              <a:lnSpc>
                <a:spcPct val="90000"/>
              </a:lnSpc>
            </a:pPr>
            <a:r>
              <a:rPr lang="ja-JP" altLang="en-US" sz="2400" dirty="0">
                <a:solidFill>
                  <a:srgbClr val="0000FF"/>
                </a:solidFill>
              </a:rPr>
              <a:t>全天で一番明るい</a:t>
            </a:r>
            <a:r>
              <a:rPr lang="en-US" altLang="ja-JP" sz="2400" dirty="0">
                <a:solidFill>
                  <a:srgbClr val="0000FF"/>
                </a:solidFill>
              </a:rPr>
              <a:t>X</a:t>
            </a:r>
            <a:r>
              <a:rPr lang="ja-JP" altLang="en-US" sz="2400" dirty="0" smtClean="0">
                <a:solidFill>
                  <a:srgbClr val="0000FF"/>
                </a:solidFill>
              </a:rPr>
              <a:t>線源「さそり座</a:t>
            </a:r>
            <a:r>
              <a:rPr lang="en-US" altLang="ja-JP" sz="2400" dirty="0" smtClean="0">
                <a:solidFill>
                  <a:srgbClr val="0000FF"/>
                </a:solidFill>
              </a:rPr>
              <a:t>X</a:t>
            </a:r>
            <a:r>
              <a:rPr lang="en-US" altLang="ja-JP" sz="2400" dirty="0">
                <a:solidFill>
                  <a:srgbClr val="0000FF"/>
                </a:solidFill>
              </a:rPr>
              <a:t>-</a:t>
            </a:r>
            <a:r>
              <a:rPr lang="en-US" altLang="ja-JP" sz="2400" dirty="0" smtClean="0">
                <a:solidFill>
                  <a:srgbClr val="0000FF"/>
                </a:solidFill>
              </a:rPr>
              <a:t>1</a:t>
            </a:r>
            <a:r>
              <a:rPr lang="ja-JP" altLang="en-US" sz="2400" dirty="0" smtClean="0">
                <a:solidFill>
                  <a:srgbClr val="0000FF"/>
                </a:solidFill>
              </a:rPr>
              <a:t>」を</a:t>
            </a:r>
            <a:r>
              <a:rPr lang="ja-JP" altLang="en-US" sz="2400" dirty="0">
                <a:solidFill>
                  <a:srgbClr val="0000FF"/>
                </a:solidFill>
              </a:rPr>
              <a:t>偶然発見</a:t>
            </a:r>
            <a:endParaRPr lang="en-US" altLang="ja-JP" sz="2400" dirty="0">
              <a:solidFill>
                <a:srgbClr val="0000FF"/>
              </a:solidFill>
            </a:endParaRPr>
          </a:p>
          <a:p>
            <a:pPr lvl="1">
              <a:lnSpc>
                <a:spcPct val="90000"/>
              </a:lnSpc>
            </a:pPr>
            <a:r>
              <a:rPr lang="en-US" altLang="ja-JP" sz="2400" dirty="0">
                <a:solidFill>
                  <a:srgbClr val="FF0000"/>
                </a:solidFill>
              </a:rPr>
              <a:t>X</a:t>
            </a:r>
            <a:r>
              <a:rPr lang="ja-JP" altLang="en-US" sz="2400" dirty="0">
                <a:solidFill>
                  <a:srgbClr val="FF0000"/>
                </a:solidFill>
              </a:rPr>
              <a:t>線天文学の誕生！</a:t>
            </a:r>
          </a:p>
        </p:txBody>
      </p:sp>
      <p:sp>
        <p:nvSpPr>
          <p:cNvPr id="116740" name="Rectangle 3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smtClean="0"/>
              <a:t>X</a:t>
            </a:r>
            <a:r>
              <a:rPr lang="ja-JP" altLang="en-US" smtClean="0"/>
              <a:t>線天文学の歴史</a:t>
            </a:r>
            <a:r>
              <a:rPr lang="en-US" altLang="ja-JP" smtClean="0"/>
              <a:t/>
            </a:r>
            <a:br>
              <a:rPr lang="en-US" altLang="ja-JP" smtClean="0"/>
            </a:br>
            <a:r>
              <a:rPr lang="en-US" altLang="ja-JP" smtClean="0"/>
              <a:t>1962</a:t>
            </a:r>
            <a:r>
              <a:rPr lang="ja-JP" altLang="en-US" smtClean="0"/>
              <a:t>年　</a:t>
            </a:r>
            <a:r>
              <a:rPr lang="en-US" altLang="ja-JP" smtClean="0"/>
              <a:t>X</a:t>
            </a:r>
            <a:r>
              <a:rPr lang="ja-JP" altLang="en-US" smtClean="0"/>
              <a:t>線天文学の誕生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5715000" y="1600200"/>
            <a:ext cx="3276600" cy="3657600"/>
            <a:chOff x="3600" y="1008"/>
            <a:chExt cx="2064" cy="2304"/>
          </a:xfrm>
        </p:grpSpPr>
        <p:sp>
          <p:nvSpPr>
            <p:cNvPr id="116742" name="Rectangle 5"/>
            <p:cNvSpPr>
              <a:spLocks noChangeArrowheads="1"/>
            </p:cNvSpPr>
            <p:nvPr/>
          </p:nvSpPr>
          <p:spPr bwMode="auto">
            <a:xfrm>
              <a:off x="3600" y="1008"/>
              <a:ext cx="2064" cy="230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grpSp>
          <p:nvGrpSpPr>
            <p:cNvPr id="3" name="Group 6"/>
            <p:cNvGrpSpPr>
              <a:grpSpLocks/>
            </p:cNvGrpSpPr>
            <p:nvPr/>
          </p:nvGrpSpPr>
          <p:grpSpPr bwMode="auto">
            <a:xfrm>
              <a:off x="3638" y="1104"/>
              <a:ext cx="1978" cy="2180"/>
              <a:chOff x="3638" y="1104"/>
              <a:chExt cx="1978" cy="2180"/>
            </a:xfrm>
          </p:grpSpPr>
          <p:pic>
            <p:nvPicPr>
              <p:cNvPr id="116744" name="Picture 7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3696" y="1104"/>
                <a:ext cx="1890" cy="19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16745" name="Text Box 8"/>
              <p:cNvSpPr txBox="1">
                <a:spLocks noChangeArrowheads="1"/>
              </p:cNvSpPr>
              <p:nvPr/>
            </p:nvSpPr>
            <p:spPr bwMode="auto">
              <a:xfrm>
                <a:off x="3638" y="3072"/>
                <a:ext cx="1978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altLang="ja-JP" sz="1600"/>
                  <a:t>Highlights of the ROSAT mission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772362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85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085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085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085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1085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10854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10854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10854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10854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10854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7" dur="2000" fill="hold"/>
                                        <p:tgtEl>
                                          <p:spTgt spid="10854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546" grpId="0" build="p" bldLvl="2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スライド番号プレースホルダ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9F16374-5489-3D49-8AED-1D80DC8D792A}" type="slidenum">
              <a:rPr lang="en-US" altLang="ja-JP" smtClean="0"/>
              <a:pPr/>
              <a:t>57</a:t>
            </a:fld>
            <a:endParaRPr lang="en-US" altLang="ja-JP" smtClean="0"/>
          </a:p>
        </p:txBody>
      </p:sp>
      <p:sp>
        <p:nvSpPr>
          <p:cNvPr id="12083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12083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/>
          </a:p>
        </p:txBody>
      </p:sp>
      <p:pic>
        <p:nvPicPr>
          <p:cNvPr id="120837" name="Picture 4" descr="giacconi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1143000"/>
            <a:ext cx="3951288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7701" name="Picture 5" descr="giacconi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43400" y="0"/>
            <a:ext cx="4556125" cy="662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7702" name="Rectangle 6"/>
          <p:cNvSpPr>
            <a:spLocks noChangeArrowheads="1"/>
          </p:cNvSpPr>
          <p:nvPr/>
        </p:nvSpPr>
        <p:spPr bwMode="auto">
          <a:xfrm>
            <a:off x="7010400" y="914400"/>
            <a:ext cx="1524000" cy="5486400"/>
          </a:xfrm>
          <a:prstGeom prst="rect">
            <a:avLst/>
          </a:prstGeom>
          <a:solidFill>
            <a:srgbClr val="FFCC99">
              <a:alpha val="20000"/>
            </a:srgbClr>
          </a:solidFill>
          <a:ln w="28575">
            <a:solidFill>
              <a:srgbClr val="FFCC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20840" name="Text Box 7"/>
          <p:cNvSpPr txBox="1">
            <a:spLocks noChangeArrowheads="1"/>
          </p:cNvSpPr>
          <p:nvPr/>
        </p:nvSpPr>
        <p:spPr bwMode="auto">
          <a:xfrm>
            <a:off x="838200" y="5943600"/>
            <a:ext cx="33924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ja-JP" altLang="en-US"/>
              <a:t>より詳しく知りたい人はこちらへ</a:t>
            </a:r>
            <a:r>
              <a:rPr lang="en-US" altLang="ja-JP"/>
              <a:t>↓</a:t>
            </a:r>
          </a:p>
        </p:txBody>
      </p:sp>
      <p:sp>
        <p:nvSpPr>
          <p:cNvPr id="120841" name="Text Box 8"/>
          <p:cNvSpPr txBox="1">
            <a:spLocks noChangeArrowheads="1"/>
          </p:cNvSpPr>
          <p:nvPr/>
        </p:nvSpPr>
        <p:spPr bwMode="auto">
          <a:xfrm>
            <a:off x="838200" y="6324600"/>
            <a:ext cx="7397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dirty="0">
                <a:hlinkClick r:id="rId5"/>
              </a:rPr>
              <a:t>http://nobelprize.org/nobel_prizes/physics/laureates/2002/phyadv02.pdf</a:t>
            </a:r>
            <a:endParaRPr lang="en-US" altLang="ja-JP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2565837" y="5257800"/>
            <a:ext cx="15064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>
                <a:solidFill>
                  <a:srgbClr val="0000FF"/>
                </a:solidFill>
              </a:rPr>
              <a:t>「さそり座</a:t>
            </a:r>
            <a:r>
              <a:rPr lang="en-US" altLang="ja-JP" dirty="0" smtClean="0">
                <a:solidFill>
                  <a:srgbClr val="0000FF"/>
                </a:solidFill>
              </a:rPr>
              <a:t>X-1</a:t>
            </a:r>
            <a:r>
              <a:rPr lang="ja-JP" altLang="en-US" dirty="0" smtClean="0">
                <a:solidFill>
                  <a:srgbClr val="0000FF"/>
                </a:solidFill>
              </a:rPr>
              <a:t>」</a:t>
            </a:r>
            <a:endParaRPr kumimoji="1" lang="ja-JP" altLang="en-US" dirty="0"/>
          </a:p>
        </p:txBody>
      </p:sp>
      <p:cxnSp>
        <p:nvCxnSpPr>
          <p:cNvPr id="12" name="直線矢印コネクタ 11"/>
          <p:cNvCxnSpPr/>
          <p:nvPr/>
        </p:nvCxnSpPr>
        <p:spPr>
          <a:xfrm rot="16200000" flipV="1">
            <a:off x="2464050" y="4514554"/>
            <a:ext cx="1229908" cy="256584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051200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57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1577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7702" grpId="0" animBg="1"/>
      <p:bldP spid="10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スライド番号プレースホルダ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B9D7866-D14B-6C4D-8B20-1AE465DD770D}" type="slidenum">
              <a:rPr lang="en-US" altLang="ja-JP" smtClean="0"/>
              <a:pPr/>
              <a:t>58</a:t>
            </a:fld>
            <a:endParaRPr lang="en-US" altLang="ja-JP" smtClean="0"/>
          </a:p>
        </p:txBody>
      </p:sp>
      <p:sp>
        <p:nvSpPr>
          <p:cNvPr id="12288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>
                <a:solidFill>
                  <a:schemeClr val="tx1"/>
                </a:solidFill>
              </a:rPr>
              <a:t>初期の</a:t>
            </a:r>
            <a:r>
              <a:rPr lang="en-US" altLang="ja-JP">
                <a:solidFill>
                  <a:schemeClr val="tx1"/>
                </a:solidFill>
              </a:rPr>
              <a:t>X</a:t>
            </a:r>
            <a:r>
              <a:rPr lang="ja-JP" altLang="en-US">
                <a:solidFill>
                  <a:schemeClr val="tx1"/>
                </a:solidFill>
              </a:rPr>
              <a:t>線天文学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268413"/>
            <a:ext cx="8567737" cy="5410200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ja-JP" altLang="en-US" sz="2400" dirty="0"/>
              <a:t>宇宙開発の進歩</a:t>
            </a:r>
            <a:endParaRPr lang="en-US" altLang="ja-JP" sz="2400" dirty="0"/>
          </a:p>
          <a:p>
            <a:pPr lvl="1">
              <a:lnSpc>
                <a:spcPct val="80000"/>
              </a:lnSpc>
            </a:pPr>
            <a:r>
              <a:rPr lang="en-US" altLang="ja-JP" sz="2000" dirty="0"/>
              <a:t>1957</a:t>
            </a:r>
            <a:r>
              <a:rPr lang="ja-JP" altLang="en-US" sz="2000" dirty="0"/>
              <a:t>年、最初の人工衛星スプートニク（ソ連）打ち上げ</a:t>
            </a:r>
            <a:endParaRPr lang="en-US" altLang="ja-JP" sz="2000" dirty="0"/>
          </a:p>
          <a:p>
            <a:pPr lvl="1">
              <a:lnSpc>
                <a:spcPct val="80000"/>
              </a:lnSpc>
            </a:pPr>
            <a:r>
              <a:rPr lang="en-US" altLang="ja-JP" sz="2000" dirty="0"/>
              <a:t>1958</a:t>
            </a:r>
            <a:r>
              <a:rPr lang="ja-JP" altLang="en-US" sz="2000" dirty="0"/>
              <a:t>年、アメリカのエクスプローラ</a:t>
            </a:r>
            <a:r>
              <a:rPr lang="en-US" altLang="ja-JP" sz="2000" dirty="0"/>
              <a:t>1</a:t>
            </a:r>
            <a:r>
              <a:rPr lang="ja-JP" altLang="en-US" sz="2000" dirty="0"/>
              <a:t>号</a:t>
            </a:r>
            <a:endParaRPr lang="en-US" altLang="ja-JP" sz="2000" dirty="0"/>
          </a:p>
          <a:p>
            <a:pPr lvl="1">
              <a:lnSpc>
                <a:spcPct val="80000"/>
              </a:lnSpc>
            </a:pPr>
            <a:r>
              <a:rPr lang="ja-JP" altLang="en-US" sz="2000" dirty="0"/>
              <a:t>各国から人工衛星が次々と打ち上げられる（</a:t>
            </a:r>
            <a:r>
              <a:rPr lang="ja-JP" altLang="en-US" sz="2000" dirty="0">
                <a:solidFill>
                  <a:srgbClr val="FF0000"/>
                </a:solidFill>
              </a:rPr>
              <a:t>おおすみ</a:t>
            </a:r>
            <a:r>
              <a:rPr lang="en-US" altLang="ja-JP" sz="2000" dirty="0">
                <a:solidFill>
                  <a:srgbClr val="FF0000"/>
                </a:solidFill>
              </a:rPr>
              <a:t>,1970</a:t>
            </a:r>
            <a:r>
              <a:rPr lang="ja-JP" altLang="en-US" sz="2000" dirty="0">
                <a:solidFill>
                  <a:srgbClr val="FF0000"/>
                </a:solidFill>
              </a:rPr>
              <a:t>年</a:t>
            </a:r>
            <a:r>
              <a:rPr lang="ja-JP" altLang="en-US" sz="2000" dirty="0"/>
              <a:t>）</a:t>
            </a:r>
            <a:endParaRPr lang="en-US" altLang="ja-JP" sz="2000" dirty="0"/>
          </a:p>
          <a:p>
            <a:pPr lvl="1">
              <a:lnSpc>
                <a:spcPct val="80000"/>
              </a:lnSpc>
            </a:pPr>
            <a:r>
              <a:rPr lang="ja-JP" altLang="en-US" sz="2000" dirty="0">
                <a:solidFill>
                  <a:srgbClr val="0000FF"/>
                </a:solidFill>
              </a:rPr>
              <a:t>スペースからの宇宙観測の黎明期</a:t>
            </a:r>
            <a:endParaRPr lang="en-US" altLang="ja-JP" sz="2000" dirty="0"/>
          </a:p>
          <a:p>
            <a:pPr>
              <a:lnSpc>
                <a:spcPct val="80000"/>
              </a:lnSpc>
            </a:pPr>
            <a:r>
              <a:rPr lang="ja-JP" altLang="en-US" sz="2400" dirty="0"/>
              <a:t>人工衛星以前はロケットと気球による</a:t>
            </a:r>
            <a:r>
              <a:rPr lang="en-US" altLang="ja-JP" sz="2400" dirty="0"/>
              <a:t>X</a:t>
            </a:r>
            <a:r>
              <a:rPr lang="ja-JP" altLang="en-US" sz="2400" dirty="0"/>
              <a:t>線観測の時代</a:t>
            </a:r>
            <a:endParaRPr lang="en-US" altLang="ja-JP" sz="2400" dirty="0"/>
          </a:p>
          <a:p>
            <a:pPr lvl="1">
              <a:lnSpc>
                <a:spcPct val="80000"/>
              </a:lnSpc>
            </a:pPr>
            <a:r>
              <a:rPr lang="ja-JP" altLang="en-US" sz="2000" dirty="0"/>
              <a:t>宇宙からの</a:t>
            </a:r>
            <a:r>
              <a:rPr lang="en-US" altLang="ja-JP" sz="2000" dirty="0"/>
              <a:t>X</a:t>
            </a:r>
            <a:r>
              <a:rPr lang="ja-JP" altLang="en-US" sz="2000" dirty="0"/>
              <a:t>線を検出する「実験物理学」</a:t>
            </a:r>
            <a:endParaRPr lang="en-US" altLang="ja-JP" sz="2000" dirty="0"/>
          </a:p>
          <a:p>
            <a:pPr>
              <a:lnSpc>
                <a:spcPct val="80000"/>
              </a:lnSpc>
            </a:pPr>
            <a:r>
              <a:rPr lang="ja-JP" altLang="en-US" sz="2400" dirty="0">
                <a:solidFill>
                  <a:srgbClr val="0000FF"/>
                </a:solidFill>
              </a:rPr>
              <a:t>すだれコリメーター</a:t>
            </a:r>
            <a:r>
              <a:rPr lang="en-US" altLang="ja-JP" sz="2400" dirty="0">
                <a:solidFill>
                  <a:srgbClr val="0000FF"/>
                </a:solidFill>
              </a:rPr>
              <a:t>(modulation collimator)</a:t>
            </a:r>
            <a:r>
              <a:rPr lang="ja-JP" altLang="en-US" sz="2400" dirty="0"/>
              <a:t>の</a:t>
            </a:r>
            <a:r>
              <a:rPr lang="ja-JP" altLang="en-US" sz="2400" dirty="0" smtClean="0"/>
              <a:t>発明</a:t>
            </a:r>
            <a:r>
              <a:rPr lang="en-US" altLang="ja-JP" sz="2400" dirty="0" smtClean="0"/>
              <a:t/>
            </a:r>
            <a:br>
              <a:rPr lang="en-US" altLang="ja-JP" sz="2400" dirty="0" smtClean="0"/>
            </a:br>
            <a:r>
              <a:rPr lang="ja-JP" altLang="en-US" sz="2400" dirty="0" smtClean="0"/>
              <a:t>（宇宙研の小田稔による）</a:t>
            </a:r>
            <a:endParaRPr lang="en-US" altLang="ja-JP" sz="2400" dirty="0"/>
          </a:p>
          <a:p>
            <a:pPr lvl="1">
              <a:lnSpc>
                <a:spcPct val="80000"/>
              </a:lnSpc>
            </a:pPr>
            <a:r>
              <a:rPr lang="en-US" altLang="ja-JP" sz="2000" dirty="0"/>
              <a:t>X</a:t>
            </a:r>
            <a:r>
              <a:rPr lang="ja-JP" altLang="en-US" sz="2000" dirty="0"/>
              <a:t>線鏡による結像は（当時は）不可能</a:t>
            </a:r>
            <a:endParaRPr lang="en-US" altLang="ja-JP" sz="2000" dirty="0"/>
          </a:p>
          <a:p>
            <a:pPr lvl="1">
              <a:lnSpc>
                <a:spcPct val="80000"/>
              </a:lnSpc>
            </a:pPr>
            <a:r>
              <a:rPr lang="ja-JP" altLang="en-US" sz="2000" dirty="0"/>
              <a:t>二つの「すだれ」を平行して配置して動かす</a:t>
            </a:r>
            <a:endParaRPr lang="en-US" altLang="ja-JP" sz="2000" dirty="0"/>
          </a:p>
          <a:p>
            <a:pPr lvl="2">
              <a:lnSpc>
                <a:spcPct val="80000"/>
              </a:lnSpc>
            </a:pPr>
            <a:r>
              <a:rPr lang="en-US" altLang="ja-JP" sz="1800" dirty="0"/>
              <a:t>X</a:t>
            </a:r>
            <a:r>
              <a:rPr lang="ja-JP" altLang="en-US" sz="1800" dirty="0"/>
              <a:t>線天体が見え隠れする様子から正確な位置が</a:t>
            </a:r>
            <a:r>
              <a:rPr lang="ja-JP" altLang="en-US" sz="1800" dirty="0" smtClean="0"/>
              <a:t>わかる</a:t>
            </a:r>
            <a:endParaRPr lang="en-US" altLang="ja-JP" sz="1800" dirty="0"/>
          </a:p>
          <a:p>
            <a:pPr lvl="2">
              <a:lnSpc>
                <a:spcPct val="80000"/>
              </a:lnSpc>
            </a:pPr>
            <a:r>
              <a:rPr lang="en-US" altLang="ja-JP" sz="2400" dirty="0" smtClean="0"/>
              <a:t>X</a:t>
            </a:r>
            <a:r>
              <a:rPr lang="ja-JP" altLang="en-US" sz="2400" dirty="0"/>
              <a:t>線星の正体が徐々に明らかになっていった</a:t>
            </a:r>
            <a:endParaRPr lang="en-US" altLang="ja-JP" sz="2400" dirty="0"/>
          </a:p>
          <a:p>
            <a:pPr lvl="1">
              <a:lnSpc>
                <a:spcPct val="80000"/>
              </a:lnSpc>
            </a:pPr>
            <a:r>
              <a:rPr lang="ja-JP" altLang="en-US" sz="2000" dirty="0">
                <a:solidFill>
                  <a:srgbClr val="FF0000"/>
                </a:solidFill>
              </a:rPr>
              <a:t>白色矮星、中性子星、ブラックホール</a:t>
            </a:r>
            <a:r>
              <a:rPr lang="ja-JP" altLang="en-US" sz="2000" dirty="0"/>
              <a:t>に物が落ちるときの重力エネルギーが</a:t>
            </a:r>
            <a:r>
              <a:rPr lang="en-US" altLang="ja-JP" sz="2000" dirty="0"/>
              <a:t>X</a:t>
            </a:r>
            <a:r>
              <a:rPr lang="ja-JP" altLang="en-US" sz="2000" dirty="0"/>
              <a:t>線に変換される</a:t>
            </a:r>
            <a:endParaRPr lang="en-US" altLang="ja-JP" sz="2000" dirty="0" smtClean="0"/>
          </a:p>
          <a:p>
            <a:pPr lvl="1">
              <a:lnSpc>
                <a:spcPct val="80000"/>
              </a:lnSpc>
            </a:pPr>
            <a:r>
              <a:rPr lang="ja-JP" altLang="en-US" sz="2000" dirty="0" smtClean="0"/>
              <a:t>さそり座</a:t>
            </a:r>
            <a:r>
              <a:rPr lang="en-US" altLang="ja-JP" sz="2000" dirty="0" smtClean="0"/>
              <a:t>X</a:t>
            </a:r>
            <a:r>
              <a:rPr lang="en-US" altLang="ja-JP" sz="2000" dirty="0"/>
              <a:t>-1</a:t>
            </a:r>
            <a:r>
              <a:rPr lang="ja-JP" altLang="en-US" sz="2000" dirty="0"/>
              <a:t>は中性子星</a:t>
            </a:r>
            <a:endParaRPr lang="en-US" altLang="ja-JP" sz="2000" dirty="0" smtClean="0"/>
          </a:p>
          <a:p>
            <a:pPr lvl="1">
              <a:lnSpc>
                <a:spcPct val="80000"/>
              </a:lnSpc>
            </a:pPr>
            <a:r>
              <a:rPr lang="ja-JP" altLang="en-US" sz="2000" dirty="0" smtClean="0"/>
              <a:t>白鳥座</a:t>
            </a:r>
            <a:r>
              <a:rPr lang="en-US" altLang="ja-JP" sz="2000" dirty="0" smtClean="0"/>
              <a:t>X</a:t>
            </a:r>
            <a:r>
              <a:rPr lang="en-US" altLang="ja-JP" sz="2000" dirty="0"/>
              <a:t>-1</a:t>
            </a:r>
            <a:r>
              <a:rPr lang="ja-JP" altLang="en-US" sz="2000" dirty="0"/>
              <a:t>はブラックホール</a:t>
            </a:r>
          </a:p>
        </p:txBody>
      </p:sp>
    </p:spTree>
    <p:extLst>
      <p:ext uri="{BB962C8B-B14F-4D97-AF65-F5344CB8AC3E}">
        <p14:creationId xmlns:p14="http://schemas.microsoft.com/office/powerpoint/2010/main" val="279253529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0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07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307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307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307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307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307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307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307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3072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3072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3072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3072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3072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3072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3" grpId="0" build="p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スライド番号プレースホルダ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25671A0-56AE-0D4E-BE2A-E4066E077ABD}" type="slidenum">
              <a:rPr lang="en-US" altLang="ja-JP" smtClean="0"/>
              <a:pPr/>
              <a:t>59</a:t>
            </a:fld>
            <a:endParaRPr lang="en-US" altLang="ja-JP" smtClean="0"/>
          </a:p>
        </p:txBody>
      </p:sp>
      <p:sp>
        <p:nvSpPr>
          <p:cNvPr id="3277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35090" y="1543331"/>
            <a:ext cx="8229600" cy="4525963"/>
          </a:xfrm>
        </p:spPr>
        <p:txBody>
          <a:bodyPr/>
          <a:lstStyle/>
          <a:p>
            <a:r>
              <a:rPr lang="ja-JP" altLang="en-US" dirty="0"/>
              <a:t>世界最初の</a:t>
            </a:r>
            <a:r>
              <a:rPr lang="en-US" altLang="ja-JP" dirty="0"/>
              <a:t>X</a:t>
            </a:r>
            <a:r>
              <a:rPr lang="ja-JP" altLang="en-US" dirty="0"/>
              <a:t>線天文衛星</a:t>
            </a:r>
            <a:endParaRPr lang="en-US" altLang="ja-JP" dirty="0"/>
          </a:p>
          <a:p>
            <a:r>
              <a:rPr lang="ja-JP" altLang="en-US" dirty="0"/>
              <a:t>ケニア沖から打ち上げ、スワヒリ語で「希望」</a:t>
            </a:r>
            <a:endParaRPr lang="en-US" altLang="ja-JP" dirty="0"/>
          </a:p>
          <a:p>
            <a:r>
              <a:rPr lang="ja-JP" altLang="en-US" dirty="0"/>
              <a:t>すだれコリメーターを搭載して全天観測</a:t>
            </a:r>
            <a:endParaRPr lang="en-US" altLang="ja-JP" dirty="0"/>
          </a:p>
          <a:p>
            <a:r>
              <a:rPr lang="en-US" altLang="ja-JP" dirty="0"/>
              <a:t>339</a:t>
            </a:r>
            <a:r>
              <a:rPr lang="ja-JP" altLang="en-US" dirty="0"/>
              <a:t>個の</a:t>
            </a:r>
            <a:r>
              <a:rPr lang="en-US" altLang="ja-JP" dirty="0"/>
              <a:t>X</a:t>
            </a:r>
            <a:r>
              <a:rPr lang="ja-JP" altLang="en-US" dirty="0"/>
              <a:t>線天体を発見</a:t>
            </a:r>
            <a:endParaRPr lang="en-US" altLang="ja-JP" dirty="0"/>
          </a:p>
          <a:p>
            <a:r>
              <a:rPr lang="ja-JP" altLang="en-US" dirty="0">
                <a:solidFill>
                  <a:srgbClr val="FF0000"/>
                </a:solidFill>
              </a:rPr>
              <a:t>本格的な</a:t>
            </a:r>
            <a:r>
              <a:rPr lang="en-US" altLang="ja-JP" dirty="0">
                <a:solidFill>
                  <a:srgbClr val="FF0000"/>
                </a:solidFill>
              </a:rPr>
              <a:t>X</a:t>
            </a:r>
            <a:r>
              <a:rPr lang="ja-JP" altLang="en-US" dirty="0">
                <a:solidFill>
                  <a:srgbClr val="FF0000"/>
                </a:solidFill>
              </a:rPr>
              <a:t>線天文学の幕開け</a:t>
            </a:r>
          </a:p>
        </p:txBody>
      </p:sp>
      <p:sp>
        <p:nvSpPr>
          <p:cNvPr id="124932" name="Rectangle 3"/>
          <p:cNvSpPr>
            <a:spLocks noGrp="1" noChangeArrowheads="1"/>
          </p:cNvSpPr>
          <p:nvPr>
            <p:ph type="title"/>
          </p:nvPr>
        </p:nvSpPr>
        <p:spPr>
          <a:xfrm>
            <a:off x="166777" y="422556"/>
            <a:ext cx="8686800" cy="1143000"/>
          </a:xfrm>
        </p:spPr>
        <p:txBody>
          <a:bodyPr/>
          <a:lstStyle/>
          <a:p>
            <a:r>
              <a:rPr lang="en-US" altLang="ja-JP" sz="4000" dirty="0"/>
              <a:t>1970</a:t>
            </a:r>
            <a:r>
              <a:rPr lang="ja-JP" altLang="en-US" sz="4000" dirty="0"/>
              <a:t>年</a:t>
            </a:r>
            <a:r>
              <a:rPr lang="en-US" altLang="ja-JP" sz="4000" dirty="0" err="1"/>
              <a:t>Uhuru</a:t>
            </a:r>
            <a:r>
              <a:rPr lang="ja-JP" altLang="en-US" sz="4000" dirty="0"/>
              <a:t>衛星（アメリカ）打ち上げ</a:t>
            </a:r>
          </a:p>
        </p:txBody>
      </p:sp>
      <p:pic>
        <p:nvPicPr>
          <p:cNvPr id="124933" name="Picture 4" descr="uhuru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69038" y="3357563"/>
            <a:ext cx="2624137" cy="324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7191542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27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327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327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327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327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0" grpId="0" build="p" bldLvl="2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7ED35-52F7-FD4F-8449-BCE0A73023F5}" type="slidenum">
              <a:rPr lang="en-US" altLang="ja-JP"/>
              <a:pPr/>
              <a:t>6</a:t>
            </a:fld>
            <a:endParaRPr lang="en-US" altLang="ja-JP"/>
          </a:p>
        </p:txBody>
      </p:sp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44450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ja-JP" dirty="0" smtClean="0"/>
              <a:t>1.</a:t>
            </a:r>
            <a:r>
              <a:rPr lang="ja-JP" altLang="en-US" dirty="0" smtClean="0"/>
              <a:t>宇宙の歴史</a:t>
            </a:r>
            <a:endParaRPr lang="ja-JP" altLang="en-US" dirty="0"/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125538"/>
            <a:ext cx="8713788" cy="5543550"/>
          </a:xfrm>
          <a:noFill/>
          <a:ln/>
        </p:spPr>
        <p:txBody>
          <a:bodyPr/>
          <a:lstStyle/>
          <a:p>
            <a:r>
              <a:rPr lang="ja-JP" altLang="en-US" sz="2800"/>
              <a:t>宇宙に存在する物はすべて</a:t>
            </a:r>
            <a:r>
              <a:rPr lang="ja-JP" altLang="en-US" sz="2800">
                <a:solidFill>
                  <a:srgbClr val="FF0000"/>
                </a:solidFill>
              </a:rPr>
              <a:t>素粒子</a:t>
            </a:r>
            <a:r>
              <a:rPr lang="ja-JP" altLang="en-US" sz="2800"/>
              <a:t>からできている</a:t>
            </a:r>
            <a:endParaRPr lang="en-US" altLang="ja-JP" sz="2800"/>
          </a:p>
          <a:p>
            <a:r>
              <a:rPr lang="ja-JP" altLang="en-US" sz="2800">
                <a:solidFill>
                  <a:schemeClr val="hlink"/>
                </a:solidFill>
              </a:rPr>
              <a:t>素粒子</a:t>
            </a:r>
            <a:r>
              <a:rPr lang="ja-JP" altLang="en-US" sz="2800"/>
              <a:t>の間に</a:t>
            </a:r>
            <a:r>
              <a:rPr lang="ja-JP" altLang="en-US" sz="2800">
                <a:solidFill>
                  <a:schemeClr val="hlink"/>
                </a:solidFill>
              </a:rPr>
              <a:t>力</a:t>
            </a:r>
            <a:r>
              <a:rPr lang="ja-JP" altLang="en-US" sz="2800"/>
              <a:t>が働いて、物ができている</a:t>
            </a:r>
            <a:endParaRPr lang="en-US" altLang="ja-JP" sz="2800"/>
          </a:p>
          <a:p>
            <a:pPr lvl="1"/>
            <a:r>
              <a:rPr lang="ja-JP" altLang="en-US" sz="2400"/>
              <a:t>物を作る素粒子（全部で</a:t>
            </a:r>
            <a:r>
              <a:rPr lang="en-US" altLang="ja-JP" sz="2400">
                <a:solidFill>
                  <a:srgbClr val="FF0066"/>
                </a:solidFill>
              </a:rPr>
              <a:t>12</a:t>
            </a:r>
            <a:r>
              <a:rPr lang="ja-JP" altLang="en-US" sz="2400"/>
              <a:t>種類）</a:t>
            </a:r>
            <a:endParaRPr lang="en-US" altLang="ja-JP" sz="2400"/>
          </a:p>
          <a:p>
            <a:pPr lvl="2"/>
            <a:r>
              <a:rPr lang="ja-JP" altLang="en-US" sz="2000">
                <a:solidFill>
                  <a:srgbClr val="FF0000"/>
                </a:solidFill>
              </a:rPr>
              <a:t>クォーク</a:t>
            </a:r>
            <a:r>
              <a:rPr lang="ja-JP" altLang="en-US" sz="2000"/>
              <a:t>（</a:t>
            </a:r>
            <a:r>
              <a:rPr lang="en-US" altLang="ja-JP" sz="2000"/>
              <a:t>6</a:t>
            </a:r>
            <a:r>
              <a:rPr lang="ja-JP" altLang="en-US" sz="2000"/>
              <a:t>種類）、</a:t>
            </a:r>
            <a:r>
              <a:rPr lang="ja-JP" altLang="en-US" sz="2000">
                <a:solidFill>
                  <a:srgbClr val="FF0000"/>
                </a:solidFill>
              </a:rPr>
              <a:t>電子</a:t>
            </a:r>
            <a:r>
              <a:rPr lang="ja-JP" altLang="en-US" sz="2000"/>
              <a:t>、</a:t>
            </a:r>
            <a:r>
              <a:rPr lang="ja-JP" altLang="en-US" sz="2000">
                <a:solidFill>
                  <a:srgbClr val="FF0000"/>
                </a:solidFill>
              </a:rPr>
              <a:t>ニュートリノ</a:t>
            </a:r>
            <a:r>
              <a:rPr lang="ja-JP" altLang="en-US" sz="2000"/>
              <a:t>など</a:t>
            </a:r>
            <a:endParaRPr lang="en-US" altLang="ja-JP" sz="2000"/>
          </a:p>
          <a:p>
            <a:r>
              <a:rPr lang="ja-JP" altLang="en-US" sz="2800"/>
              <a:t>宇宙には</a:t>
            </a:r>
            <a:r>
              <a:rPr lang="en-US" altLang="ja-JP" sz="2800">
                <a:solidFill>
                  <a:srgbClr val="FF0066"/>
                </a:solidFill>
              </a:rPr>
              <a:t>4</a:t>
            </a:r>
            <a:r>
              <a:rPr lang="ja-JP" altLang="en-US" sz="2800"/>
              <a:t>種類の力がある</a:t>
            </a:r>
            <a:endParaRPr lang="en-US" altLang="ja-JP" sz="2800"/>
          </a:p>
          <a:p>
            <a:pPr lvl="1"/>
            <a:r>
              <a:rPr lang="ja-JP" altLang="en-US" sz="2400">
                <a:solidFill>
                  <a:srgbClr val="FF0000"/>
                </a:solidFill>
              </a:rPr>
              <a:t>電気と磁気の力、重力（万有引力）</a:t>
            </a:r>
            <a:r>
              <a:rPr lang="en-US" altLang="ja-JP" sz="2400">
                <a:solidFill>
                  <a:srgbClr val="FF0000"/>
                </a:solidFill>
              </a:rPr>
              <a:t/>
            </a:r>
            <a:br>
              <a:rPr lang="en-US" altLang="ja-JP" sz="2400">
                <a:solidFill>
                  <a:srgbClr val="FF0000"/>
                </a:solidFill>
              </a:rPr>
            </a:br>
            <a:r>
              <a:rPr lang="ja-JP" altLang="en-US" sz="2400">
                <a:solidFill>
                  <a:srgbClr val="FF0000"/>
                </a:solidFill>
              </a:rPr>
              <a:t>強い相互作用、弱い相互作用</a:t>
            </a:r>
            <a:endParaRPr lang="en-US" altLang="ja-JP" sz="2400">
              <a:solidFill>
                <a:srgbClr val="FF0000"/>
              </a:solidFill>
            </a:endParaRPr>
          </a:p>
          <a:p>
            <a:pPr lvl="1"/>
            <a:r>
              <a:rPr lang="ja-JP" altLang="en-US" sz="2400">
                <a:solidFill>
                  <a:srgbClr val="FF0000"/>
                </a:solidFill>
              </a:rPr>
              <a:t>光</a:t>
            </a:r>
            <a:r>
              <a:rPr lang="ja-JP" altLang="en-US" sz="2400"/>
              <a:t>（光子）は電磁力を伝える素粒子</a:t>
            </a:r>
            <a:endParaRPr lang="en-US" altLang="ja-JP" sz="2400"/>
          </a:p>
          <a:p>
            <a:pPr lvl="1"/>
            <a:r>
              <a:rPr lang="ja-JP" altLang="en-US" sz="2400"/>
              <a:t>人間が直接知覚できるのは、</a:t>
            </a:r>
            <a:r>
              <a:rPr lang="ja-JP" altLang="en-US" sz="2400">
                <a:solidFill>
                  <a:schemeClr val="hlink"/>
                </a:solidFill>
              </a:rPr>
              <a:t>電気と磁気の力</a:t>
            </a:r>
            <a:r>
              <a:rPr lang="ja-JP" altLang="en-US" sz="2400"/>
              <a:t>および</a:t>
            </a:r>
            <a:r>
              <a:rPr lang="ja-JP" altLang="en-US" sz="2400">
                <a:solidFill>
                  <a:schemeClr val="hlink"/>
                </a:solidFill>
              </a:rPr>
              <a:t>重力</a:t>
            </a:r>
            <a:endParaRPr lang="en-US" altLang="ja-JP" sz="2400">
              <a:solidFill>
                <a:schemeClr val="hlink"/>
              </a:solidFill>
            </a:endParaRPr>
          </a:p>
          <a:p>
            <a:pPr lvl="1"/>
            <a:r>
              <a:rPr lang="ja-JP" altLang="en-US" sz="2400"/>
              <a:t>強い相互作用、弱い相互作用は、</a:t>
            </a:r>
            <a:r>
              <a:rPr lang="ja-JP" altLang="en-US" sz="2400">
                <a:solidFill>
                  <a:schemeClr val="hlink"/>
                </a:solidFill>
              </a:rPr>
              <a:t>原子</a:t>
            </a:r>
            <a:r>
              <a:rPr lang="ja-JP" altLang="en-US" sz="2400"/>
              <a:t>より小さな世界で働く</a:t>
            </a:r>
          </a:p>
        </p:txBody>
      </p:sp>
    </p:spTree>
    <p:extLst>
      <p:ext uri="{BB962C8B-B14F-4D97-AF65-F5344CB8AC3E}">
        <p14:creationId xmlns:p14="http://schemas.microsoft.com/office/powerpoint/2010/main" val="50241730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70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870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870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870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870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870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870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870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8704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043" grpId="0" build="p" bldLvl="3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スライド番号プレースホルダ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6D6C8D68-5ABD-E14D-AB73-AC9A10B87ED4}" type="slidenum">
              <a:rPr lang="en-US" altLang="ja-JP" smtClean="0"/>
              <a:pPr/>
              <a:t>60</a:t>
            </a:fld>
            <a:endParaRPr lang="en-US" altLang="ja-JP" smtClean="0"/>
          </a:p>
        </p:txBody>
      </p:sp>
      <p:pic>
        <p:nvPicPr>
          <p:cNvPr id="34818" name="Picture 2" descr="uhuru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9750" y="1268413"/>
            <a:ext cx="7953375" cy="469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6980" name="Rectangle 3"/>
          <p:cNvSpPr>
            <a:spLocks noGrp="1" noChangeArrowheads="1"/>
          </p:cNvSpPr>
          <p:nvPr>
            <p:ph type="title"/>
          </p:nvPr>
        </p:nvSpPr>
        <p:spPr>
          <a:xfrm>
            <a:off x="12829" y="307104"/>
            <a:ext cx="8686800" cy="1143000"/>
          </a:xfrm>
        </p:spPr>
        <p:txBody>
          <a:bodyPr/>
          <a:lstStyle/>
          <a:p>
            <a:r>
              <a:rPr lang="en-US" altLang="ja-JP" sz="4000" dirty="0"/>
              <a:t>1970</a:t>
            </a:r>
            <a:r>
              <a:rPr lang="ja-JP" altLang="en-US" sz="4000" dirty="0"/>
              <a:t>年</a:t>
            </a:r>
            <a:r>
              <a:rPr lang="en-US" altLang="ja-JP" sz="4000" dirty="0" err="1"/>
              <a:t>Uhuru</a:t>
            </a:r>
            <a:r>
              <a:rPr lang="ja-JP" altLang="en-US" sz="4000" dirty="0"/>
              <a:t>衛星（アメリカ）打ち上げ</a:t>
            </a:r>
          </a:p>
        </p:txBody>
      </p:sp>
      <p:sp>
        <p:nvSpPr>
          <p:cNvPr id="34820" name="Text Box 4"/>
          <p:cNvSpPr txBox="1">
            <a:spLocks noChangeArrowheads="1"/>
          </p:cNvSpPr>
          <p:nvPr/>
        </p:nvSpPr>
        <p:spPr bwMode="auto">
          <a:xfrm>
            <a:off x="539750" y="5867400"/>
            <a:ext cx="807085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Tx/>
              <a:buChar char="•"/>
            </a:pPr>
            <a:r>
              <a:rPr lang="ja-JP" altLang="en-US" sz="2400">
                <a:solidFill>
                  <a:srgbClr val="FF0000"/>
                </a:solidFill>
              </a:rPr>
              <a:t>ほとんどが銀河系（天の川）内の中性子星かブラックホール</a:t>
            </a:r>
            <a:endParaRPr lang="en-US" altLang="ja-JP" sz="2400">
              <a:solidFill>
                <a:srgbClr val="FF0000"/>
              </a:solidFill>
            </a:endParaRPr>
          </a:p>
          <a:p>
            <a:pPr>
              <a:buFontTx/>
              <a:buChar char="•"/>
            </a:pPr>
            <a:r>
              <a:rPr lang="ja-JP" altLang="en-US" sz="2400">
                <a:solidFill>
                  <a:srgbClr val="FF0000"/>
                </a:solidFill>
              </a:rPr>
              <a:t>そのほかに</a:t>
            </a:r>
            <a:r>
              <a:rPr lang="ja-JP" altLang="en-US" sz="2400">
                <a:solidFill>
                  <a:srgbClr val="0000FF"/>
                </a:solidFill>
              </a:rPr>
              <a:t>銀河、活動的銀河中心核、銀河団</a:t>
            </a:r>
            <a:r>
              <a:rPr lang="ja-JP" altLang="en-US" sz="2400">
                <a:solidFill>
                  <a:srgbClr val="FF0000"/>
                </a:solidFill>
              </a:rPr>
              <a:t>から</a:t>
            </a:r>
            <a:r>
              <a:rPr lang="en-US" altLang="ja-JP" sz="2400">
                <a:solidFill>
                  <a:srgbClr val="FF0000"/>
                </a:solidFill>
              </a:rPr>
              <a:t>X</a:t>
            </a:r>
            <a:r>
              <a:rPr lang="ja-JP" altLang="en-US" sz="2400">
                <a:solidFill>
                  <a:srgbClr val="FF0000"/>
                </a:solidFill>
              </a:rPr>
              <a:t>線を発見</a:t>
            </a:r>
          </a:p>
        </p:txBody>
      </p:sp>
      <p:sp>
        <p:nvSpPr>
          <p:cNvPr id="126982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126983" name="Text Box 6"/>
          <p:cNvSpPr txBox="1">
            <a:spLocks noChangeArrowheads="1"/>
          </p:cNvSpPr>
          <p:nvPr/>
        </p:nvSpPr>
        <p:spPr bwMode="auto">
          <a:xfrm>
            <a:off x="1524000" y="1130940"/>
            <a:ext cx="57292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dirty="0" err="1"/>
              <a:t>Uhuru</a:t>
            </a:r>
            <a:r>
              <a:rPr lang="ja-JP" altLang="en-US" dirty="0"/>
              <a:t>カタログ、第</a:t>
            </a:r>
            <a:r>
              <a:rPr lang="en-US" altLang="ja-JP" dirty="0"/>
              <a:t>4</a:t>
            </a:r>
            <a:r>
              <a:rPr lang="ja-JP" altLang="en-US" dirty="0"/>
              <a:t>版（最終版）　ソース名は</a:t>
            </a:r>
            <a:r>
              <a:rPr lang="en-US" altLang="ja-JP" dirty="0"/>
              <a:t>4U****+/-****</a:t>
            </a:r>
          </a:p>
        </p:txBody>
      </p:sp>
    </p:spTree>
    <p:extLst>
      <p:ext uri="{BB962C8B-B14F-4D97-AF65-F5344CB8AC3E}">
        <p14:creationId xmlns:p14="http://schemas.microsoft.com/office/powerpoint/2010/main" val="301975630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4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48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48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スライド番号プレースホルダ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90B5752-9032-4C4D-8E09-7FB5FE2F4514}" type="slidenum">
              <a:rPr lang="en-US" altLang="ja-JP" smtClean="0"/>
              <a:pPr/>
              <a:t>61</a:t>
            </a:fld>
            <a:endParaRPr lang="en-US" altLang="ja-JP" smtClean="0"/>
          </a:p>
        </p:txBody>
      </p:sp>
      <p:sp>
        <p:nvSpPr>
          <p:cNvPr id="12902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26988"/>
            <a:ext cx="8229600" cy="1143001"/>
          </a:xfrm>
        </p:spPr>
        <p:txBody>
          <a:bodyPr/>
          <a:lstStyle/>
          <a:p>
            <a:r>
              <a:rPr lang="en-US" altLang="ja-JP"/>
              <a:t>1970</a:t>
            </a:r>
            <a:r>
              <a:rPr lang="ja-JP" altLang="en-US"/>
              <a:t>年代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125538"/>
            <a:ext cx="8740775" cy="5543550"/>
          </a:xfrm>
        </p:spPr>
        <p:txBody>
          <a:bodyPr/>
          <a:lstStyle/>
          <a:p>
            <a:r>
              <a:rPr lang="ja-JP" altLang="en-US" sz="2800" dirty="0"/>
              <a:t>多くの</a:t>
            </a:r>
            <a:r>
              <a:rPr lang="en-US" altLang="ja-JP" sz="2800" dirty="0"/>
              <a:t>X</a:t>
            </a:r>
            <a:r>
              <a:rPr lang="ja-JP" altLang="en-US" sz="2800" dirty="0"/>
              <a:t>線天文衛星が欧米諸国から打ち上げられた</a:t>
            </a:r>
            <a:endParaRPr lang="en-US" altLang="ja-JP" sz="2800" dirty="0"/>
          </a:p>
          <a:p>
            <a:pPr lvl="1"/>
            <a:r>
              <a:rPr lang="en-US" altLang="ja-JP" sz="2400" dirty="0"/>
              <a:t>Copernicus, Ariel-5, ANS, SAS-3,OSO-7,OSO-8,</a:t>
            </a:r>
            <a:br>
              <a:rPr lang="en-US" altLang="ja-JP" sz="2400" dirty="0"/>
            </a:br>
            <a:r>
              <a:rPr lang="en-US" altLang="ja-JP" sz="2400" dirty="0"/>
              <a:t>Cos-b,HEAO1</a:t>
            </a:r>
          </a:p>
          <a:p>
            <a:pPr lvl="1"/>
            <a:r>
              <a:rPr lang="en-US" altLang="ja-JP" sz="2400" dirty="0" err="1"/>
              <a:t>Uhuru</a:t>
            </a:r>
            <a:r>
              <a:rPr lang="ja-JP" altLang="en-US" sz="2400" dirty="0"/>
              <a:t>が発見した天体をさらに詳細に研究</a:t>
            </a:r>
            <a:endParaRPr lang="en-US" altLang="ja-JP" sz="2400" dirty="0" smtClean="0"/>
          </a:p>
          <a:p>
            <a:r>
              <a:rPr lang="ja-JP" altLang="en-US" sz="2800" dirty="0" smtClean="0"/>
              <a:t>日本</a:t>
            </a:r>
            <a:r>
              <a:rPr lang="ja-JP" altLang="en-US" sz="2800" dirty="0"/>
              <a:t>初の天文衛星</a:t>
            </a:r>
            <a:r>
              <a:rPr lang="en-US" altLang="ja-JP" sz="2800" dirty="0"/>
              <a:t>CORSA-A</a:t>
            </a:r>
            <a:r>
              <a:rPr lang="ja-JP" altLang="en-US" sz="2800" dirty="0"/>
              <a:t>の失敗（</a:t>
            </a:r>
            <a:r>
              <a:rPr lang="en-US" altLang="ja-JP" sz="2800" dirty="0"/>
              <a:t>1977</a:t>
            </a:r>
            <a:r>
              <a:rPr lang="ja-JP" altLang="en-US" sz="2800" dirty="0"/>
              <a:t>年）</a:t>
            </a:r>
            <a:endParaRPr lang="en-US" altLang="ja-JP" sz="2800" dirty="0"/>
          </a:p>
          <a:p>
            <a:r>
              <a:rPr lang="ja-JP" altLang="en-US" sz="2800" dirty="0">
                <a:solidFill>
                  <a:srgbClr val="0000FF"/>
                </a:solidFill>
              </a:rPr>
              <a:t>「はくちょう」（</a:t>
            </a:r>
            <a:r>
              <a:rPr lang="en-US" altLang="ja-JP" sz="2800" dirty="0">
                <a:solidFill>
                  <a:srgbClr val="0000FF"/>
                </a:solidFill>
              </a:rPr>
              <a:t>CORSA-B;1979</a:t>
            </a:r>
            <a:r>
              <a:rPr lang="ja-JP" altLang="en-US" sz="2800" dirty="0">
                <a:solidFill>
                  <a:srgbClr val="0000FF"/>
                </a:solidFill>
              </a:rPr>
              <a:t>年）</a:t>
            </a:r>
            <a:endParaRPr lang="en-US" altLang="ja-JP" sz="2800" dirty="0">
              <a:solidFill>
                <a:srgbClr val="0000FF"/>
              </a:solidFill>
            </a:endParaRPr>
          </a:p>
          <a:p>
            <a:pPr lvl="1"/>
            <a:r>
              <a:rPr lang="ja-JP" altLang="en-US" sz="2400" dirty="0">
                <a:solidFill>
                  <a:srgbClr val="FF0000"/>
                </a:solidFill>
              </a:rPr>
              <a:t>日本で最初の天文衛星</a:t>
            </a:r>
            <a:endParaRPr lang="en-US" altLang="ja-JP" sz="2400" dirty="0">
              <a:solidFill>
                <a:srgbClr val="FF0000"/>
              </a:solidFill>
            </a:endParaRPr>
          </a:p>
          <a:p>
            <a:pPr lvl="1"/>
            <a:r>
              <a:rPr lang="ja-JP" altLang="en-US" sz="2400" dirty="0"/>
              <a:t>すだれコリメーターによる</a:t>
            </a:r>
            <a:r>
              <a:rPr lang="en-US" altLang="ja-JP" sz="2400" dirty="0"/>
              <a:t>X</a:t>
            </a:r>
            <a:r>
              <a:rPr lang="ja-JP" altLang="en-US" sz="2400" dirty="0"/>
              <a:t>線バースターの観測</a:t>
            </a:r>
            <a:endParaRPr lang="en-US" altLang="ja-JP" sz="2400" dirty="0"/>
          </a:p>
          <a:p>
            <a:pPr lvl="1"/>
            <a:r>
              <a:rPr lang="ja-JP" altLang="en-US" sz="2400" dirty="0"/>
              <a:t>明るい</a:t>
            </a:r>
            <a:r>
              <a:rPr lang="en-US" altLang="ja-JP" sz="2400" dirty="0"/>
              <a:t>X</a:t>
            </a:r>
            <a:r>
              <a:rPr lang="ja-JP" altLang="en-US" sz="2400" dirty="0"/>
              <a:t>線源しか観測</a:t>
            </a:r>
            <a:r>
              <a:rPr lang="ja-JP" altLang="en-US" sz="2400" dirty="0" smtClean="0"/>
              <a:t>できなかった</a:t>
            </a:r>
            <a:endParaRPr lang="en-US" altLang="ja-JP" sz="2400" dirty="0"/>
          </a:p>
        </p:txBody>
      </p:sp>
    </p:spTree>
    <p:extLst>
      <p:ext uri="{BB962C8B-B14F-4D97-AF65-F5344CB8AC3E}">
        <p14:creationId xmlns:p14="http://schemas.microsoft.com/office/powerpoint/2010/main" val="192326704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6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368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368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368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368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368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368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368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7" grpId="0" build="p" bldLvl="2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スライド番号プレースホルダ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E93B869-2059-3147-8F26-FA9CEA34E0A1}" type="slidenum">
              <a:rPr lang="en-US" altLang="ja-JP" smtClean="0"/>
              <a:pPr/>
              <a:t>62</a:t>
            </a:fld>
            <a:endParaRPr lang="en-US" altLang="ja-JP" smtClean="0"/>
          </a:p>
        </p:txBody>
      </p:sp>
      <p:sp>
        <p:nvSpPr>
          <p:cNvPr id="13107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107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1077" name="Picture 4" descr="hakucho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115888"/>
            <a:ext cx="8713787" cy="6329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1078" name="Text Box 5"/>
          <p:cNvSpPr txBox="1">
            <a:spLocks noChangeArrowheads="1"/>
          </p:cNvSpPr>
          <p:nvPr/>
        </p:nvSpPr>
        <p:spPr bwMode="auto">
          <a:xfrm>
            <a:off x="5867400" y="228600"/>
            <a:ext cx="2716213" cy="650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ja-JP" altLang="en-US"/>
              <a:t>宇宙研ウェブページによる</a:t>
            </a:r>
            <a:endParaRPr lang="en-US" altLang="ja-JP"/>
          </a:p>
          <a:p>
            <a:r>
              <a:rPr lang="ja-JP" altLang="en-US"/>
              <a:t>各科学衛星の紹介</a:t>
            </a:r>
          </a:p>
        </p:txBody>
      </p:sp>
    </p:spTree>
    <p:extLst>
      <p:ext uri="{BB962C8B-B14F-4D97-AF65-F5344CB8AC3E}">
        <p14:creationId xmlns:p14="http://schemas.microsoft.com/office/powerpoint/2010/main" val="3245132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スライド番号プレースホルダ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BBF6978-A973-9C49-A4C3-B7737EAD9F45}" type="slidenum">
              <a:rPr lang="en-US" altLang="ja-JP" smtClean="0"/>
              <a:pPr/>
              <a:t>63</a:t>
            </a:fld>
            <a:endParaRPr lang="en-US" altLang="ja-JP" smtClean="0"/>
          </a:p>
        </p:txBody>
      </p:sp>
      <p:pic>
        <p:nvPicPr>
          <p:cNvPr id="43010" name="Picture 2" descr="heao2_diagra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76825" y="3962400"/>
            <a:ext cx="4010025" cy="241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5172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-26988"/>
            <a:ext cx="8229600" cy="1143001"/>
          </a:xfrm>
        </p:spPr>
        <p:txBody>
          <a:bodyPr/>
          <a:lstStyle/>
          <a:p>
            <a:r>
              <a:rPr lang="en-US" altLang="ja-JP"/>
              <a:t>1970</a:t>
            </a:r>
            <a:r>
              <a:rPr lang="ja-JP" altLang="en-US"/>
              <a:t>年代</a:t>
            </a:r>
            <a:r>
              <a:rPr lang="en-US" altLang="ja-JP"/>
              <a:t>~80</a:t>
            </a:r>
            <a:r>
              <a:rPr lang="ja-JP" altLang="en-US"/>
              <a:t>年代</a:t>
            </a:r>
          </a:p>
        </p:txBody>
      </p:sp>
      <p:sp>
        <p:nvSpPr>
          <p:cNvPr id="4301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79388" y="908050"/>
            <a:ext cx="8740775" cy="5543550"/>
          </a:xfrm>
        </p:spPr>
        <p:txBody>
          <a:bodyPr/>
          <a:lstStyle/>
          <a:p>
            <a:r>
              <a:rPr lang="en-US" altLang="ja-JP" dirty="0"/>
              <a:t>Einstein Observatory</a:t>
            </a:r>
            <a:r>
              <a:rPr lang="ja-JP" altLang="en-US" dirty="0"/>
              <a:t>（アメリカ、</a:t>
            </a:r>
            <a:r>
              <a:rPr lang="en-US" altLang="ja-JP" dirty="0"/>
              <a:t>1979</a:t>
            </a:r>
            <a:r>
              <a:rPr lang="ja-JP" altLang="en-US" dirty="0"/>
              <a:t>年）</a:t>
            </a:r>
            <a:endParaRPr lang="en-US" altLang="ja-JP" dirty="0"/>
          </a:p>
          <a:p>
            <a:pPr lvl="1"/>
            <a:r>
              <a:rPr lang="en-US" altLang="ja-JP" dirty="0"/>
              <a:t>X</a:t>
            </a:r>
            <a:r>
              <a:rPr lang="ja-JP" altLang="en-US" dirty="0"/>
              <a:t>線鏡を積んだ初めての結像衛星</a:t>
            </a:r>
            <a:r>
              <a:rPr lang="en-US" altLang="ja-JP" dirty="0"/>
              <a:t> (&lt;4 </a:t>
            </a:r>
            <a:r>
              <a:rPr lang="en-US" altLang="ja-JP" dirty="0" err="1"/>
              <a:t>keV</a:t>
            </a:r>
            <a:r>
              <a:rPr lang="ja-JP" altLang="en-US" dirty="0"/>
              <a:t>のみ）</a:t>
            </a:r>
            <a:endParaRPr lang="en-US" altLang="ja-JP" dirty="0"/>
          </a:p>
          <a:p>
            <a:pPr lvl="1"/>
            <a:r>
              <a:rPr lang="ja-JP" altLang="en-US" dirty="0">
                <a:solidFill>
                  <a:srgbClr val="0000FF"/>
                </a:solidFill>
              </a:rPr>
              <a:t>飛躍的に感度が向上</a:t>
            </a:r>
            <a:endParaRPr lang="en-US" altLang="ja-JP" dirty="0">
              <a:solidFill>
                <a:srgbClr val="0000FF"/>
              </a:solidFill>
            </a:endParaRPr>
          </a:p>
          <a:p>
            <a:pPr lvl="1"/>
            <a:r>
              <a:rPr lang="en-US" altLang="ja-JP" dirty="0">
                <a:solidFill>
                  <a:srgbClr val="FF0000"/>
                </a:solidFill>
              </a:rPr>
              <a:t>X</a:t>
            </a:r>
            <a:r>
              <a:rPr lang="ja-JP" altLang="en-US" dirty="0">
                <a:solidFill>
                  <a:srgbClr val="FF0000"/>
                </a:solidFill>
              </a:rPr>
              <a:t>線「天文学」</a:t>
            </a:r>
            <a:r>
              <a:rPr lang="ja-JP" altLang="en-US" dirty="0"/>
              <a:t>として確立した学問へ</a:t>
            </a:r>
            <a:endParaRPr lang="en-US" altLang="ja-JP" dirty="0"/>
          </a:p>
          <a:p>
            <a:pPr lvl="2"/>
            <a:r>
              <a:rPr lang="ja-JP" altLang="en-US" dirty="0"/>
              <a:t>「普通の天体」を</a:t>
            </a:r>
            <a:r>
              <a:rPr lang="en-US" altLang="ja-JP" dirty="0"/>
              <a:t>X</a:t>
            </a:r>
            <a:r>
              <a:rPr lang="ja-JP" altLang="en-US" dirty="0"/>
              <a:t>線で観測できるようになった</a:t>
            </a:r>
            <a:endParaRPr lang="en-US" altLang="ja-JP" dirty="0"/>
          </a:p>
          <a:p>
            <a:pPr lvl="3"/>
            <a:r>
              <a:rPr lang="ja-JP" altLang="en-US" dirty="0"/>
              <a:t>主系列星、銀河、超新星残骸など</a:t>
            </a:r>
            <a:endParaRPr lang="en-US" altLang="ja-JP" dirty="0"/>
          </a:p>
          <a:p>
            <a:pPr lvl="3"/>
            <a:r>
              <a:rPr lang="ja-JP" altLang="en-US" dirty="0"/>
              <a:t>きれいな</a:t>
            </a:r>
            <a:r>
              <a:rPr lang="en-US" altLang="ja-JP" dirty="0"/>
              <a:t>X</a:t>
            </a:r>
            <a:r>
              <a:rPr lang="ja-JP" altLang="en-US" dirty="0"/>
              <a:t>線像が撮れるようになった</a:t>
            </a:r>
          </a:p>
        </p:txBody>
      </p:sp>
      <p:pic>
        <p:nvPicPr>
          <p:cNvPr id="43013" name="Picture 5" descr="cloop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47725" y="4203700"/>
            <a:ext cx="1819275" cy="234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4" name="Text Box 6"/>
          <p:cNvSpPr txBox="1">
            <a:spLocks noChangeArrowheads="1"/>
          </p:cNvSpPr>
          <p:nvPr/>
        </p:nvSpPr>
        <p:spPr bwMode="auto">
          <a:xfrm>
            <a:off x="2679700" y="5897563"/>
            <a:ext cx="266223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/>
              <a:t>Einstein</a:t>
            </a:r>
            <a:r>
              <a:rPr lang="ja-JP" altLang="en-US"/>
              <a:t>衛星による</a:t>
            </a:r>
            <a:endParaRPr lang="en-US" altLang="ja-JP"/>
          </a:p>
          <a:p>
            <a:r>
              <a:rPr lang="ja-JP" altLang="en-US"/>
              <a:t>超新星残骸白鳥座ループ</a:t>
            </a:r>
          </a:p>
        </p:txBody>
      </p:sp>
    </p:spTree>
    <p:extLst>
      <p:ext uri="{BB962C8B-B14F-4D97-AF65-F5344CB8AC3E}">
        <p14:creationId xmlns:p14="http://schemas.microsoft.com/office/powerpoint/2010/main" val="35651798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30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43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430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430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430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430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430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430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430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430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2" grpId="0" build="p"/>
      <p:bldP spid="43014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スライド番号プレースホルダ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8348551-9173-7945-9F5E-3B2618A73E31}" type="slidenum">
              <a:rPr lang="en-US" altLang="ja-JP" smtClean="0"/>
              <a:pPr/>
              <a:t>64</a:t>
            </a:fld>
            <a:endParaRPr lang="en-US" altLang="ja-JP" smtClean="0"/>
          </a:p>
        </p:txBody>
      </p:sp>
      <p:pic>
        <p:nvPicPr>
          <p:cNvPr id="137219" name="Picture 2" descr="tenma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919163"/>
            <a:ext cx="8382000" cy="563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7220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>
                <a:solidFill>
                  <a:schemeClr val="tx1"/>
                </a:solidFill>
              </a:rPr>
              <a:t>1980</a:t>
            </a:r>
            <a:r>
              <a:rPr lang="ja-JP" altLang="en-US">
                <a:solidFill>
                  <a:schemeClr val="tx1"/>
                </a:solidFill>
              </a:rPr>
              <a:t>年代</a:t>
            </a:r>
          </a:p>
        </p:txBody>
      </p:sp>
      <p:sp>
        <p:nvSpPr>
          <p:cNvPr id="137221" name="Text Box 4"/>
          <p:cNvSpPr txBox="1">
            <a:spLocks noChangeArrowheads="1"/>
          </p:cNvSpPr>
          <p:nvPr/>
        </p:nvSpPr>
        <p:spPr bwMode="auto">
          <a:xfrm>
            <a:off x="4267200" y="1295400"/>
            <a:ext cx="3079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ja-JP" altLang="en-US" b="1">
                <a:solidFill>
                  <a:srgbClr val="FF3300"/>
                </a:solidFill>
              </a:rPr>
              <a:t>二機目の日本の</a:t>
            </a:r>
            <a:r>
              <a:rPr lang="en-US" altLang="ja-JP" b="1">
                <a:solidFill>
                  <a:srgbClr val="FF3300"/>
                </a:solidFill>
              </a:rPr>
              <a:t>X</a:t>
            </a:r>
            <a:r>
              <a:rPr lang="ja-JP" altLang="en-US" b="1">
                <a:solidFill>
                  <a:srgbClr val="FF3300"/>
                </a:solidFill>
              </a:rPr>
              <a:t>線天文衛星</a:t>
            </a:r>
          </a:p>
        </p:txBody>
      </p:sp>
    </p:spTree>
    <p:extLst>
      <p:ext uri="{BB962C8B-B14F-4D97-AF65-F5344CB8AC3E}">
        <p14:creationId xmlns:p14="http://schemas.microsoft.com/office/powerpoint/2010/main" val="362266612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スライド番号プレースホルダ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CEAB7EA-4343-C249-8DE0-AEA0C54BE34C}" type="slidenum">
              <a:rPr lang="en-US" altLang="ja-JP" smtClean="0"/>
              <a:pPr/>
              <a:t>65</a:t>
            </a:fld>
            <a:endParaRPr lang="en-US" altLang="ja-JP" smtClean="0"/>
          </a:p>
        </p:txBody>
      </p:sp>
      <p:sp>
        <p:nvSpPr>
          <p:cNvPr id="14336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>
                <a:solidFill>
                  <a:schemeClr val="tx1"/>
                </a:solidFill>
              </a:rPr>
              <a:t>1980</a:t>
            </a:r>
            <a:r>
              <a:rPr lang="ja-JP" altLang="en-US">
                <a:solidFill>
                  <a:schemeClr val="tx1"/>
                </a:solidFill>
              </a:rPr>
              <a:t>年代後半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196975"/>
            <a:ext cx="8664575" cy="5508625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ja-JP" altLang="en-US" sz="2800"/>
              <a:t>アメリカ、ヨーロッパの</a:t>
            </a:r>
            <a:r>
              <a:rPr lang="en-US" altLang="ja-JP" sz="2800"/>
              <a:t>X</a:t>
            </a:r>
            <a:r>
              <a:rPr lang="ja-JP" altLang="en-US" sz="2800"/>
              <a:t>線天文学は冬の時代</a:t>
            </a:r>
            <a:endParaRPr lang="en-US" altLang="ja-JP" sz="2800"/>
          </a:p>
          <a:p>
            <a:pPr lvl="1">
              <a:lnSpc>
                <a:spcPct val="90000"/>
              </a:lnSpc>
            </a:pPr>
            <a:r>
              <a:rPr lang="en-US" altLang="ja-JP" sz="2400"/>
              <a:t>1986</a:t>
            </a:r>
            <a:r>
              <a:rPr lang="ja-JP" altLang="en-US" sz="2400"/>
              <a:t>年、スペースシャトルの事故により</a:t>
            </a:r>
            <a:r>
              <a:rPr lang="en-US" altLang="ja-JP" sz="2400"/>
              <a:t>NASA</a:t>
            </a:r>
            <a:r>
              <a:rPr lang="ja-JP" altLang="en-US" sz="2400"/>
              <a:t>の計画は凍結</a:t>
            </a:r>
            <a:endParaRPr lang="en-US" altLang="ja-JP" sz="2400"/>
          </a:p>
          <a:p>
            <a:pPr lvl="1">
              <a:lnSpc>
                <a:spcPct val="90000"/>
              </a:lnSpc>
            </a:pPr>
            <a:r>
              <a:rPr lang="ja-JP" altLang="en-US" sz="2400"/>
              <a:t>ヨーロッパは、</a:t>
            </a:r>
            <a:r>
              <a:rPr lang="en-US" altLang="ja-JP" sz="2400"/>
              <a:t>X-ray Multi-mirror Mission (XMM)</a:t>
            </a:r>
            <a:r>
              <a:rPr lang="ja-JP" altLang="en-US" sz="2400"/>
              <a:t>の準備</a:t>
            </a:r>
            <a:endParaRPr lang="en-US" altLang="ja-JP" sz="2400"/>
          </a:p>
          <a:p>
            <a:pPr>
              <a:lnSpc>
                <a:spcPct val="90000"/>
              </a:lnSpc>
            </a:pPr>
            <a:r>
              <a:rPr lang="en-US" altLang="ja-JP" sz="2800"/>
              <a:t>Mir-Kvant(</a:t>
            </a:r>
            <a:r>
              <a:rPr lang="ja-JP" altLang="en-US" sz="2800"/>
              <a:t>ソ連、</a:t>
            </a:r>
            <a:r>
              <a:rPr lang="en-US" altLang="ja-JP" sz="2800"/>
              <a:t>1987</a:t>
            </a:r>
            <a:r>
              <a:rPr lang="ja-JP" altLang="en-US" sz="2800"/>
              <a:t>年）</a:t>
            </a:r>
            <a:endParaRPr lang="en-US" altLang="ja-JP" sz="2800"/>
          </a:p>
          <a:p>
            <a:pPr lvl="1">
              <a:lnSpc>
                <a:spcPct val="90000"/>
              </a:lnSpc>
            </a:pPr>
            <a:r>
              <a:rPr lang="ja-JP" altLang="en-US" sz="2400"/>
              <a:t>ソ連以外の研究者が使うことはほとんど不可能</a:t>
            </a:r>
            <a:endParaRPr lang="en-US" altLang="ja-JP" sz="2400"/>
          </a:p>
          <a:p>
            <a:pPr>
              <a:lnSpc>
                <a:spcPct val="90000"/>
              </a:lnSpc>
            </a:pPr>
            <a:r>
              <a:rPr lang="ja-JP" altLang="en-US" sz="2800">
                <a:solidFill>
                  <a:srgbClr val="FF0000"/>
                </a:solidFill>
              </a:rPr>
              <a:t>「ぎんが」（</a:t>
            </a:r>
            <a:r>
              <a:rPr lang="en-US" altLang="ja-JP" sz="2800">
                <a:solidFill>
                  <a:srgbClr val="FF0000"/>
                </a:solidFill>
              </a:rPr>
              <a:t>1987</a:t>
            </a:r>
            <a:r>
              <a:rPr lang="ja-JP" altLang="en-US" sz="2800">
                <a:solidFill>
                  <a:srgbClr val="FF0000"/>
                </a:solidFill>
              </a:rPr>
              <a:t>年）</a:t>
            </a:r>
            <a:endParaRPr lang="en-US" altLang="ja-JP" sz="2800">
              <a:solidFill>
                <a:srgbClr val="FF0000"/>
              </a:solidFill>
            </a:endParaRPr>
          </a:p>
          <a:p>
            <a:pPr lvl="1">
              <a:lnSpc>
                <a:spcPct val="90000"/>
              </a:lnSpc>
            </a:pPr>
            <a:r>
              <a:rPr lang="ja-JP" altLang="en-US" sz="2400"/>
              <a:t>大面積の比例計数管、高い感度、早い時間分解能</a:t>
            </a:r>
            <a:endParaRPr lang="en-US" altLang="ja-JP" sz="2400"/>
          </a:p>
          <a:p>
            <a:pPr lvl="2">
              <a:lnSpc>
                <a:spcPct val="90000"/>
              </a:lnSpc>
            </a:pPr>
            <a:r>
              <a:rPr lang="ja-JP" altLang="en-US" sz="2000"/>
              <a:t>イギリス（レスター大学）との共同開発</a:t>
            </a:r>
            <a:endParaRPr lang="en-US" altLang="ja-JP" sz="2000"/>
          </a:p>
          <a:p>
            <a:pPr lvl="1">
              <a:lnSpc>
                <a:spcPct val="90000"/>
              </a:lnSpc>
            </a:pPr>
            <a:r>
              <a:rPr lang="ja-JP" altLang="en-US" sz="2400"/>
              <a:t>精度の高い機器較正</a:t>
            </a:r>
            <a:endParaRPr lang="en-US" altLang="ja-JP" sz="2400"/>
          </a:p>
          <a:p>
            <a:pPr lvl="1">
              <a:lnSpc>
                <a:spcPct val="90000"/>
              </a:lnSpc>
            </a:pPr>
            <a:r>
              <a:rPr lang="ja-JP" altLang="en-US" sz="2400">
                <a:solidFill>
                  <a:srgbClr val="FF0000"/>
                </a:solidFill>
              </a:rPr>
              <a:t>日本の衛星では初めてプロポーザル制を採用</a:t>
            </a:r>
            <a:endParaRPr lang="en-US" altLang="ja-JP" sz="2400">
              <a:solidFill>
                <a:srgbClr val="FF0000"/>
              </a:solidFill>
            </a:endParaRPr>
          </a:p>
          <a:p>
            <a:pPr lvl="1">
              <a:lnSpc>
                <a:spcPct val="90000"/>
              </a:lnSpc>
            </a:pPr>
            <a:r>
              <a:rPr lang="ja-JP" altLang="en-US" sz="2400">
                <a:solidFill>
                  <a:srgbClr val="FF0000"/>
                </a:solidFill>
              </a:rPr>
              <a:t>アメリカ、ヨーロッパに観測時間を開放</a:t>
            </a:r>
            <a:endParaRPr lang="en-US" altLang="ja-JP" sz="2400">
              <a:solidFill>
                <a:srgbClr val="FF0000"/>
              </a:solidFill>
            </a:endParaRPr>
          </a:p>
          <a:p>
            <a:pPr lvl="2">
              <a:lnSpc>
                <a:spcPct val="90000"/>
              </a:lnSpc>
            </a:pPr>
            <a:r>
              <a:rPr lang="ja-JP" altLang="en-US" sz="2000"/>
              <a:t>宇宙研に、アメリカ、ヨーロッパの研究者が滞在</a:t>
            </a:r>
            <a:endParaRPr lang="en-US" altLang="ja-JP" sz="2000"/>
          </a:p>
          <a:p>
            <a:pPr lvl="2">
              <a:lnSpc>
                <a:spcPct val="90000"/>
              </a:lnSpc>
            </a:pPr>
            <a:r>
              <a:rPr lang="ja-JP" altLang="en-US" sz="2000">
                <a:solidFill>
                  <a:srgbClr val="0000FF"/>
                </a:solidFill>
              </a:rPr>
              <a:t>日本、アメリカ、ヨーロッパから</a:t>
            </a:r>
            <a:r>
              <a:rPr lang="en-US" altLang="ja-JP" sz="2000">
                <a:solidFill>
                  <a:srgbClr val="0000FF"/>
                </a:solidFill>
              </a:rPr>
              <a:t>450</a:t>
            </a:r>
            <a:r>
              <a:rPr lang="ja-JP" altLang="en-US" sz="2000">
                <a:solidFill>
                  <a:srgbClr val="0000FF"/>
                </a:solidFill>
              </a:rPr>
              <a:t>本以上の投稿論文が出版</a:t>
            </a:r>
          </a:p>
        </p:txBody>
      </p:sp>
    </p:spTree>
    <p:extLst>
      <p:ext uri="{BB962C8B-B14F-4D97-AF65-F5344CB8AC3E}">
        <p14:creationId xmlns:p14="http://schemas.microsoft.com/office/powerpoint/2010/main" val="194319673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1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512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512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512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512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512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512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512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5120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5120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5120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5120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5120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03" grpId="0" build="p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スライド番号プレースホルダ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C6E3962-0CD3-5241-A374-C609E39F1391}" type="slidenum">
              <a:rPr lang="en-US" altLang="ja-JP" smtClean="0"/>
              <a:pPr/>
              <a:t>66</a:t>
            </a:fld>
            <a:endParaRPr lang="en-US" altLang="ja-JP" smtClean="0"/>
          </a:p>
        </p:txBody>
      </p:sp>
      <p:sp>
        <p:nvSpPr>
          <p:cNvPr id="14541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14541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/>
          </a:p>
        </p:txBody>
      </p:sp>
      <p:pic>
        <p:nvPicPr>
          <p:cNvPr id="145413" name="Picture 4" descr="ging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5" y="-152400"/>
            <a:ext cx="8512175" cy="6732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61088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スライド番号プレースホルダ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05E3908A-9E50-E740-9F49-2A33AEC1A78C}" type="slidenum">
              <a:rPr lang="en-US" altLang="ja-JP" smtClean="0"/>
              <a:pPr/>
              <a:t>67</a:t>
            </a:fld>
            <a:endParaRPr lang="en-US" altLang="ja-JP" smtClean="0"/>
          </a:p>
        </p:txBody>
      </p:sp>
      <p:pic>
        <p:nvPicPr>
          <p:cNvPr id="147459" name="Picture 2" descr="rosa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2895600"/>
            <a:ext cx="3495675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7460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altLang="ja-JP"/>
              <a:t>1990</a:t>
            </a:r>
            <a:r>
              <a:rPr lang="ja-JP" altLang="en-US"/>
              <a:t>年代</a:t>
            </a:r>
          </a:p>
        </p:txBody>
      </p:sp>
      <p:sp>
        <p:nvSpPr>
          <p:cNvPr id="147461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323850" y="1295400"/>
            <a:ext cx="8439150" cy="4149725"/>
          </a:xfrm>
        </p:spPr>
        <p:txBody>
          <a:bodyPr/>
          <a:lstStyle/>
          <a:p>
            <a:r>
              <a:rPr lang="en-US" altLang="ja-JP" dirty="0"/>
              <a:t>ROSAT</a:t>
            </a:r>
            <a:r>
              <a:rPr lang="en-US" altLang="ja-JP" dirty="0" smtClean="0"/>
              <a:t>(“</a:t>
            </a:r>
            <a:r>
              <a:rPr lang="ja-JP" altLang="en-US" dirty="0" smtClean="0"/>
              <a:t>レントゲン衛星</a:t>
            </a:r>
            <a:r>
              <a:rPr lang="en-US" altLang="ja-JP" dirty="0" smtClean="0"/>
              <a:t>”;</a:t>
            </a:r>
            <a:br>
              <a:rPr lang="en-US" altLang="ja-JP" dirty="0" smtClean="0"/>
            </a:br>
            <a:r>
              <a:rPr lang="en-US" altLang="ja-JP" dirty="0" smtClean="0"/>
              <a:t>                 </a:t>
            </a:r>
            <a:r>
              <a:rPr lang="ja-JP" altLang="en-US" dirty="0" smtClean="0"/>
              <a:t>ドイツ</a:t>
            </a:r>
            <a:r>
              <a:rPr lang="ja-JP" altLang="en-US" dirty="0"/>
              <a:t>、アメリカ、</a:t>
            </a:r>
            <a:r>
              <a:rPr lang="en-US" altLang="ja-JP" dirty="0"/>
              <a:t>1990</a:t>
            </a:r>
            <a:r>
              <a:rPr lang="ja-JP" altLang="en-US" dirty="0"/>
              <a:t>年</a:t>
            </a:r>
            <a:r>
              <a:rPr lang="en-US" altLang="ja-JP" dirty="0"/>
              <a:t>)</a:t>
            </a:r>
          </a:p>
          <a:p>
            <a:pPr lvl="1"/>
            <a:r>
              <a:rPr lang="en-US" altLang="ja-JP" dirty="0"/>
              <a:t>Einstein</a:t>
            </a:r>
            <a:r>
              <a:rPr lang="ja-JP" altLang="en-US" dirty="0"/>
              <a:t>衛星よりも高感度の結像衛星（</a:t>
            </a:r>
            <a:r>
              <a:rPr lang="en-US" altLang="ja-JP" dirty="0"/>
              <a:t>&lt;2 </a:t>
            </a:r>
            <a:r>
              <a:rPr lang="en-US" altLang="ja-JP" dirty="0" err="1"/>
              <a:t>keV</a:t>
            </a:r>
            <a:r>
              <a:rPr lang="en-US" altLang="ja-JP" dirty="0"/>
              <a:t>)</a:t>
            </a:r>
            <a:endParaRPr lang="en-US" altLang="ja-JP" dirty="0" smtClean="0"/>
          </a:p>
          <a:p>
            <a:pPr lvl="1"/>
            <a:r>
              <a:rPr lang="ja-JP" altLang="en-US" dirty="0" smtClean="0">
                <a:solidFill>
                  <a:srgbClr val="0000FF"/>
                </a:solidFill>
              </a:rPr>
              <a:t>標準的</a:t>
            </a:r>
            <a:r>
              <a:rPr lang="ja-JP" altLang="en-US" dirty="0">
                <a:solidFill>
                  <a:srgbClr val="0000FF"/>
                </a:solidFill>
              </a:rPr>
              <a:t>な全天</a:t>
            </a:r>
            <a:r>
              <a:rPr lang="en-US" altLang="ja-JP" dirty="0">
                <a:solidFill>
                  <a:srgbClr val="0000FF"/>
                </a:solidFill>
              </a:rPr>
              <a:t>X</a:t>
            </a:r>
            <a:r>
              <a:rPr lang="ja-JP" altLang="en-US" dirty="0">
                <a:solidFill>
                  <a:srgbClr val="0000FF"/>
                </a:solidFill>
              </a:rPr>
              <a:t>線源カタログを作成</a:t>
            </a:r>
            <a:r>
              <a:rPr lang="en-US" altLang="ja-JP" dirty="0">
                <a:solidFill>
                  <a:srgbClr val="0000FF"/>
                </a:solidFill>
              </a:rPr>
              <a:t> </a:t>
            </a:r>
            <a:endParaRPr lang="ja-JP" altLang="en-US" dirty="0"/>
          </a:p>
        </p:txBody>
      </p:sp>
      <p:pic>
        <p:nvPicPr>
          <p:cNvPr id="55301" name="Picture 5" descr="rosat_allsky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62400" y="3352800"/>
            <a:ext cx="5029200" cy="3201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3602557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5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スライド番号プレースホルダ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602E5C70-E65D-F24C-BA25-0393BF8866CD}" type="slidenum">
              <a:rPr lang="en-US" altLang="ja-JP" smtClean="0"/>
              <a:pPr/>
              <a:t>68</a:t>
            </a:fld>
            <a:endParaRPr lang="en-US" altLang="ja-JP" smtClean="0"/>
          </a:p>
        </p:txBody>
      </p:sp>
      <p:sp>
        <p:nvSpPr>
          <p:cNvPr id="15155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altLang="ja-JP"/>
              <a:t>1990</a:t>
            </a:r>
            <a:r>
              <a:rPr lang="ja-JP" altLang="en-US"/>
              <a:t>年代</a:t>
            </a:r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7950" y="914400"/>
            <a:ext cx="9036050" cy="5791200"/>
          </a:xfrm>
        </p:spPr>
        <p:txBody>
          <a:bodyPr/>
          <a:lstStyle/>
          <a:p>
            <a:r>
              <a:rPr lang="ja-JP" altLang="en-US" sz="2800" dirty="0">
                <a:solidFill>
                  <a:srgbClr val="FF0000"/>
                </a:solidFill>
              </a:rPr>
              <a:t>あすか（</a:t>
            </a:r>
            <a:r>
              <a:rPr lang="en-US" altLang="ja-JP" sz="2800" dirty="0">
                <a:solidFill>
                  <a:srgbClr val="FF0000"/>
                </a:solidFill>
              </a:rPr>
              <a:t>1993</a:t>
            </a:r>
            <a:r>
              <a:rPr lang="ja-JP" altLang="en-US" sz="2800" dirty="0">
                <a:solidFill>
                  <a:srgbClr val="FF0000"/>
                </a:solidFill>
              </a:rPr>
              <a:t>年）</a:t>
            </a:r>
            <a:endParaRPr lang="en-US" altLang="ja-JP" sz="2800" dirty="0">
              <a:solidFill>
                <a:srgbClr val="FF0000"/>
              </a:solidFill>
            </a:endParaRPr>
          </a:p>
          <a:p>
            <a:pPr lvl="1"/>
            <a:r>
              <a:rPr lang="en-US" altLang="ja-JP" sz="2400" dirty="0">
                <a:solidFill>
                  <a:srgbClr val="FF0000"/>
                </a:solidFill>
              </a:rPr>
              <a:t>Advanced Satellite for Cosmology and Astrophysics (ASCA)</a:t>
            </a:r>
          </a:p>
          <a:p>
            <a:pPr lvl="1"/>
            <a:r>
              <a:rPr lang="ja-JP" altLang="en-US" sz="2400" dirty="0"/>
              <a:t>最初の日米共同</a:t>
            </a:r>
            <a:r>
              <a:rPr lang="en-US" altLang="ja-JP" sz="2400" dirty="0"/>
              <a:t>X</a:t>
            </a:r>
            <a:r>
              <a:rPr lang="ja-JP" altLang="en-US" sz="2400" dirty="0"/>
              <a:t>線ミッション</a:t>
            </a:r>
            <a:endParaRPr lang="en-US" altLang="ja-JP" sz="2400" dirty="0"/>
          </a:p>
          <a:p>
            <a:pPr lvl="1"/>
            <a:r>
              <a:rPr lang="ja-JP" altLang="en-US" sz="2400" dirty="0"/>
              <a:t>日本の衛星にアメリカ製のミラーと</a:t>
            </a:r>
            <a:r>
              <a:rPr lang="en-US" altLang="ja-JP" sz="2400" dirty="0"/>
              <a:t>CCD</a:t>
            </a:r>
            <a:r>
              <a:rPr lang="ja-JP" altLang="en-US" sz="2400" dirty="0"/>
              <a:t>を搭載</a:t>
            </a:r>
            <a:endParaRPr lang="en-US" altLang="ja-JP" sz="2400" dirty="0"/>
          </a:p>
          <a:p>
            <a:pPr lvl="1"/>
            <a:r>
              <a:rPr lang="ja-JP" altLang="en-US" sz="2400" dirty="0">
                <a:solidFill>
                  <a:srgbClr val="0000FF"/>
                </a:solidFill>
              </a:rPr>
              <a:t>初めての</a:t>
            </a:r>
            <a:r>
              <a:rPr lang="en-US" altLang="ja-JP" sz="2400" dirty="0">
                <a:solidFill>
                  <a:srgbClr val="0000FF"/>
                </a:solidFill>
              </a:rPr>
              <a:t>&gt;2keV</a:t>
            </a:r>
            <a:r>
              <a:rPr lang="ja-JP" altLang="en-US" sz="2400" dirty="0">
                <a:solidFill>
                  <a:srgbClr val="0000FF"/>
                </a:solidFill>
              </a:rPr>
              <a:t>での</a:t>
            </a:r>
            <a:r>
              <a:rPr lang="en-US" altLang="ja-JP" sz="2400" dirty="0">
                <a:solidFill>
                  <a:srgbClr val="0000FF"/>
                </a:solidFill>
              </a:rPr>
              <a:t>X</a:t>
            </a:r>
            <a:r>
              <a:rPr lang="ja-JP" altLang="en-US" sz="2400" dirty="0">
                <a:solidFill>
                  <a:srgbClr val="0000FF"/>
                </a:solidFill>
              </a:rPr>
              <a:t>線結像</a:t>
            </a:r>
            <a:endParaRPr lang="en-US" altLang="ja-JP" sz="2400" dirty="0">
              <a:solidFill>
                <a:srgbClr val="0000FF"/>
              </a:solidFill>
            </a:endParaRPr>
          </a:p>
          <a:p>
            <a:pPr lvl="2"/>
            <a:r>
              <a:rPr lang="ja-JP" altLang="en-US" sz="2000" dirty="0"/>
              <a:t>透過力の強い高エネルギー</a:t>
            </a:r>
            <a:r>
              <a:rPr lang="en-US" altLang="ja-JP" sz="2000" dirty="0"/>
              <a:t>X</a:t>
            </a:r>
            <a:r>
              <a:rPr lang="ja-JP" altLang="en-US" sz="2000" dirty="0"/>
              <a:t>線による結像は技術的に困難</a:t>
            </a:r>
            <a:endParaRPr lang="en-US" altLang="ja-JP" sz="2000" dirty="0"/>
          </a:p>
          <a:p>
            <a:pPr lvl="1"/>
            <a:r>
              <a:rPr lang="ja-JP" altLang="en-US" sz="2400" dirty="0">
                <a:solidFill>
                  <a:srgbClr val="0000FF"/>
                </a:solidFill>
              </a:rPr>
              <a:t>初めての</a:t>
            </a:r>
            <a:r>
              <a:rPr lang="en-US" altLang="ja-JP" sz="2400" dirty="0">
                <a:solidFill>
                  <a:srgbClr val="0000FF"/>
                </a:solidFill>
              </a:rPr>
              <a:t>X</a:t>
            </a:r>
            <a:r>
              <a:rPr lang="ja-JP" altLang="en-US" sz="2400" dirty="0">
                <a:solidFill>
                  <a:srgbClr val="0000FF"/>
                </a:solidFill>
              </a:rPr>
              <a:t>線</a:t>
            </a:r>
            <a:r>
              <a:rPr lang="en-US" altLang="ja-JP" sz="2400" dirty="0">
                <a:solidFill>
                  <a:srgbClr val="0000FF"/>
                </a:solidFill>
              </a:rPr>
              <a:t>CCD</a:t>
            </a:r>
            <a:r>
              <a:rPr lang="ja-JP" altLang="en-US" sz="2400" dirty="0">
                <a:solidFill>
                  <a:srgbClr val="0000FF"/>
                </a:solidFill>
              </a:rPr>
              <a:t>（過去最高のエネルギー分解能）</a:t>
            </a:r>
            <a:endParaRPr lang="en-US" altLang="ja-JP" sz="2400" dirty="0">
              <a:solidFill>
                <a:srgbClr val="0000FF"/>
              </a:solidFill>
            </a:endParaRPr>
          </a:p>
          <a:p>
            <a:pPr lvl="1"/>
            <a:r>
              <a:rPr lang="ja-JP" altLang="en-US" sz="2400" dirty="0" smtClean="0">
                <a:solidFill>
                  <a:srgbClr val="FF0000"/>
                </a:solidFill>
              </a:rPr>
              <a:t>データアーカイブ、</a:t>
            </a:r>
            <a:r>
              <a:rPr lang="ja-JP" altLang="en-US" sz="2400" dirty="0">
                <a:solidFill>
                  <a:srgbClr val="FF0000"/>
                </a:solidFill>
              </a:rPr>
              <a:t>ユーザーサポートはアメリカが担当</a:t>
            </a:r>
            <a:endParaRPr lang="en-US" altLang="ja-JP" sz="2400" dirty="0">
              <a:solidFill>
                <a:srgbClr val="FF0000"/>
              </a:solidFill>
            </a:endParaRPr>
          </a:p>
          <a:p>
            <a:pPr lvl="1"/>
            <a:r>
              <a:rPr lang="ja-JP" altLang="en-US" sz="2400" dirty="0"/>
              <a:t>データの占有権をはっきりと規定（日本の衛星では初めて）</a:t>
            </a:r>
            <a:endParaRPr lang="en-US" altLang="ja-JP" sz="2400" dirty="0"/>
          </a:p>
          <a:p>
            <a:pPr lvl="2"/>
            <a:r>
              <a:rPr lang="ja-JP" altLang="en-US" sz="2000" dirty="0"/>
              <a:t>観測者の占有権が切れた後、データを</a:t>
            </a:r>
            <a:r>
              <a:rPr lang="ja-JP" altLang="en-US" sz="2000" dirty="0" smtClean="0">
                <a:solidFill>
                  <a:srgbClr val="FF0000"/>
                </a:solidFill>
              </a:rPr>
              <a:t>アーカイブ</a:t>
            </a:r>
            <a:r>
              <a:rPr lang="ja-JP" altLang="en-US" sz="2000" dirty="0" smtClean="0"/>
              <a:t>に</a:t>
            </a:r>
            <a:r>
              <a:rPr lang="ja-JP" altLang="en-US" sz="2000" dirty="0"/>
              <a:t>いれて世界中に無償で公開</a:t>
            </a:r>
            <a:endParaRPr lang="en-US" altLang="ja-JP" sz="2000" dirty="0"/>
          </a:p>
          <a:p>
            <a:pPr lvl="1"/>
            <a:r>
              <a:rPr lang="en-US" altLang="ja-JP" sz="2400" dirty="0" smtClean="0">
                <a:solidFill>
                  <a:srgbClr val="FF0000"/>
                </a:solidFill>
              </a:rPr>
              <a:t>1500</a:t>
            </a:r>
            <a:r>
              <a:rPr lang="ja-JP" altLang="en-US" sz="2400" dirty="0">
                <a:solidFill>
                  <a:srgbClr val="FF0000"/>
                </a:solidFill>
              </a:rPr>
              <a:t>本以上の査読つき論文が出版されている</a:t>
            </a:r>
          </a:p>
        </p:txBody>
      </p:sp>
    </p:spTree>
    <p:extLst>
      <p:ext uri="{BB962C8B-B14F-4D97-AF65-F5344CB8AC3E}">
        <p14:creationId xmlns:p14="http://schemas.microsoft.com/office/powerpoint/2010/main" val="304201219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9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593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593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593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593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593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593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593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5939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5939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5939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395" grpId="0" build="p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スライド番号プレースホルダ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B7FF7C3-78D1-6E48-B89B-3A587B336717}" type="slidenum">
              <a:rPr lang="en-US" altLang="ja-JP" smtClean="0"/>
              <a:pPr/>
              <a:t>69</a:t>
            </a:fld>
            <a:endParaRPr lang="en-US" altLang="ja-JP" smtClean="0"/>
          </a:p>
        </p:txBody>
      </p:sp>
      <p:sp>
        <p:nvSpPr>
          <p:cNvPr id="153603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04" name="Picture 3" descr="asc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4925" y="92075"/>
            <a:ext cx="9144000" cy="650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81316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6BD06-0A84-CB46-888B-E2DE913CC64B}" type="slidenum">
              <a:rPr lang="en-US" altLang="ja-JP"/>
              <a:pPr/>
              <a:t>7</a:t>
            </a:fld>
            <a:endParaRPr lang="en-US" altLang="ja-JP"/>
          </a:p>
        </p:txBody>
      </p:sp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171450"/>
            <a:ext cx="8229600" cy="1384300"/>
          </a:xfrm>
        </p:spPr>
        <p:txBody>
          <a:bodyPr/>
          <a:lstStyle/>
          <a:p>
            <a:r>
              <a:rPr lang="ja-JP" altLang="en-US"/>
              <a:t>物質の階層構造</a:t>
            </a:r>
          </a:p>
        </p:txBody>
      </p:sp>
      <p:sp>
        <p:nvSpPr>
          <p:cNvPr id="88067" name="Oval 3"/>
          <p:cNvSpPr>
            <a:spLocks noChangeArrowheads="1"/>
          </p:cNvSpPr>
          <p:nvPr/>
        </p:nvSpPr>
        <p:spPr bwMode="auto">
          <a:xfrm>
            <a:off x="6772275" y="5413375"/>
            <a:ext cx="863600" cy="503238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ja-JP" altLang="en-US"/>
              <a:t>クォーク</a:t>
            </a:r>
          </a:p>
        </p:txBody>
      </p:sp>
      <p:sp>
        <p:nvSpPr>
          <p:cNvPr id="88068" name="Oval 4"/>
          <p:cNvSpPr>
            <a:spLocks noChangeArrowheads="1"/>
          </p:cNvSpPr>
          <p:nvPr/>
        </p:nvSpPr>
        <p:spPr bwMode="auto">
          <a:xfrm>
            <a:off x="6443663" y="4260850"/>
            <a:ext cx="720725" cy="36036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ja-JP" altLang="en-US"/>
              <a:t>陽子</a:t>
            </a:r>
          </a:p>
        </p:txBody>
      </p:sp>
      <p:sp>
        <p:nvSpPr>
          <p:cNvPr id="88069" name="Oval 5"/>
          <p:cNvSpPr>
            <a:spLocks noChangeArrowheads="1"/>
          </p:cNvSpPr>
          <p:nvPr/>
        </p:nvSpPr>
        <p:spPr bwMode="auto">
          <a:xfrm>
            <a:off x="7380288" y="4260850"/>
            <a:ext cx="1008062" cy="431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ja-JP" altLang="en-US"/>
              <a:t>中性子</a:t>
            </a:r>
          </a:p>
        </p:txBody>
      </p:sp>
      <p:sp>
        <p:nvSpPr>
          <p:cNvPr id="88070" name="Oval 6"/>
          <p:cNvSpPr>
            <a:spLocks noChangeArrowheads="1"/>
          </p:cNvSpPr>
          <p:nvPr/>
        </p:nvSpPr>
        <p:spPr bwMode="auto">
          <a:xfrm>
            <a:off x="6372225" y="2101850"/>
            <a:ext cx="792163" cy="360363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ja-JP" altLang="en-US"/>
              <a:t>電子</a:t>
            </a:r>
          </a:p>
        </p:txBody>
      </p:sp>
      <p:sp>
        <p:nvSpPr>
          <p:cNvPr id="88071" name="Oval 7"/>
          <p:cNvSpPr>
            <a:spLocks noChangeArrowheads="1"/>
          </p:cNvSpPr>
          <p:nvPr/>
        </p:nvSpPr>
        <p:spPr bwMode="auto">
          <a:xfrm>
            <a:off x="6372225" y="2533650"/>
            <a:ext cx="1152525" cy="5048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ja-JP" altLang="en-US"/>
              <a:t>原子核</a:t>
            </a:r>
          </a:p>
        </p:txBody>
      </p:sp>
      <p:sp>
        <p:nvSpPr>
          <p:cNvPr id="88072" name="Oval 8"/>
          <p:cNvSpPr>
            <a:spLocks noChangeArrowheads="1"/>
          </p:cNvSpPr>
          <p:nvPr/>
        </p:nvSpPr>
        <p:spPr bwMode="auto">
          <a:xfrm>
            <a:off x="5651500" y="877888"/>
            <a:ext cx="3168650" cy="7207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ja-JP" altLang="en-US"/>
              <a:t>原子</a:t>
            </a:r>
            <a:r>
              <a:rPr lang="en-US" altLang="ja-JP"/>
              <a:t>(</a:t>
            </a:r>
            <a:r>
              <a:rPr lang="ja-JP" altLang="en-US"/>
              <a:t>炭素</a:t>
            </a:r>
            <a:r>
              <a:rPr lang="en-US" altLang="ja-JP"/>
              <a:t>,</a:t>
            </a:r>
            <a:r>
              <a:rPr lang="ja-JP" altLang="en-US"/>
              <a:t>水素</a:t>
            </a:r>
            <a:r>
              <a:rPr lang="en-US" altLang="ja-JP"/>
              <a:t>,</a:t>
            </a:r>
            <a:r>
              <a:rPr lang="ja-JP" altLang="en-US"/>
              <a:t>酸素</a:t>
            </a:r>
            <a:r>
              <a:rPr lang="en-US" altLang="ja-JP"/>
              <a:t>,</a:t>
            </a:r>
            <a:r>
              <a:rPr lang="ja-JP" altLang="en-US"/>
              <a:t>窒素</a:t>
            </a:r>
            <a:r>
              <a:rPr lang="en-US" altLang="ja-JP"/>
              <a:t>)</a:t>
            </a:r>
          </a:p>
        </p:txBody>
      </p:sp>
      <p:sp>
        <p:nvSpPr>
          <p:cNvPr id="88073" name="Oval 9"/>
          <p:cNvSpPr>
            <a:spLocks noChangeArrowheads="1"/>
          </p:cNvSpPr>
          <p:nvPr/>
        </p:nvSpPr>
        <p:spPr bwMode="auto">
          <a:xfrm>
            <a:off x="3059113" y="949325"/>
            <a:ext cx="1728787" cy="57626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ja-JP" altLang="en-US"/>
              <a:t>たんぱく質分子</a:t>
            </a:r>
          </a:p>
        </p:txBody>
      </p:sp>
      <p:sp>
        <p:nvSpPr>
          <p:cNvPr id="88074" name="Oval 10"/>
          <p:cNvSpPr>
            <a:spLocks noChangeArrowheads="1"/>
          </p:cNvSpPr>
          <p:nvPr/>
        </p:nvSpPr>
        <p:spPr bwMode="auto">
          <a:xfrm>
            <a:off x="1331913" y="1020763"/>
            <a:ext cx="790575" cy="431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ja-JP" altLang="en-US"/>
              <a:t>人間</a:t>
            </a:r>
          </a:p>
        </p:txBody>
      </p:sp>
      <p:sp>
        <p:nvSpPr>
          <p:cNvPr id="88075" name="Oval 11"/>
          <p:cNvSpPr>
            <a:spLocks noChangeArrowheads="1"/>
          </p:cNvSpPr>
          <p:nvPr/>
        </p:nvSpPr>
        <p:spPr bwMode="auto">
          <a:xfrm>
            <a:off x="539750" y="1957388"/>
            <a:ext cx="792163" cy="431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ja-JP" altLang="en-US"/>
              <a:t>地球</a:t>
            </a:r>
          </a:p>
        </p:txBody>
      </p:sp>
      <p:sp>
        <p:nvSpPr>
          <p:cNvPr id="88076" name="Oval 12"/>
          <p:cNvSpPr>
            <a:spLocks noChangeArrowheads="1"/>
          </p:cNvSpPr>
          <p:nvPr/>
        </p:nvSpPr>
        <p:spPr bwMode="auto">
          <a:xfrm>
            <a:off x="2124075" y="2028825"/>
            <a:ext cx="792163" cy="36036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ja-JP" altLang="en-US"/>
              <a:t>太陽</a:t>
            </a:r>
          </a:p>
        </p:txBody>
      </p:sp>
      <p:sp>
        <p:nvSpPr>
          <p:cNvPr id="88077" name="Oval 13"/>
          <p:cNvSpPr>
            <a:spLocks noChangeArrowheads="1"/>
          </p:cNvSpPr>
          <p:nvPr/>
        </p:nvSpPr>
        <p:spPr bwMode="auto">
          <a:xfrm>
            <a:off x="2268538" y="3325813"/>
            <a:ext cx="1368425" cy="576262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ja-JP" altLang="en-US"/>
              <a:t>ニュートリノ</a:t>
            </a:r>
          </a:p>
        </p:txBody>
      </p:sp>
      <p:sp>
        <p:nvSpPr>
          <p:cNvPr id="88078" name="Oval 14"/>
          <p:cNvSpPr>
            <a:spLocks noChangeArrowheads="1"/>
          </p:cNvSpPr>
          <p:nvPr/>
        </p:nvSpPr>
        <p:spPr bwMode="auto">
          <a:xfrm>
            <a:off x="971550" y="3325813"/>
            <a:ext cx="863600" cy="503237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ja-JP" altLang="en-US"/>
              <a:t>光</a:t>
            </a:r>
          </a:p>
        </p:txBody>
      </p:sp>
      <p:sp>
        <p:nvSpPr>
          <p:cNvPr id="88079" name="Line 15"/>
          <p:cNvSpPr>
            <a:spLocks noChangeShapeType="1"/>
          </p:cNvSpPr>
          <p:nvPr/>
        </p:nvSpPr>
        <p:spPr bwMode="auto">
          <a:xfrm flipH="1">
            <a:off x="971550" y="1381125"/>
            <a:ext cx="360363" cy="5048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88080" name="Text Box 16"/>
          <p:cNvSpPr txBox="1">
            <a:spLocks noChangeArrowheads="1"/>
          </p:cNvSpPr>
          <p:nvPr/>
        </p:nvSpPr>
        <p:spPr bwMode="auto">
          <a:xfrm>
            <a:off x="1095375" y="1458913"/>
            <a:ext cx="641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ja-JP" altLang="en-US">
                <a:solidFill>
                  <a:srgbClr val="FF0000"/>
                </a:solidFill>
              </a:rPr>
              <a:t>重力</a:t>
            </a:r>
          </a:p>
        </p:txBody>
      </p:sp>
      <p:sp>
        <p:nvSpPr>
          <p:cNvPr id="88081" name="Text Box 17"/>
          <p:cNvSpPr txBox="1">
            <a:spLocks noChangeArrowheads="1"/>
          </p:cNvSpPr>
          <p:nvPr/>
        </p:nvSpPr>
        <p:spPr bwMode="auto">
          <a:xfrm>
            <a:off x="1331913" y="2101850"/>
            <a:ext cx="6413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ja-JP" altLang="en-US">
                <a:solidFill>
                  <a:srgbClr val="FF0000"/>
                </a:solidFill>
              </a:rPr>
              <a:t>重力</a:t>
            </a:r>
          </a:p>
        </p:txBody>
      </p:sp>
      <p:sp>
        <p:nvSpPr>
          <p:cNvPr id="88082" name="Line 18"/>
          <p:cNvSpPr>
            <a:spLocks noChangeShapeType="1"/>
          </p:cNvSpPr>
          <p:nvPr/>
        </p:nvSpPr>
        <p:spPr bwMode="auto">
          <a:xfrm flipH="1">
            <a:off x="1619250" y="2389188"/>
            <a:ext cx="792163" cy="86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88083" name="Line 19"/>
          <p:cNvSpPr>
            <a:spLocks noChangeShapeType="1"/>
          </p:cNvSpPr>
          <p:nvPr/>
        </p:nvSpPr>
        <p:spPr bwMode="auto">
          <a:xfrm>
            <a:off x="2627313" y="2389188"/>
            <a:ext cx="360362" cy="86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88084" name="Text Box 20"/>
          <p:cNvSpPr txBox="1">
            <a:spLocks noChangeArrowheads="1"/>
          </p:cNvSpPr>
          <p:nvPr/>
        </p:nvSpPr>
        <p:spPr bwMode="auto">
          <a:xfrm>
            <a:off x="2124075" y="2533650"/>
            <a:ext cx="6413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ja-JP" altLang="en-US"/>
              <a:t>放出</a:t>
            </a:r>
          </a:p>
        </p:txBody>
      </p:sp>
      <p:sp>
        <p:nvSpPr>
          <p:cNvPr id="88085" name="Line 21"/>
          <p:cNvSpPr>
            <a:spLocks noChangeShapeType="1"/>
          </p:cNvSpPr>
          <p:nvPr/>
        </p:nvSpPr>
        <p:spPr bwMode="auto">
          <a:xfrm>
            <a:off x="1331913" y="2173288"/>
            <a:ext cx="720725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88086" name="Line 22"/>
          <p:cNvSpPr>
            <a:spLocks noChangeShapeType="1"/>
          </p:cNvSpPr>
          <p:nvPr/>
        </p:nvSpPr>
        <p:spPr bwMode="auto">
          <a:xfrm flipH="1">
            <a:off x="2195513" y="1165225"/>
            <a:ext cx="792162" cy="0"/>
          </a:xfrm>
          <a:prstGeom prst="line">
            <a:avLst/>
          </a:prstGeom>
          <a:noFill/>
          <a:ln w="9525">
            <a:solidFill>
              <a:srgbClr val="3333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88087" name="Line 23"/>
          <p:cNvSpPr>
            <a:spLocks noChangeShapeType="1"/>
          </p:cNvSpPr>
          <p:nvPr/>
        </p:nvSpPr>
        <p:spPr bwMode="auto">
          <a:xfrm flipH="1">
            <a:off x="4787900" y="1165225"/>
            <a:ext cx="792163" cy="0"/>
          </a:xfrm>
          <a:prstGeom prst="line">
            <a:avLst/>
          </a:prstGeom>
          <a:noFill/>
          <a:ln w="9525">
            <a:solidFill>
              <a:srgbClr val="3333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88088" name="Line 24"/>
          <p:cNvSpPr>
            <a:spLocks noChangeShapeType="1"/>
          </p:cNvSpPr>
          <p:nvPr/>
        </p:nvSpPr>
        <p:spPr bwMode="auto">
          <a:xfrm flipV="1">
            <a:off x="6732588" y="1597025"/>
            <a:ext cx="287337" cy="504825"/>
          </a:xfrm>
          <a:prstGeom prst="line">
            <a:avLst/>
          </a:prstGeom>
          <a:noFill/>
          <a:ln w="9525">
            <a:solidFill>
              <a:srgbClr val="3333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88089" name="Line 25"/>
          <p:cNvSpPr>
            <a:spLocks noChangeShapeType="1"/>
          </p:cNvSpPr>
          <p:nvPr/>
        </p:nvSpPr>
        <p:spPr bwMode="auto">
          <a:xfrm flipV="1">
            <a:off x="7235825" y="1597025"/>
            <a:ext cx="73025" cy="1008063"/>
          </a:xfrm>
          <a:prstGeom prst="line">
            <a:avLst/>
          </a:prstGeom>
          <a:noFill/>
          <a:ln w="9525">
            <a:solidFill>
              <a:srgbClr val="3333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88090" name="Line 26"/>
          <p:cNvSpPr>
            <a:spLocks noChangeShapeType="1"/>
          </p:cNvSpPr>
          <p:nvPr/>
        </p:nvSpPr>
        <p:spPr bwMode="auto">
          <a:xfrm flipH="1" flipV="1">
            <a:off x="7235825" y="3036888"/>
            <a:ext cx="431800" cy="1223962"/>
          </a:xfrm>
          <a:prstGeom prst="line">
            <a:avLst/>
          </a:prstGeom>
          <a:noFill/>
          <a:ln w="9525">
            <a:solidFill>
              <a:srgbClr val="00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88091" name="Line 27"/>
          <p:cNvSpPr>
            <a:spLocks noChangeShapeType="1"/>
          </p:cNvSpPr>
          <p:nvPr/>
        </p:nvSpPr>
        <p:spPr bwMode="auto">
          <a:xfrm flipH="1" flipV="1">
            <a:off x="6732588" y="3036888"/>
            <a:ext cx="71437" cy="1223962"/>
          </a:xfrm>
          <a:prstGeom prst="line">
            <a:avLst/>
          </a:prstGeom>
          <a:noFill/>
          <a:ln w="9525">
            <a:solidFill>
              <a:srgbClr val="00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88092" name="Line 28"/>
          <p:cNvSpPr>
            <a:spLocks noChangeShapeType="1"/>
          </p:cNvSpPr>
          <p:nvPr/>
        </p:nvSpPr>
        <p:spPr bwMode="auto">
          <a:xfrm flipV="1">
            <a:off x="7277100" y="4621213"/>
            <a:ext cx="319088" cy="793750"/>
          </a:xfrm>
          <a:prstGeom prst="line">
            <a:avLst/>
          </a:prstGeom>
          <a:noFill/>
          <a:ln w="9525">
            <a:solidFill>
              <a:srgbClr val="00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88093" name="Line 29"/>
          <p:cNvSpPr>
            <a:spLocks noChangeShapeType="1"/>
          </p:cNvSpPr>
          <p:nvPr/>
        </p:nvSpPr>
        <p:spPr bwMode="auto">
          <a:xfrm flipH="1" flipV="1">
            <a:off x="6804025" y="4621213"/>
            <a:ext cx="39688" cy="863600"/>
          </a:xfrm>
          <a:prstGeom prst="line">
            <a:avLst/>
          </a:prstGeom>
          <a:noFill/>
          <a:ln w="9525">
            <a:solidFill>
              <a:srgbClr val="00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88094" name="Oval 30"/>
          <p:cNvSpPr>
            <a:spLocks noChangeArrowheads="1"/>
          </p:cNvSpPr>
          <p:nvPr/>
        </p:nvSpPr>
        <p:spPr bwMode="auto">
          <a:xfrm>
            <a:off x="3419475" y="1957388"/>
            <a:ext cx="2303463" cy="7191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ja-JP" altLang="en-US"/>
              <a:t>原子</a:t>
            </a:r>
            <a:r>
              <a:rPr lang="en-US" altLang="ja-JP"/>
              <a:t>(</a:t>
            </a:r>
            <a:r>
              <a:rPr lang="ja-JP" altLang="en-US"/>
              <a:t>水素</a:t>
            </a:r>
            <a:r>
              <a:rPr lang="en-US" altLang="ja-JP"/>
              <a:t>,</a:t>
            </a:r>
            <a:r>
              <a:rPr lang="ja-JP" altLang="en-US"/>
              <a:t>ヘリウム</a:t>
            </a:r>
            <a:r>
              <a:rPr lang="en-US" altLang="ja-JP"/>
              <a:t>)</a:t>
            </a:r>
          </a:p>
        </p:txBody>
      </p:sp>
      <p:sp>
        <p:nvSpPr>
          <p:cNvPr id="88095" name="Line 31"/>
          <p:cNvSpPr>
            <a:spLocks noChangeShapeType="1"/>
          </p:cNvSpPr>
          <p:nvPr/>
        </p:nvSpPr>
        <p:spPr bwMode="auto">
          <a:xfrm flipH="1">
            <a:off x="5724525" y="2317750"/>
            <a:ext cx="647700" cy="0"/>
          </a:xfrm>
          <a:prstGeom prst="line">
            <a:avLst/>
          </a:prstGeom>
          <a:noFill/>
          <a:ln w="9525">
            <a:solidFill>
              <a:srgbClr val="3333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88096" name="Line 32"/>
          <p:cNvSpPr>
            <a:spLocks noChangeShapeType="1"/>
          </p:cNvSpPr>
          <p:nvPr/>
        </p:nvSpPr>
        <p:spPr bwMode="auto">
          <a:xfrm flipH="1">
            <a:off x="2916238" y="2244725"/>
            <a:ext cx="431800" cy="0"/>
          </a:xfrm>
          <a:prstGeom prst="line">
            <a:avLst/>
          </a:prstGeom>
          <a:noFill/>
          <a:ln w="9525">
            <a:solidFill>
              <a:srgbClr val="3333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88097" name="Text Box 33"/>
          <p:cNvSpPr txBox="1">
            <a:spLocks noChangeArrowheads="1"/>
          </p:cNvSpPr>
          <p:nvPr/>
        </p:nvSpPr>
        <p:spPr bwMode="auto">
          <a:xfrm>
            <a:off x="2195513" y="1158875"/>
            <a:ext cx="869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333CC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ja-JP" altLang="en-US">
                <a:solidFill>
                  <a:srgbClr val="3333CC"/>
                </a:solidFill>
              </a:rPr>
              <a:t>電磁力</a:t>
            </a:r>
          </a:p>
        </p:txBody>
      </p:sp>
      <p:sp>
        <p:nvSpPr>
          <p:cNvPr id="88098" name="Text Box 34"/>
          <p:cNvSpPr txBox="1">
            <a:spLocks noChangeArrowheads="1"/>
          </p:cNvSpPr>
          <p:nvPr/>
        </p:nvSpPr>
        <p:spPr bwMode="auto">
          <a:xfrm>
            <a:off x="4787900" y="1236663"/>
            <a:ext cx="869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333CC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ja-JP" altLang="en-US">
                <a:solidFill>
                  <a:srgbClr val="3333CC"/>
                </a:solidFill>
              </a:rPr>
              <a:t>電磁力</a:t>
            </a:r>
          </a:p>
        </p:txBody>
      </p:sp>
      <p:sp>
        <p:nvSpPr>
          <p:cNvPr id="88099" name="Text Box 35"/>
          <p:cNvSpPr txBox="1">
            <a:spLocks noChangeArrowheads="1"/>
          </p:cNvSpPr>
          <p:nvPr/>
        </p:nvSpPr>
        <p:spPr bwMode="auto">
          <a:xfrm>
            <a:off x="5580063" y="1885950"/>
            <a:ext cx="869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333CC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ja-JP" altLang="en-US">
                <a:solidFill>
                  <a:srgbClr val="3333CC"/>
                </a:solidFill>
              </a:rPr>
              <a:t>電磁力</a:t>
            </a:r>
          </a:p>
        </p:txBody>
      </p:sp>
      <p:sp>
        <p:nvSpPr>
          <p:cNvPr id="88100" name="Text Box 36"/>
          <p:cNvSpPr txBox="1">
            <a:spLocks noChangeArrowheads="1"/>
          </p:cNvSpPr>
          <p:nvPr/>
        </p:nvSpPr>
        <p:spPr bwMode="auto">
          <a:xfrm>
            <a:off x="7480300" y="3470275"/>
            <a:ext cx="1555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99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ja-JP" altLang="en-US">
                <a:solidFill>
                  <a:srgbClr val="009900"/>
                </a:solidFill>
              </a:rPr>
              <a:t>強い相互作用</a:t>
            </a:r>
          </a:p>
        </p:txBody>
      </p:sp>
      <p:sp>
        <p:nvSpPr>
          <p:cNvPr id="88101" name="Text Box 37"/>
          <p:cNvSpPr txBox="1">
            <a:spLocks noChangeArrowheads="1"/>
          </p:cNvSpPr>
          <p:nvPr/>
        </p:nvSpPr>
        <p:spPr bwMode="auto">
          <a:xfrm>
            <a:off x="7553325" y="4908550"/>
            <a:ext cx="1555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99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ja-JP" altLang="en-US">
                <a:solidFill>
                  <a:srgbClr val="009900"/>
                </a:solidFill>
              </a:rPr>
              <a:t>強い相互作用</a:t>
            </a:r>
          </a:p>
        </p:txBody>
      </p:sp>
      <p:sp>
        <p:nvSpPr>
          <p:cNvPr id="88102" name="Text Box 38"/>
          <p:cNvSpPr txBox="1">
            <a:spLocks noChangeArrowheads="1"/>
          </p:cNvSpPr>
          <p:nvPr/>
        </p:nvSpPr>
        <p:spPr bwMode="auto">
          <a:xfrm>
            <a:off x="7308850" y="1957388"/>
            <a:ext cx="869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333CC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ja-JP" altLang="en-US">
                <a:solidFill>
                  <a:srgbClr val="3333CC"/>
                </a:solidFill>
              </a:rPr>
              <a:t>電磁力</a:t>
            </a:r>
          </a:p>
        </p:txBody>
      </p:sp>
      <p:sp>
        <p:nvSpPr>
          <p:cNvPr id="88103" name="Line 39"/>
          <p:cNvSpPr>
            <a:spLocks noChangeShapeType="1"/>
          </p:cNvSpPr>
          <p:nvPr/>
        </p:nvSpPr>
        <p:spPr bwMode="auto">
          <a:xfrm flipH="1" flipV="1">
            <a:off x="5651500" y="2460625"/>
            <a:ext cx="792163" cy="217488"/>
          </a:xfrm>
          <a:prstGeom prst="line">
            <a:avLst/>
          </a:prstGeom>
          <a:noFill/>
          <a:ln w="9525">
            <a:solidFill>
              <a:srgbClr val="3333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88104" name="Text Box 40"/>
          <p:cNvSpPr txBox="1">
            <a:spLocks noChangeArrowheads="1"/>
          </p:cNvSpPr>
          <p:nvPr/>
        </p:nvSpPr>
        <p:spPr bwMode="auto">
          <a:xfrm>
            <a:off x="2693988" y="2311400"/>
            <a:ext cx="869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333CC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ja-JP" altLang="en-US">
                <a:solidFill>
                  <a:srgbClr val="3333CC"/>
                </a:solidFill>
              </a:rPr>
              <a:t>電磁力</a:t>
            </a:r>
          </a:p>
        </p:txBody>
      </p:sp>
      <p:sp>
        <p:nvSpPr>
          <p:cNvPr id="88105" name="Text Box 41"/>
          <p:cNvSpPr txBox="1">
            <a:spLocks noChangeArrowheads="1"/>
          </p:cNvSpPr>
          <p:nvPr/>
        </p:nvSpPr>
        <p:spPr bwMode="auto">
          <a:xfrm>
            <a:off x="26988" y="5029200"/>
            <a:ext cx="5688012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2000"/>
              <a:t>宇宙が誕生したときにはばらばらだった</a:t>
            </a:r>
            <a:r>
              <a:rPr lang="ja-JP" altLang="en-US" sz="2000">
                <a:solidFill>
                  <a:schemeClr val="hlink"/>
                </a:solidFill>
              </a:rPr>
              <a:t>素粒子（ここでは黄色で示した）</a:t>
            </a:r>
            <a:r>
              <a:rPr lang="ja-JP" altLang="en-US" sz="2000"/>
              <a:t>から、</a:t>
            </a:r>
            <a:r>
              <a:rPr lang="ja-JP" altLang="en-US" sz="2000">
                <a:solidFill>
                  <a:schemeClr val="hlink"/>
                </a:solidFill>
              </a:rPr>
              <a:t>宇宙の進化</a:t>
            </a:r>
            <a:r>
              <a:rPr lang="ja-JP" altLang="en-US" sz="2000"/>
              <a:t>につれて、様々なものができてきた！</a:t>
            </a:r>
          </a:p>
        </p:txBody>
      </p:sp>
      <p:sp>
        <p:nvSpPr>
          <p:cNvPr id="88106" name="Text Box 42"/>
          <p:cNvSpPr txBox="1">
            <a:spLocks noChangeArrowheads="1"/>
          </p:cNvSpPr>
          <p:nvPr/>
        </p:nvSpPr>
        <p:spPr bwMode="auto">
          <a:xfrm>
            <a:off x="34925" y="4584700"/>
            <a:ext cx="67024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ja-JP" altLang="en-US" sz="2000">
                <a:ea typeface="MS Gothic" charset="0"/>
                <a:cs typeface="MS Gothic" charset="0"/>
              </a:rPr>
              <a:t>宇宙に存在するものはすべて</a:t>
            </a:r>
            <a:r>
              <a:rPr lang="ja-JP" altLang="en-US" sz="2000">
                <a:solidFill>
                  <a:schemeClr val="hlink"/>
                </a:solidFill>
                <a:ea typeface="MS Gothic" charset="0"/>
                <a:cs typeface="MS Gothic" charset="0"/>
              </a:rPr>
              <a:t>原子</a:t>
            </a:r>
            <a:r>
              <a:rPr lang="en-US" altLang="ja-JP" sz="2000">
                <a:ea typeface="MS Gothic" charset="0"/>
                <a:cs typeface="MS Gothic" charset="0"/>
              </a:rPr>
              <a:t>(</a:t>
            </a:r>
            <a:r>
              <a:rPr lang="ja-JP" altLang="en-US" sz="2000">
                <a:solidFill>
                  <a:schemeClr val="hlink"/>
                </a:solidFill>
                <a:ea typeface="MS Gothic" charset="0"/>
                <a:cs typeface="MS Gothic" charset="0"/>
              </a:rPr>
              <a:t>元素</a:t>
            </a:r>
            <a:r>
              <a:rPr lang="en-US" altLang="ja-JP" sz="2000">
                <a:ea typeface="MS Gothic" charset="0"/>
                <a:cs typeface="MS Gothic" charset="0"/>
              </a:rPr>
              <a:t>)</a:t>
            </a:r>
            <a:r>
              <a:rPr lang="ja-JP" altLang="en-US" sz="2000">
                <a:ea typeface="MS Gothic" charset="0"/>
                <a:cs typeface="MS Gothic" charset="0"/>
              </a:rPr>
              <a:t>からできている！</a:t>
            </a:r>
          </a:p>
        </p:txBody>
      </p:sp>
      <p:sp>
        <p:nvSpPr>
          <p:cNvPr id="88108" name="Text Box 44"/>
          <p:cNvSpPr txBox="1">
            <a:spLocks noChangeArrowheads="1"/>
          </p:cNvSpPr>
          <p:nvPr/>
        </p:nvSpPr>
        <p:spPr bwMode="auto">
          <a:xfrm>
            <a:off x="2195513" y="804863"/>
            <a:ext cx="869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ja-JP" altLang="en-US">
                <a:solidFill>
                  <a:srgbClr val="009900"/>
                </a:solidFill>
              </a:rPr>
              <a:t>生物学</a:t>
            </a:r>
          </a:p>
        </p:txBody>
      </p:sp>
      <p:sp>
        <p:nvSpPr>
          <p:cNvPr id="88109" name="Text Box 45"/>
          <p:cNvSpPr txBox="1">
            <a:spLocks noChangeArrowheads="1"/>
          </p:cNvSpPr>
          <p:nvPr/>
        </p:nvSpPr>
        <p:spPr bwMode="auto">
          <a:xfrm>
            <a:off x="4932363" y="804863"/>
            <a:ext cx="641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ja-JP" altLang="en-US">
                <a:solidFill>
                  <a:srgbClr val="009900"/>
                </a:solidFill>
              </a:rPr>
              <a:t>化学</a:t>
            </a:r>
          </a:p>
        </p:txBody>
      </p:sp>
    </p:spTree>
    <p:extLst>
      <p:ext uri="{BB962C8B-B14F-4D97-AF65-F5344CB8AC3E}">
        <p14:creationId xmlns:p14="http://schemas.microsoft.com/office/powerpoint/2010/main" val="191773027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880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88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88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8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8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8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807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80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807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80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807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80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807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807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88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88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88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88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88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0" fill="hold"/>
                                        <p:tgtEl>
                                          <p:spTgt spid="88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 nodeType="clickPar">
                      <p:stCondLst>
                        <p:cond delay="indefinite"/>
                      </p:stCondLst>
                      <p:childTnLst>
                        <p:par>
                          <p:cTn id="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 nodeType="clickPar">
                      <p:stCondLst>
                        <p:cond delay="indefinite"/>
                      </p:stCondLst>
                      <p:childTnLst>
                        <p:par>
                          <p:cTn id="9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4" dur="500"/>
                                        <p:tgtEl>
                                          <p:spTgt spid="88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 nodeType="clickPar">
                      <p:stCondLst>
                        <p:cond delay="indefinite"/>
                      </p:stCondLst>
                      <p:childTnLst>
                        <p:par>
                          <p:cTn id="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 nodeType="clickPar">
                      <p:stCondLst>
                        <p:cond delay="indefinite"/>
                      </p:stCondLst>
                      <p:childTnLst>
                        <p:par>
                          <p:cTn id="1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 nodeType="clickPar">
                      <p:stCondLst>
                        <p:cond delay="indefinite"/>
                      </p:stCondLst>
                      <p:childTnLst>
                        <p:par>
                          <p:cTn id="1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 nodeType="clickPar">
                      <p:stCondLst>
                        <p:cond delay="indefinite"/>
                      </p:stCondLst>
                      <p:childTnLst>
                        <p:par>
                          <p:cTn id="1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0" dur="500"/>
                                        <p:tgtEl>
                                          <p:spTgt spid="88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067" grpId="0" animBg="1"/>
      <p:bldP spid="88068" grpId="0" animBg="1"/>
      <p:bldP spid="88069" grpId="0" animBg="1"/>
      <p:bldP spid="88070" grpId="0" animBg="1"/>
      <p:bldP spid="88071" grpId="0" animBg="1"/>
      <p:bldP spid="88072" grpId="0" animBg="1"/>
      <p:bldP spid="88073" grpId="0" animBg="1"/>
      <p:bldP spid="88075" grpId="0" animBg="1"/>
      <p:bldP spid="88076" grpId="0" animBg="1"/>
      <p:bldP spid="88077" grpId="0" animBg="1"/>
      <p:bldP spid="88078" grpId="0" animBg="1"/>
      <p:bldP spid="88079" grpId="0" animBg="1"/>
      <p:bldP spid="88080" grpId="0"/>
      <p:bldP spid="88081" grpId="0"/>
      <p:bldP spid="88082" grpId="0" animBg="1"/>
      <p:bldP spid="88083" grpId="0" animBg="1"/>
      <p:bldP spid="88084" grpId="0"/>
      <p:bldP spid="88085" grpId="0" animBg="1"/>
      <p:bldP spid="88086" grpId="0" animBg="1"/>
      <p:bldP spid="88087" grpId="0" animBg="1"/>
      <p:bldP spid="88088" grpId="0" animBg="1"/>
      <p:bldP spid="88089" grpId="0" animBg="1"/>
      <p:bldP spid="88090" grpId="0" animBg="1"/>
      <p:bldP spid="88091" grpId="0" animBg="1"/>
      <p:bldP spid="88092" grpId="0" animBg="1"/>
      <p:bldP spid="88093" grpId="0" animBg="1"/>
      <p:bldP spid="88094" grpId="0" animBg="1"/>
      <p:bldP spid="88095" grpId="0" animBg="1"/>
      <p:bldP spid="88096" grpId="0" animBg="1"/>
      <p:bldP spid="88097" grpId="0"/>
      <p:bldP spid="88098" grpId="0"/>
      <p:bldP spid="88099" grpId="0"/>
      <p:bldP spid="88100" grpId="0"/>
      <p:bldP spid="88101" grpId="0"/>
      <p:bldP spid="88102" grpId="0"/>
      <p:bldP spid="88103" grpId="0" animBg="1"/>
      <p:bldP spid="88104" grpId="0"/>
      <p:bldP spid="88105" grpId="0"/>
      <p:bldP spid="88106" grpId="0"/>
      <p:bldP spid="88108" grpId="0"/>
      <p:bldP spid="88109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スライド番号プレースホルダ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54FA6337-1B76-5143-8CBD-AE385E00FCE7}" type="slidenum">
              <a:rPr lang="en-US" altLang="ja-JP" smtClean="0"/>
              <a:pPr/>
              <a:t>70</a:t>
            </a:fld>
            <a:endParaRPr lang="en-US" altLang="ja-JP" smtClean="0"/>
          </a:p>
        </p:txBody>
      </p:sp>
      <p:sp>
        <p:nvSpPr>
          <p:cNvPr id="113667" name="Rectangle 2"/>
          <p:cNvSpPr>
            <a:spLocks noGrp="1" noChangeArrowheads="1"/>
          </p:cNvSpPr>
          <p:nvPr>
            <p:ph type="title"/>
          </p:nvPr>
        </p:nvSpPr>
        <p:spPr>
          <a:xfrm>
            <a:off x="448797" y="-226117"/>
            <a:ext cx="8137525" cy="1341438"/>
          </a:xfrm>
        </p:spPr>
        <p:txBody>
          <a:bodyPr>
            <a:normAutofit/>
          </a:bodyPr>
          <a:lstStyle/>
          <a:p>
            <a:r>
              <a:rPr lang="en-US" altLang="ja-JP" sz="3200" dirty="0" smtClean="0"/>
              <a:t>ISAS</a:t>
            </a:r>
            <a:r>
              <a:rPr lang="ja-JP" altLang="en-US" sz="3200" dirty="0" smtClean="0"/>
              <a:t>で人工衛星を組み立て</a:t>
            </a:r>
          </a:p>
        </p:txBody>
      </p:sp>
      <p:sp>
        <p:nvSpPr>
          <p:cNvPr id="1136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025" y="5229225"/>
            <a:ext cx="4786313" cy="1512888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ja-JP" altLang="en-US" sz="1800"/>
              <a:t>あすか衛星（</a:t>
            </a:r>
            <a:r>
              <a:rPr lang="en-US" altLang="ja-JP" sz="1800"/>
              <a:t>Astro-D</a:t>
            </a:r>
            <a:r>
              <a:rPr lang="ja-JP" altLang="en-US" sz="1800"/>
              <a:t>）</a:t>
            </a:r>
            <a:endParaRPr lang="en-US" altLang="ja-JP" sz="1800"/>
          </a:p>
          <a:p>
            <a:pPr lvl="1">
              <a:lnSpc>
                <a:spcPct val="80000"/>
              </a:lnSpc>
            </a:pPr>
            <a:r>
              <a:rPr lang="ja-JP" altLang="en-US" sz="1600">
                <a:solidFill>
                  <a:schemeClr val="hlink"/>
                </a:solidFill>
              </a:rPr>
              <a:t>宇宙科学研究所</a:t>
            </a:r>
            <a:r>
              <a:rPr lang="ja-JP" altLang="en-US" sz="1600"/>
              <a:t>、</a:t>
            </a:r>
            <a:r>
              <a:rPr lang="en-US" altLang="ja-JP" sz="1600">
                <a:solidFill>
                  <a:schemeClr val="hlink"/>
                </a:solidFill>
              </a:rPr>
              <a:t>NASA</a:t>
            </a:r>
            <a:r>
              <a:rPr lang="ja-JP" altLang="en-US" sz="1600"/>
              <a:t>の共同ミッション</a:t>
            </a:r>
            <a:endParaRPr lang="en-US" altLang="ja-JP" sz="1600"/>
          </a:p>
          <a:p>
            <a:pPr lvl="1">
              <a:lnSpc>
                <a:spcPct val="80000"/>
              </a:lnSpc>
            </a:pPr>
            <a:r>
              <a:rPr lang="en-US" altLang="ja-JP" sz="1600"/>
              <a:t>1993</a:t>
            </a:r>
            <a:r>
              <a:rPr lang="ja-JP" altLang="en-US" sz="1600"/>
              <a:t>年宇宙研が打ち上げ、</a:t>
            </a:r>
            <a:r>
              <a:rPr lang="en-US" altLang="ja-JP" sz="1600"/>
              <a:t>2000</a:t>
            </a:r>
            <a:r>
              <a:rPr lang="ja-JP" altLang="en-US" sz="1600"/>
              <a:t>年大気圏再突入</a:t>
            </a:r>
            <a:endParaRPr lang="en-US" altLang="ja-JP" sz="1600"/>
          </a:p>
          <a:p>
            <a:pPr lvl="1">
              <a:lnSpc>
                <a:spcPct val="80000"/>
              </a:lnSpc>
            </a:pPr>
            <a:r>
              <a:rPr lang="ja-JP" altLang="en-US" sz="1600">
                <a:solidFill>
                  <a:schemeClr val="hlink"/>
                </a:solidFill>
              </a:rPr>
              <a:t>データは今でも世界中の天文学者に使われている</a:t>
            </a:r>
          </a:p>
        </p:txBody>
      </p:sp>
      <p:sp>
        <p:nvSpPr>
          <p:cNvPr id="117764" name="Rectangle 4"/>
          <p:cNvSpPr>
            <a:spLocks noChangeArrowheads="1"/>
          </p:cNvSpPr>
          <p:nvPr/>
        </p:nvSpPr>
        <p:spPr bwMode="auto">
          <a:xfrm>
            <a:off x="4356100" y="5156200"/>
            <a:ext cx="4679950" cy="153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ja-JP" altLang="en-US" dirty="0"/>
              <a:t>すざく衛星</a:t>
            </a:r>
            <a:endParaRPr lang="en-US" altLang="ja-JP" dirty="0"/>
          </a:p>
          <a:p>
            <a:pPr marL="742950" lvl="1" indent="-285750">
              <a:lnSpc>
                <a:spcPct val="80000"/>
              </a:lnSpc>
              <a:spcBef>
                <a:spcPct val="20000"/>
              </a:spcBef>
              <a:buFontTx/>
              <a:buChar char="–"/>
            </a:pPr>
            <a:r>
              <a:rPr lang="ja-JP" altLang="en-US" sz="1600" dirty="0">
                <a:solidFill>
                  <a:schemeClr val="hlink"/>
                </a:solidFill>
              </a:rPr>
              <a:t>宇宙科学研究所</a:t>
            </a:r>
            <a:r>
              <a:rPr lang="ja-JP" altLang="en-US" sz="1600" dirty="0"/>
              <a:t>、</a:t>
            </a:r>
            <a:r>
              <a:rPr lang="en-US" altLang="ja-JP" sz="1600" dirty="0">
                <a:solidFill>
                  <a:schemeClr val="hlink"/>
                </a:solidFill>
              </a:rPr>
              <a:t>NASA</a:t>
            </a:r>
            <a:r>
              <a:rPr lang="ja-JP" altLang="en-US" sz="1600" dirty="0"/>
              <a:t>の共同ミッション</a:t>
            </a:r>
            <a:endParaRPr lang="en-US" altLang="ja-JP" sz="1600" dirty="0"/>
          </a:p>
          <a:p>
            <a:pPr marL="742950" lvl="1" indent="-285750">
              <a:lnSpc>
                <a:spcPct val="80000"/>
              </a:lnSpc>
              <a:spcBef>
                <a:spcPct val="20000"/>
              </a:spcBef>
              <a:buFontTx/>
              <a:buChar char="–"/>
            </a:pPr>
            <a:r>
              <a:rPr lang="en-US" altLang="ja-JP" sz="1600" dirty="0"/>
              <a:t>NASA</a:t>
            </a:r>
            <a:r>
              <a:rPr lang="ja-JP" altLang="en-US" sz="1600" dirty="0"/>
              <a:t>で</a:t>
            </a:r>
            <a:r>
              <a:rPr lang="en-US" altLang="ja-JP" sz="1600" dirty="0"/>
              <a:t>1980</a:t>
            </a:r>
            <a:r>
              <a:rPr lang="ja-JP" altLang="en-US" sz="1600" dirty="0"/>
              <a:t>年代前半から開発してきた</a:t>
            </a:r>
            <a:r>
              <a:rPr lang="en-US" altLang="ja-JP" sz="1600" dirty="0"/>
              <a:t/>
            </a:r>
            <a:br>
              <a:rPr lang="en-US" altLang="ja-JP" sz="1600" dirty="0"/>
            </a:br>
            <a:r>
              <a:rPr lang="en-US" altLang="ja-JP" sz="1600" dirty="0"/>
              <a:t>X</a:t>
            </a:r>
            <a:r>
              <a:rPr lang="ja-JP" altLang="en-US" sz="1600" dirty="0"/>
              <a:t>線検出器を搭載</a:t>
            </a:r>
            <a:endParaRPr lang="en-US" altLang="ja-JP" sz="1600" dirty="0"/>
          </a:p>
          <a:p>
            <a:pPr marL="742950" lvl="1" indent="-285750">
              <a:lnSpc>
                <a:spcPct val="80000"/>
              </a:lnSpc>
              <a:spcBef>
                <a:spcPct val="20000"/>
              </a:spcBef>
              <a:buFontTx/>
              <a:buChar char="–"/>
            </a:pPr>
            <a:r>
              <a:rPr lang="ja-JP" altLang="en-US" sz="1600" dirty="0">
                <a:solidFill>
                  <a:schemeClr val="hlink"/>
                </a:solidFill>
              </a:rPr>
              <a:t>２００５年７月１０日に打ち上げ</a:t>
            </a:r>
          </a:p>
        </p:txBody>
      </p:sp>
      <p:pic>
        <p:nvPicPr>
          <p:cNvPr id="113670" name="Picture 5" descr="astrod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25500" y="835025"/>
            <a:ext cx="3241675" cy="432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3671" name="Text Box 6"/>
          <p:cNvSpPr txBox="1">
            <a:spLocks noChangeArrowheads="1"/>
          </p:cNvSpPr>
          <p:nvPr/>
        </p:nvSpPr>
        <p:spPr bwMode="auto">
          <a:xfrm>
            <a:off x="827088" y="4881563"/>
            <a:ext cx="1944687" cy="274637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ja-JP" altLang="en-US" sz="1200">
                <a:latin typeface="Tahoma" charset="0"/>
              </a:rPr>
              <a:t>宇宙研のクリーンルーム</a:t>
            </a:r>
          </a:p>
        </p:txBody>
      </p:sp>
      <p:pic>
        <p:nvPicPr>
          <p:cNvPr id="117767" name="Picture 7" descr="astroe_clean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64163" y="836613"/>
            <a:ext cx="2940050" cy="424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7768" name="Text Box 8"/>
          <p:cNvSpPr txBox="1">
            <a:spLocks noChangeArrowheads="1"/>
          </p:cNvSpPr>
          <p:nvPr/>
        </p:nvSpPr>
        <p:spPr bwMode="auto">
          <a:xfrm>
            <a:off x="5364163" y="4810125"/>
            <a:ext cx="1555750" cy="274638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ja-JP" altLang="en-US" sz="1200">
                <a:latin typeface="Tahoma" charset="0"/>
              </a:rPr>
              <a:t>宇宙研にて振動試験</a:t>
            </a:r>
          </a:p>
        </p:txBody>
      </p:sp>
    </p:spTree>
    <p:extLst>
      <p:ext uri="{BB962C8B-B14F-4D97-AF65-F5344CB8AC3E}">
        <p14:creationId xmlns:p14="http://schemas.microsoft.com/office/powerpoint/2010/main" val="408801714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77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177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177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764" grpId="0"/>
      <p:bldP spid="117768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スライド番号プレースホルダ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6925B341-CF03-F147-8EA3-42DB2EA02BDD}" type="slidenum">
              <a:rPr lang="en-US" altLang="ja-JP" smtClean="0"/>
              <a:pPr/>
              <a:t>71</a:t>
            </a:fld>
            <a:endParaRPr lang="en-US" altLang="ja-JP" smtClean="0"/>
          </a:p>
        </p:txBody>
      </p:sp>
      <p:sp>
        <p:nvSpPr>
          <p:cNvPr id="157699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altLang="ja-JP"/>
              <a:t>2000</a:t>
            </a:r>
            <a:r>
              <a:rPr lang="ja-JP" altLang="en-US"/>
              <a:t>年代</a:t>
            </a:r>
          </a:p>
        </p:txBody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143000"/>
            <a:ext cx="8610600" cy="54864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ja-JP" altLang="en-US" dirty="0">
                <a:solidFill>
                  <a:srgbClr val="FF0000"/>
                </a:solidFill>
              </a:rPr>
              <a:t>巨大「</a:t>
            </a:r>
            <a:r>
              <a:rPr lang="en-US" altLang="ja-JP" dirty="0">
                <a:solidFill>
                  <a:srgbClr val="FF0000"/>
                </a:solidFill>
              </a:rPr>
              <a:t>X</a:t>
            </a:r>
            <a:r>
              <a:rPr lang="ja-JP" altLang="en-US" dirty="0">
                <a:solidFill>
                  <a:srgbClr val="FF0000"/>
                </a:solidFill>
              </a:rPr>
              <a:t>線天文台」の時代</a:t>
            </a:r>
            <a:endParaRPr lang="en-US" altLang="ja-JP" dirty="0">
              <a:solidFill>
                <a:srgbClr val="FF0000"/>
              </a:solidFill>
            </a:endParaRPr>
          </a:p>
          <a:p>
            <a:pPr lvl="1">
              <a:lnSpc>
                <a:spcPct val="90000"/>
              </a:lnSpc>
            </a:pPr>
            <a:r>
              <a:rPr lang="en-US" altLang="ja-JP" dirty="0">
                <a:solidFill>
                  <a:srgbClr val="0000FF"/>
                </a:solidFill>
              </a:rPr>
              <a:t>Chandra</a:t>
            </a:r>
            <a:r>
              <a:rPr lang="en-US" altLang="ja-JP" dirty="0"/>
              <a:t>(</a:t>
            </a:r>
            <a:r>
              <a:rPr lang="ja-JP" altLang="en-US" dirty="0"/>
              <a:t>アメリカ、</a:t>
            </a:r>
            <a:r>
              <a:rPr lang="en-US" altLang="ja-JP" dirty="0"/>
              <a:t>1999</a:t>
            </a:r>
            <a:r>
              <a:rPr lang="ja-JP" altLang="en-US" dirty="0"/>
              <a:t>年）</a:t>
            </a:r>
            <a:endParaRPr lang="en-US" altLang="ja-JP" dirty="0"/>
          </a:p>
          <a:p>
            <a:pPr lvl="2">
              <a:lnSpc>
                <a:spcPct val="90000"/>
              </a:lnSpc>
            </a:pPr>
            <a:r>
              <a:rPr lang="ja-JP" altLang="en-US" dirty="0"/>
              <a:t>史上最高（今後</a:t>
            </a:r>
            <a:r>
              <a:rPr lang="en-US" altLang="ja-JP" dirty="0"/>
              <a:t>10</a:t>
            </a:r>
            <a:r>
              <a:rPr lang="ja-JP" altLang="en-US" dirty="0"/>
              <a:t>年以上？）の位置分解能（</a:t>
            </a:r>
            <a:r>
              <a:rPr lang="en-US" altLang="ja-JP" dirty="0"/>
              <a:t>~0.5</a:t>
            </a:r>
            <a:r>
              <a:rPr lang="ja-JP" altLang="en-US" dirty="0"/>
              <a:t>秒角）と感度</a:t>
            </a:r>
            <a:endParaRPr lang="en-US" altLang="ja-JP" dirty="0"/>
          </a:p>
          <a:p>
            <a:pPr lvl="1">
              <a:lnSpc>
                <a:spcPct val="90000"/>
              </a:lnSpc>
            </a:pPr>
            <a:r>
              <a:rPr lang="en-US" altLang="ja-JP" dirty="0">
                <a:solidFill>
                  <a:srgbClr val="0000FF"/>
                </a:solidFill>
              </a:rPr>
              <a:t>XMM-Newton</a:t>
            </a:r>
            <a:r>
              <a:rPr lang="en-US" altLang="ja-JP" dirty="0"/>
              <a:t>(ESA,1999</a:t>
            </a:r>
            <a:r>
              <a:rPr lang="ja-JP" altLang="en-US" dirty="0"/>
              <a:t>年）</a:t>
            </a:r>
            <a:endParaRPr lang="en-US" altLang="ja-JP" dirty="0"/>
          </a:p>
          <a:p>
            <a:pPr lvl="2">
              <a:lnSpc>
                <a:spcPct val="90000"/>
              </a:lnSpc>
            </a:pPr>
            <a:r>
              <a:rPr lang="en-US" altLang="ja-JP" dirty="0"/>
              <a:t>Chandra</a:t>
            </a:r>
            <a:r>
              <a:rPr lang="ja-JP" altLang="en-US" dirty="0"/>
              <a:t>をはるかにしのぐ有効面積</a:t>
            </a:r>
            <a:endParaRPr lang="en-US" altLang="ja-JP" dirty="0"/>
          </a:p>
          <a:p>
            <a:pPr lvl="1">
              <a:lnSpc>
                <a:spcPct val="90000"/>
              </a:lnSpc>
            </a:pPr>
            <a:r>
              <a:rPr lang="en-US" altLang="ja-JP" dirty="0">
                <a:solidFill>
                  <a:srgbClr val="0000FF"/>
                </a:solidFill>
              </a:rPr>
              <a:t>Astro-E1</a:t>
            </a:r>
            <a:r>
              <a:rPr lang="en-US" altLang="ja-JP" dirty="0"/>
              <a:t>(</a:t>
            </a:r>
            <a:r>
              <a:rPr lang="ja-JP" altLang="en-US" dirty="0"/>
              <a:t>日本、アメリカ、２０００年、</a:t>
            </a:r>
            <a:r>
              <a:rPr lang="ja-JP" altLang="en-US" dirty="0">
                <a:solidFill>
                  <a:srgbClr val="0000FF"/>
                </a:solidFill>
              </a:rPr>
              <a:t>打ち上げ失敗</a:t>
            </a:r>
            <a:r>
              <a:rPr lang="ja-JP" altLang="en-US" dirty="0"/>
              <a:t>）</a:t>
            </a:r>
            <a:endParaRPr lang="en-US" altLang="ja-JP" dirty="0"/>
          </a:p>
          <a:p>
            <a:pPr lvl="2">
              <a:lnSpc>
                <a:spcPct val="90000"/>
              </a:lnSpc>
            </a:pPr>
            <a:r>
              <a:rPr lang="ja-JP" altLang="en-US" dirty="0"/>
              <a:t>アメリカでは、</a:t>
            </a:r>
            <a:r>
              <a:rPr lang="en-US" altLang="ja-JP" dirty="0"/>
              <a:t>1980</a:t>
            </a:r>
            <a:r>
              <a:rPr lang="ja-JP" altLang="en-US" dirty="0"/>
              <a:t>年代前半から</a:t>
            </a:r>
            <a:r>
              <a:rPr lang="en-US" altLang="ja-JP" dirty="0">
                <a:solidFill>
                  <a:srgbClr val="FF0066"/>
                </a:solidFill>
              </a:rPr>
              <a:t>X</a:t>
            </a:r>
            <a:r>
              <a:rPr lang="ja-JP" altLang="en-US" dirty="0">
                <a:solidFill>
                  <a:srgbClr val="FF0066"/>
                </a:solidFill>
              </a:rPr>
              <a:t>線マイクロカロリメーター</a:t>
            </a:r>
            <a:r>
              <a:rPr lang="ja-JP" altLang="en-US" dirty="0"/>
              <a:t>を開発</a:t>
            </a:r>
            <a:endParaRPr lang="en-US" altLang="ja-JP" dirty="0"/>
          </a:p>
          <a:p>
            <a:pPr lvl="2">
              <a:lnSpc>
                <a:spcPct val="90000"/>
              </a:lnSpc>
            </a:pPr>
            <a:r>
              <a:rPr lang="en-US" altLang="ja-JP" dirty="0">
                <a:solidFill>
                  <a:schemeClr val="accent2"/>
                </a:solidFill>
              </a:rPr>
              <a:t>65 </a:t>
            </a:r>
            <a:r>
              <a:rPr lang="en-US" altLang="ja-JP" dirty="0" err="1">
                <a:solidFill>
                  <a:schemeClr val="accent2"/>
                </a:solidFill>
              </a:rPr>
              <a:t>mK</a:t>
            </a:r>
            <a:r>
              <a:rPr lang="ja-JP" altLang="en-US" dirty="0"/>
              <a:t>まで冷やしたチップに</a:t>
            </a:r>
            <a:r>
              <a:rPr lang="en-US" altLang="ja-JP" dirty="0"/>
              <a:t>X</a:t>
            </a:r>
            <a:r>
              <a:rPr lang="ja-JP" altLang="en-US" dirty="0"/>
              <a:t>線光子一つが入力、その温度上昇を測定、光子のエネルギーを精密に決定</a:t>
            </a:r>
            <a:endParaRPr lang="en-US" altLang="ja-JP" dirty="0"/>
          </a:p>
          <a:p>
            <a:pPr lvl="2">
              <a:lnSpc>
                <a:spcPct val="90000"/>
              </a:lnSpc>
            </a:pPr>
            <a:r>
              <a:rPr lang="ja-JP" altLang="en-US" dirty="0">
                <a:solidFill>
                  <a:srgbClr val="FF0066"/>
                </a:solidFill>
              </a:rPr>
              <a:t>マイクロカロリメーターを最初に搭載した</a:t>
            </a:r>
            <a:r>
              <a:rPr lang="en-US" altLang="ja-JP" dirty="0">
                <a:solidFill>
                  <a:srgbClr val="FF0066"/>
                </a:solidFill>
              </a:rPr>
              <a:t>X</a:t>
            </a:r>
            <a:r>
              <a:rPr lang="ja-JP" altLang="en-US" dirty="0">
                <a:solidFill>
                  <a:srgbClr val="FF0066"/>
                </a:solidFill>
              </a:rPr>
              <a:t>線天文衛星</a:t>
            </a:r>
            <a:endParaRPr lang="en-US" altLang="ja-JP" dirty="0">
              <a:solidFill>
                <a:srgbClr val="FF0066"/>
              </a:solidFill>
            </a:endParaRPr>
          </a:p>
          <a:p>
            <a:pPr lvl="2">
              <a:lnSpc>
                <a:spcPct val="90000"/>
              </a:lnSpc>
            </a:pPr>
            <a:r>
              <a:rPr lang="ja-JP" altLang="en-US" dirty="0">
                <a:solidFill>
                  <a:srgbClr val="FF0066"/>
                </a:solidFill>
              </a:rPr>
              <a:t>史上最高のエネルギー分解能</a:t>
            </a:r>
            <a:r>
              <a:rPr lang="ja-JP" altLang="en-US" dirty="0"/>
              <a:t>を実現するはずだった</a:t>
            </a:r>
          </a:p>
        </p:txBody>
      </p:sp>
    </p:spTree>
    <p:extLst>
      <p:ext uri="{BB962C8B-B14F-4D97-AF65-F5344CB8AC3E}">
        <p14:creationId xmlns:p14="http://schemas.microsoft.com/office/powerpoint/2010/main" val="228003839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55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655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655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655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655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655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655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655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6553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6553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39" grpId="0" build="p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スライド番号プレースホルダ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28B83ED-AE93-744B-8D84-E4206212FE5A}" type="slidenum">
              <a:rPr lang="en-US" altLang="ja-JP" smtClean="0"/>
              <a:pPr/>
              <a:t>72</a:t>
            </a:fld>
            <a:endParaRPr lang="en-US" altLang="ja-JP" smtClean="0"/>
          </a:p>
        </p:txBody>
      </p:sp>
      <p:sp>
        <p:nvSpPr>
          <p:cNvPr id="1597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/>
              <a:t>Astro-E2</a:t>
            </a:r>
            <a:r>
              <a:rPr lang="ja-JP" altLang="en-US"/>
              <a:t>（すざく）</a:t>
            </a:r>
          </a:p>
        </p:txBody>
      </p:sp>
      <p:sp>
        <p:nvSpPr>
          <p:cNvPr id="1597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578850" cy="4525963"/>
          </a:xfrm>
        </p:spPr>
        <p:txBody>
          <a:bodyPr>
            <a:normAutofit lnSpcReduction="10000"/>
          </a:bodyPr>
          <a:lstStyle/>
          <a:p>
            <a:pPr>
              <a:lnSpc>
                <a:spcPct val="80000"/>
              </a:lnSpc>
            </a:pPr>
            <a:r>
              <a:rPr lang="en-US" altLang="ja-JP" sz="2800" dirty="0"/>
              <a:t>Astro-E1</a:t>
            </a:r>
            <a:r>
              <a:rPr lang="ja-JP" altLang="en-US" sz="2800" dirty="0"/>
              <a:t>とほぼ同じデザイン</a:t>
            </a:r>
            <a:endParaRPr lang="en-US" altLang="ja-JP" sz="2800" dirty="0"/>
          </a:p>
          <a:p>
            <a:pPr>
              <a:lnSpc>
                <a:spcPct val="80000"/>
              </a:lnSpc>
            </a:pPr>
            <a:r>
              <a:rPr lang="ja-JP" altLang="en-US" sz="2800" dirty="0"/>
              <a:t>いくつかの改良</a:t>
            </a:r>
            <a:endParaRPr lang="en-US" altLang="ja-JP" sz="2800" dirty="0"/>
          </a:p>
          <a:p>
            <a:pPr>
              <a:lnSpc>
                <a:spcPct val="80000"/>
              </a:lnSpc>
            </a:pPr>
            <a:r>
              <a:rPr lang="en-US" altLang="ja-JP" sz="2800" dirty="0">
                <a:solidFill>
                  <a:srgbClr val="FF0000"/>
                </a:solidFill>
              </a:rPr>
              <a:t>XRS</a:t>
            </a:r>
            <a:r>
              <a:rPr lang="en-US" altLang="ja-JP" sz="2800" dirty="0"/>
              <a:t> (X-ray Spectrometer)</a:t>
            </a:r>
          </a:p>
          <a:p>
            <a:pPr lvl="1">
              <a:lnSpc>
                <a:spcPct val="80000"/>
              </a:lnSpc>
            </a:pPr>
            <a:r>
              <a:rPr lang="ja-JP" altLang="en-US" sz="2400" dirty="0">
                <a:solidFill>
                  <a:schemeClr val="accent2"/>
                </a:solidFill>
              </a:rPr>
              <a:t>マイクロカロリメーター</a:t>
            </a:r>
            <a:r>
              <a:rPr lang="en-US" altLang="ja-JP" sz="2400" dirty="0">
                <a:solidFill>
                  <a:schemeClr val="accent2"/>
                </a:solidFill>
              </a:rPr>
              <a:t>,</a:t>
            </a:r>
            <a:r>
              <a:rPr lang="en-US" altLang="ja-JP" sz="2400" dirty="0"/>
              <a:t> </a:t>
            </a:r>
            <a:r>
              <a:rPr lang="ja-JP" altLang="en-US" sz="2400" dirty="0"/>
              <a:t>エネルギー分解能（半値幅</a:t>
            </a:r>
            <a:r>
              <a:rPr lang="en-US" altLang="ja-JP" sz="2400" dirty="0"/>
              <a:t>)~6 </a:t>
            </a:r>
            <a:r>
              <a:rPr lang="en-US" altLang="ja-JP" sz="2400" dirty="0" err="1"/>
              <a:t>eV</a:t>
            </a:r>
            <a:endParaRPr lang="en-US" altLang="ja-JP" sz="2400" dirty="0"/>
          </a:p>
          <a:p>
            <a:pPr lvl="1">
              <a:lnSpc>
                <a:spcPct val="80000"/>
              </a:lnSpc>
            </a:pPr>
            <a:r>
              <a:rPr lang="ja-JP" altLang="en-US" sz="2400" dirty="0"/>
              <a:t>しかし、</a:t>
            </a:r>
            <a:r>
              <a:rPr lang="ja-JP" altLang="en-US" sz="2400" dirty="0">
                <a:solidFill>
                  <a:srgbClr val="0000FF"/>
                </a:solidFill>
              </a:rPr>
              <a:t>打ち上げ後、観測開始前に動作停止</a:t>
            </a:r>
            <a:r>
              <a:rPr lang="ja-JP" altLang="en-US" sz="2400" dirty="0"/>
              <a:t>（非常に難しい装置）</a:t>
            </a:r>
            <a:endParaRPr lang="en-US" altLang="ja-JP" sz="2400" dirty="0"/>
          </a:p>
          <a:p>
            <a:pPr>
              <a:lnSpc>
                <a:spcPct val="80000"/>
              </a:lnSpc>
            </a:pPr>
            <a:r>
              <a:rPr lang="en-US" altLang="ja-JP" sz="2800" dirty="0">
                <a:solidFill>
                  <a:srgbClr val="FF0000"/>
                </a:solidFill>
              </a:rPr>
              <a:t>XIS</a:t>
            </a:r>
            <a:r>
              <a:rPr lang="en-US" altLang="ja-JP" sz="2800" dirty="0"/>
              <a:t> (X-ray Imaging Spectrometer)</a:t>
            </a:r>
          </a:p>
          <a:p>
            <a:pPr lvl="1">
              <a:lnSpc>
                <a:spcPct val="80000"/>
              </a:lnSpc>
            </a:pPr>
            <a:r>
              <a:rPr lang="en-US" altLang="ja-JP" sz="2400" dirty="0"/>
              <a:t>4</a:t>
            </a:r>
            <a:r>
              <a:rPr lang="ja-JP" altLang="en-US" sz="2400" dirty="0"/>
              <a:t>つの</a:t>
            </a:r>
            <a:r>
              <a:rPr lang="en-US" altLang="ja-JP" sz="2400" dirty="0"/>
              <a:t>CCD</a:t>
            </a:r>
            <a:r>
              <a:rPr lang="ja-JP" altLang="en-US" sz="2400" dirty="0"/>
              <a:t>カメラ</a:t>
            </a:r>
            <a:r>
              <a:rPr lang="en-US" altLang="ja-JP" sz="2400" dirty="0"/>
              <a:t>, 3 </a:t>
            </a:r>
            <a:r>
              <a:rPr lang="ja-JP" altLang="en-US" sz="2400" dirty="0"/>
              <a:t>つの前面入射型チップ</a:t>
            </a:r>
            <a:r>
              <a:rPr lang="en-US" altLang="ja-JP" sz="2400" dirty="0"/>
              <a:t> (FI), 1 </a:t>
            </a:r>
            <a:r>
              <a:rPr lang="ja-JP" altLang="en-US" sz="2400" dirty="0"/>
              <a:t>つの後面入射型チップ</a:t>
            </a:r>
            <a:r>
              <a:rPr lang="en-US" altLang="ja-JP" sz="2400" dirty="0"/>
              <a:t>(BI)</a:t>
            </a:r>
          </a:p>
          <a:p>
            <a:pPr lvl="1">
              <a:lnSpc>
                <a:spcPct val="80000"/>
              </a:lnSpc>
            </a:pPr>
            <a:r>
              <a:rPr lang="en-US" altLang="ja-JP" sz="2400" dirty="0"/>
              <a:t>BI</a:t>
            </a:r>
            <a:r>
              <a:rPr lang="ja-JP" altLang="en-US" sz="2400" dirty="0"/>
              <a:t>チップは、</a:t>
            </a:r>
            <a:r>
              <a:rPr lang="en-US" altLang="ja-JP" sz="2400" dirty="0"/>
              <a:t> Chandra</a:t>
            </a:r>
            <a:r>
              <a:rPr lang="ja-JP" altLang="en-US" sz="2400" dirty="0"/>
              <a:t>、</a:t>
            </a:r>
            <a:r>
              <a:rPr lang="en-US" altLang="ja-JP" sz="2400" dirty="0"/>
              <a:t>XMM</a:t>
            </a:r>
            <a:r>
              <a:rPr lang="ja-JP" altLang="en-US" sz="2400" dirty="0"/>
              <a:t>にまさる感度とエネルギー分解能</a:t>
            </a:r>
            <a:endParaRPr lang="en-US" altLang="ja-JP" sz="2400" dirty="0"/>
          </a:p>
          <a:p>
            <a:pPr>
              <a:lnSpc>
                <a:spcPct val="80000"/>
              </a:lnSpc>
            </a:pPr>
            <a:r>
              <a:rPr lang="en-US" altLang="ja-JP" sz="2800" dirty="0">
                <a:solidFill>
                  <a:srgbClr val="FF0000"/>
                </a:solidFill>
              </a:rPr>
              <a:t>HXD</a:t>
            </a:r>
            <a:r>
              <a:rPr lang="en-US" altLang="ja-JP" sz="2800" dirty="0"/>
              <a:t> (Hard X-ray Detector)</a:t>
            </a:r>
          </a:p>
          <a:p>
            <a:pPr lvl="1">
              <a:lnSpc>
                <a:spcPct val="80000"/>
              </a:lnSpc>
            </a:pPr>
            <a:r>
              <a:rPr lang="en-US" altLang="ja-JP" sz="2400" dirty="0"/>
              <a:t>~700 </a:t>
            </a:r>
            <a:r>
              <a:rPr lang="en-US" altLang="ja-JP" sz="2400" dirty="0" err="1"/>
              <a:t>keV</a:t>
            </a:r>
            <a:r>
              <a:rPr lang="ja-JP" altLang="en-US" sz="2400" dirty="0"/>
              <a:t>までの高エネルギー</a:t>
            </a:r>
            <a:r>
              <a:rPr lang="en-US" altLang="ja-JP" sz="2400" dirty="0"/>
              <a:t>X</a:t>
            </a:r>
            <a:r>
              <a:rPr lang="ja-JP" altLang="en-US" sz="2400" dirty="0"/>
              <a:t>線の観測</a:t>
            </a:r>
          </a:p>
        </p:txBody>
      </p:sp>
    </p:spTree>
    <p:extLst>
      <p:ext uri="{BB962C8B-B14F-4D97-AF65-F5344CB8AC3E}">
        <p14:creationId xmlns:p14="http://schemas.microsoft.com/office/powerpoint/2010/main" val="4217513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スライド番号プレースホルダ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BD57DE25-163F-3B43-AB07-EB0D23B22CF1}" type="slidenum">
              <a:rPr lang="en-US" altLang="ja-JP" smtClean="0"/>
              <a:pPr/>
              <a:t>73</a:t>
            </a:fld>
            <a:endParaRPr lang="en-US" altLang="ja-JP" smtClean="0"/>
          </a:p>
        </p:txBody>
      </p:sp>
      <p:sp>
        <p:nvSpPr>
          <p:cNvPr id="16589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5892" name="Line 3"/>
          <p:cNvSpPr>
            <a:spLocks noChangeShapeType="1"/>
          </p:cNvSpPr>
          <p:nvPr/>
        </p:nvSpPr>
        <p:spPr bwMode="auto">
          <a:xfrm flipH="1">
            <a:off x="5867400" y="4005263"/>
            <a:ext cx="1296988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65893" name="Text Box 4"/>
          <p:cNvSpPr txBox="1">
            <a:spLocks noChangeArrowheads="1"/>
          </p:cNvSpPr>
          <p:nvPr/>
        </p:nvSpPr>
        <p:spPr bwMode="auto">
          <a:xfrm>
            <a:off x="7432675" y="3808413"/>
            <a:ext cx="1689472" cy="36933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ja-JP" altLang="en-US" dirty="0" smtClean="0"/>
              <a:t>硬</a:t>
            </a:r>
            <a:r>
              <a:rPr lang="en-US" altLang="ja-JP" dirty="0" smtClean="0"/>
              <a:t>X</a:t>
            </a:r>
            <a:r>
              <a:rPr lang="ja-JP" altLang="en-US" dirty="0" smtClean="0"/>
              <a:t>線検出装置</a:t>
            </a:r>
            <a:endParaRPr lang="en-US" altLang="ja-JP" dirty="0"/>
          </a:p>
        </p:txBody>
      </p:sp>
      <p:sp>
        <p:nvSpPr>
          <p:cNvPr id="165894" name="Text Box 5"/>
          <p:cNvSpPr txBox="1">
            <a:spLocks noChangeArrowheads="1"/>
          </p:cNvSpPr>
          <p:nvPr/>
        </p:nvSpPr>
        <p:spPr bwMode="auto">
          <a:xfrm>
            <a:off x="205264" y="4032288"/>
            <a:ext cx="2666903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ja-JP" altLang="en-US" dirty="0" smtClean="0"/>
              <a:t>冷却用ネオンタンク</a:t>
            </a:r>
            <a:endParaRPr lang="en-US" altLang="ja-JP" dirty="0" smtClean="0"/>
          </a:p>
          <a:p>
            <a:r>
              <a:rPr lang="ja-JP" altLang="en-US" dirty="0" smtClean="0"/>
              <a:t>この内部に</a:t>
            </a:r>
            <a:endParaRPr lang="en-US" altLang="ja-JP" dirty="0" smtClean="0"/>
          </a:p>
          <a:p>
            <a:r>
              <a:rPr lang="en-US" altLang="ja-JP" dirty="0" smtClean="0"/>
              <a:t>X</a:t>
            </a:r>
            <a:r>
              <a:rPr lang="ja-JP" altLang="en-US" dirty="0" smtClean="0"/>
              <a:t>線マイクロカロリメーター</a:t>
            </a:r>
            <a:endParaRPr lang="en-US" altLang="ja-JP" dirty="0" smtClean="0"/>
          </a:p>
          <a:p>
            <a:r>
              <a:rPr lang="ja-JP" altLang="en-US" dirty="0" smtClean="0"/>
              <a:t>がある</a:t>
            </a:r>
            <a:endParaRPr lang="ja-JP" altLang="en-US" dirty="0"/>
          </a:p>
        </p:txBody>
      </p:sp>
      <p:sp>
        <p:nvSpPr>
          <p:cNvPr id="165895" name="Text Box 6"/>
          <p:cNvSpPr txBox="1">
            <a:spLocks noChangeArrowheads="1"/>
          </p:cNvSpPr>
          <p:nvPr/>
        </p:nvSpPr>
        <p:spPr bwMode="auto">
          <a:xfrm>
            <a:off x="7143750" y="598052"/>
            <a:ext cx="12620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ja-JP" altLang="en-US" dirty="0"/>
              <a:t>光学ベンチ</a:t>
            </a:r>
          </a:p>
        </p:txBody>
      </p:sp>
      <p:pic>
        <p:nvPicPr>
          <p:cNvPr id="165896" name="Picture 7" descr="fig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32138" y="188913"/>
            <a:ext cx="3487737" cy="6669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5897" name="Line 8"/>
          <p:cNvSpPr>
            <a:spLocks noChangeShapeType="1"/>
          </p:cNvSpPr>
          <p:nvPr/>
        </p:nvSpPr>
        <p:spPr bwMode="auto">
          <a:xfrm flipV="1">
            <a:off x="2627313" y="4005263"/>
            <a:ext cx="1439862" cy="576262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65898" name="Line 9"/>
          <p:cNvSpPr>
            <a:spLocks noChangeShapeType="1"/>
          </p:cNvSpPr>
          <p:nvPr/>
        </p:nvSpPr>
        <p:spPr bwMode="auto">
          <a:xfrm flipH="1">
            <a:off x="5292725" y="880627"/>
            <a:ext cx="1800225" cy="360363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395142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スライド番号プレースホルダ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A21ED396-E747-5A4F-B295-6684D7403478}" type="slidenum">
              <a:rPr lang="en-US" altLang="ja-JP" smtClean="0"/>
              <a:pPr/>
              <a:t>74</a:t>
            </a:fld>
            <a:endParaRPr lang="en-US" altLang="ja-JP" smtClean="0"/>
          </a:p>
        </p:txBody>
      </p:sp>
      <p:sp>
        <p:nvSpPr>
          <p:cNvPr id="16793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　</a:t>
            </a:r>
            <a:r>
              <a:rPr lang="en-US" altLang="ja-JP"/>
              <a:t> </a:t>
            </a:r>
            <a:r>
              <a:rPr lang="ja-JP" altLang="en-US"/>
              <a:t>「すざく」の打ち上げ成功！</a:t>
            </a:r>
          </a:p>
        </p:txBody>
      </p:sp>
      <p:sp>
        <p:nvSpPr>
          <p:cNvPr id="16794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ja-JP" dirty="0"/>
              <a:t>2005</a:t>
            </a:r>
            <a:r>
              <a:rPr lang="ja-JP" altLang="en-US" dirty="0"/>
              <a:t>年</a:t>
            </a:r>
            <a:r>
              <a:rPr lang="en-US" altLang="ja-JP" dirty="0"/>
              <a:t>7</a:t>
            </a:r>
            <a:r>
              <a:rPr lang="ja-JP" altLang="en-US" dirty="0"/>
              <a:t>月</a:t>
            </a:r>
            <a:r>
              <a:rPr lang="en-US" altLang="ja-JP" dirty="0"/>
              <a:t>10</a:t>
            </a:r>
            <a:r>
              <a:rPr lang="ja-JP" altLang="en-US" dirty="0"/>
              <a:t>日</a:t>
            </a:r>
            <a:r>
              <a:rPr lang="ja-JP" altLang="en-US" dirty="0" smtClean="0"/>
              <a:t>　</a:t>
            </a:r>
            <a:endParaRPr lang="ja-JP" altLang="en-US" dirty="0"/>
          </a:p>
        </p:txBody>
      </p:sp>
      <p:pic>
        <p:nvPicPr>
          <p:cNvPr id="83972" name="Picture 4" descr="launch5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59113" y="2057400"/>
            <a:ext cx="5976937" cy="435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7942" name="Picture 5" descr="E2+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5288" y="2133600"/>
            <a:ext cx="2936875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7943" name="Text Box 6"/>
          <p:cNvSpPr txBox="1">
            <a:spLocks noChangeArrowheads="1"/>
          </p:cNvSpPr>
          <p:nvPr/>
        </p:nvSpPr>
        <p:spPr bwMode="auto">
          <a:xfrm>
            <a:off x="3489325" y="6400800"/>
            <a:ext cx="3232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ja-JP" altLang="en-US" sz="2400"/>
              <a:t>内之浦宇宙空間観測所</a:t>
            </a:r>
          </a:p>
        </p:txBody>
      </p:sp>
    </p:spTree>
    <p:extLst>
      <p:ext uri="{BB962C8B-B14F-4D97-AF65-F5344CB8AC3E}">
        <p14:creationId xmlns:p14="http://schemas.microsoft.com/office/powerpoint/2010/main" val="715666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39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スライド番号プレースホルダ 5"/>
          <p:cNvSpPr>
            <a:spLocks noGrp="1"/>
          </p:cNvSpPr>
          <p:nvPr>
            <p:ph type="sldNum" sz="quarter" idx="12"/>
          </p:nvPr>
        </p:nvSpPr>
        <p:spPr>
          <a:xfrm>
            <a:off x="6553200" y="6882298"/>
            <a:ext cx="2133600" cy="365125"/>
          </a:xfrm>
          <a:noFill/>
        </p:spPr>
        <p:txBody>
          <a:bodyPr/>
          <a:lstStyle/>
          <a:p>
            <a:fld id="{BE18CBFA-9720-B64A-BBE4-FBDFE160CA9D}" type="slidenum">
              <a:rPr lang="en-US" altLang="ja-JP" smtClean="0"/>
              <a:pPr/>
              <a:t>75</a:t>
            </a:fld>
            <a:endParaRPr lang="en-US" altLang="ja-JP" smtClean="0"/>
          </a:p>
        </p:txBody>
      </p:sp>
      <p:sp>
        <p:nvSpPr>
          <p:cNvPr id="169987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800586"/>
            <a:ext cx="8534400" cy="1143000"/>
          </a:xfrm>
        </p:spPr>
        <p:txBody>
          <a:bodyPr>
            <a:normAutofit fontScale="90000"/>
          </a:bodyPr>
          <a:lstStyle/>
          <a:p>
            <a:r>
              <a:rPr lang="ja-JP" altLang="en-US"/>
              <a:t>日本の次期</a:t>
            </a:r>
            <a:r>
              <a:rPr lang="en-US" altLang="ja-JP"/>
              <a:t>X</a:t>
            </a:r>
            <a:r>
              <a:rPr lang="ja-JP" altLang="en-US"/>
              <a:t>線衛星、</a:t>
            </a:r>
            <a:r>
              <a:rPr lang="en-US" altLang="ja-JP"/>
              <a:t>Astro-H</a:t>
            </a:r>
            <a:r>
              <a:rPr lang="ja-JP" altLang="en-US"/>
              <a:t>衛星</a:t>
            </a:r>
            <a:r>
              <a:rPr lang="en-US" altLang="ja-JP"/>
              <a:t/>
            </a:r>
            <a:br>
              <a:rPr lang="en-US" altLang="ja-JP"/>
            </a:br>
            <a:r>
              <a:rPr lang="en-US" altLang="ja-JP">
                <a:hlinkClick r:id="rId3"/>
              </a:rPr>
              <a:t>http://astro-h.isas.jaxa.jp</a:t>
            </a:r>
            <a:endParaRPr lang="ja-JP" altLang="en-US"/>
          </a:p>
        </p:txBody>
      </p:sp>
      <p:sp>
        <p:nvSpPr>
          <p:cNvPr id="1699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126148"/>
            <a:ext cx="8229600" cy="4525963"/>
          </a:xfrm>
        </p:spPr>
        <p:txBody>
          <a:bodyPr/>
          <a:lstStyle/>
          <a:p>
            <a:r>
              <a:rPr lang="en-US" altLang="ja-JP" dirty="0" smtClean="0"/>
              <a:t>2016</a:t>
            </a:r>
            <a:r>
              <a:rPr lang="ja-JP" altLang="en-US" dirty="0" smtClean="0"/>
              <a:t>年</a:t>
            </a:r>
            <a:r>
              <a:rPr lang="en-US" altLang="ja-JP" dirty="0" smtClean="0"/>
              <a:t>2</a:t>
            </a:r>
            <a:r>
              <a:rPr lang="ja-JP" altLang="en-US" dirty="0" smtClean="0"/>
              <a:t>月</a:t>
            </a:r>
            <a:r>
              <a:rPr lang="en-US" altLang="ja-JP" dirty="0" smtClean="0"/>
              <a:t>17</a:t>
            </a:r>
            <a:r>
              <a:rPr lang="ja-JP" altLang="en-US" dirty="0" smtClean="0"/>
              <a:t>日打ち上げ</a:t>
            </a:r>
            <a:endParaRPr lang="en-US" altLang="ja-JP" dirty="0" smtClean="0"/>
          </a:p>
          <a:p>
            <a:pPr lvl="1"/>
            <a:r>
              <a:rPr lang="en-US" altLang="ja-JP" dirty="0" smtClean="0">
                <a:solidFill>
                  <a:srgbClr val="FF0000"/>
                </a:solidFill>
              </a:rPr>
              <a:t>X</a:t>
            </a:r>
            <a:r>
              <a:rPr lang="ja-JP" altLang="en-US" dirty="0" smtClean="0">
                <a:solidFill>
                  <a:srgbClr val="FF0000"/>
                </a:solidFill>
              </a:rPr>
              <a:t>線マイクロカロリメーターを搭載</a:t>
            </a:r>
            <a:r>
              <a:rPr lang="en-US" altLang="ja-JP" dirty="0" smtClean="0">
                <a:solidFill>
                  <a:srgbClr val="FF0000"/>
                </a:solidFill>
              </a:rPr>
              <a:t> </a:t>
            </a:r>
          </a:p>
          <a:p>
            <a:pPr lvl="2"/>
            <a:r>
              <a:rPr lang="ja-JP" altLang="en-US" dirty="0" smtClean="0"/>
              <a:t>世界で最初のマイクロカロリメーター</a:t>
            </a:r>
            <a:endParaRPr lang="en-US" altLang="ja-JP" dirty="0" smtClean="0"/>
          </a:p>
          <a:p>
            <a:pPr lvl="2"/>
            <a:r>
              <a:rPr lang="en-US" altLang="ja-JP" dirty="0" smtClean="0"/>
              <a:t>ASTRO-E1, E2</a:t>
            </a:r>
            <a:r>
              <a:rPr lang="ja-JP" altLang="en-US" dirty="0" smtClean="0"/>
              <a:t>で失敗したマイクロカロリメータの再チャレンジ</a:t>
            </a:r>
            <a:endParaRPr lang="en-US" altLang="ja-JP" dirty="0" smtClean="0"/>
          </a:p>
          <a:p>
            <a:pPr lvl="1"/>
            <a:r>
              <a:rPr lang="en-US" altLang="ja-JP" dirty="0" smtClean="0"/>
              <a:t>~70 </a:t>
            </a:r>
            <a:r>
              <a:rPr lang="en-US" altLang="ja-JP" dirty="0" err="1" smtClean="0"/>
              <a:t>keV</a:t>
            </a:r>
            <a:r>
              <a:rPr lang="ja-JP" altLang="en-US" dirty="0" smtClean="0"/>
              <a:t>までカバーする高エネルギー反射鏡</a:t>
            </a:r>
            <a:endParaRPr lang="en-US" altLang="ja-JP" dirty="0" smtClean="0"/>
          </a:p>
          <a:p>
            <a:pPr lvl="1"/>
            <a:r>
              <a:rPr lang="en-US" altLang="ja-JP" dirty="0" smtClean="0"/>
              <a:t>~1 MeV</a:t>
            </a:r>
            <a:r>
              <a:rPr lang="ja-JP" altLang="en-US" dirty="0" smtClean="0"/>
              <a:t>までの最高感度によるガンマ線観測</a:t>
            </a:r>
            <a:endParaRPr lang="en-US" altLang="ja-JP" dirty="0" smtClean="0"/>
          </a:p>
          <a:p>
            <a:pPr lvl="1">
              <a:buFontTx/>
              <a:buNone/>
            </a:pPr>
            <a:endParaRPr lang="en-US" altLang="ja-JP" dirty="0" smtClean="0"/>
          </a:p>
          <a:p>
            <a:endParaRPr lang="ja-JP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279453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-139163"/>
            <a:ext cx="8229600" cy="1143000"/>
          </a:xfrm>
        </p:spPr>
        <p:txBody>
          <a:bodyPr/>
          <a:lstStyle/>
          <a:p>
            <a:r>
              <a:rPr kumimoji="1" lang="en-US" altLang="ja-JP" dirty="0" smtClean="0"/>
              <a:t>ASTRO-H</a:t>
            </a:r>
            <a:r>
              <a:rPr kumimoji="1" lang="ja-JP" altLang="en-US" dirty="0" smtClean="0"/>
              <a:t>（ひとみ）衛星</a:t>
            </a:r>
            <a:endParaRPr kumimoji="1" lang="ja-JP" altLang="en-US" dirty="0"/>
          </a:p>
        </p:txBody>
      </p:sp>
      <p:pic>
        <p:nvPicPr>
          <p:cNvPr id="5" name="図 4" descr="スクリーンショット 2015-06-12 5.22.3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964" y="1320280"/>
            <a:ext cx="6168072" cy="4429607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934185" y="832192"/>
            <a:ext cx="81096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>
                <a:solidFill>
                  <a:srgbClr val="0000FF"/>
                </a:solidFill>
              </a:rPr>
              <a:t>2010</a:t>
            </a:r>
            <a:r>
              <a:rPr kumimoji="1" lang="ja-JP" altLang="en-US" sz="2400" dirty="0" smtClean="0">
                <a:solidFill>
                  <a:srgbClr val="0000FF"/>
                </a:solidFill>
              </a:rPr>
              <a:t>年代、世界で唯一の巨大</a:t>
            </a:r>
            <a:r>
              <a:rPr kumimoji="1" lang="en-US" altLang="ja-JP" sz="2400" dirty="0" smtClean="0">
                <a:solidFill>
                  <a:srgbClr val="0000FF"/>
                </a:solidFill>
              </a:rPr>
              <a:t>X</a:t>
            </a:r>
            <a:r>
              <a:rPr kumimoji="1" lang="ja-JP" altLang="en-US" sz="2400" dirty="0" smtClean="0">
                <a:solidFill>
                  <a:srgbClr val="0000FF"/>
                </a:solidFill>
              </a:rPr>
              <a:t>線天文衛星となる予定だった</a:t>
            </a:r>
            <a:endParaRPr kumimoji="1" lang="ja-JP" altLang="en-US" sz="2400" dirty="0">
              <a:solidFill>
                <a:srgbClr val="0000FF"/>
              </a:solidFill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710804" y="5907283"/>
            <a:ext cx="81096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 smtClean="0">
                <a:solidFill>
                  <a:srgbClr val="0000FF"/>
                </a:solidFill>
              </a:rPr>
              <a:t>運用に失敗、通信途絶の後、</a:t>
            </a:r>
            <a:r>
              <a:rPr lang="en-US" altLang="ja-JP" sz="2400" dirty="0" smtClean="0">
                <a:solidFill>
                  <a:srgbClr val="0000FF"/>
                </a:solidFill>
              </a:rPr>
              <a:t>2016</a:t>
            </a:r>
            <a:r>
              <a:rPr lang="ja-JP" altLang="en-US" sz="2400" dirty="0" smtClean="0">
                <a:solidFill>
                  <a:srgbClr val="0000FF"/>
                </a:solidFill>
              </a:rPr>
              <a:t>年</a:t>
            </a:r>
            <a:r>
              <a:rPr lang="en-US" altLang="ja-JP" sz="2400" dirty="0" smtClean="0">
                <a:solidFill>
                  <a:srgbClr val="0000FF"/>
                </a:solidFill>
              </a:rPr>
              <a:t>4</a:t>
            </a:r>
            <a:r>
              <a:rPr lang="ja-JP" altLang="en-US" sz="2400" dirty="0" smtClean="0">
                <a:solidFill>
                  <a:srgbClr val="0000FF"/>
                </a:solidFill>
              </a:rPr>
              <a:t>月</a:t>
            </a:r>
            <a:r>
              <a:rPr lang="en-US" altLang="ja-JP" sz="2400" dirty="0" smtClean="0">
                <a:solidFill>
                  <a:srgbClr val="0000FF"/>
                </a:solidFill>
              </a:rPr>
              <a:t>28</a:t>
            </a:r>
            <a:r>
              <a:rPr lang="ja-JP" altLang="en-US" sz="2400" dirty="0" smtClean="0">
                <a:solidFill>
                  <a:srgbClr val="0000FF"/>
                </a:solidFill>
              </a:rPr>
              <a:t>日に運用を断念</a:t>
            </a:r>
            <a:endParaRPr kumimoji="1" lang="ja-JP" altLang="en-US" sz="2400" dirty="0">
              <a:solidFill>
                <a:srgbClr val="0000FF"/>
              </a:solidFill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71321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" name="図 4" descr="poster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49" y="-44153"/>
            <a:ext cx="4853166" cy="6858000"/>
          </a:xfrm>
          <a:prstGeom prst="rect">
            <a:avLst/>
          </a:prstGeom>
        </p:spPr>
      </p:pic>
      <p:pic>
        <p:nvPicPr>
          <p:cNvPr id="6" name="図 5" descr="スクリーンショット 2015-06-12 5.34.3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4065" y="4713812"/>
            <a:ext cx="10963896" cy="1121594"/>
          </a:xfrm>
          <a:prstGeom prst="rect">
            <a:avLst/>
          </a:prstGeom>
        </p:spPr>
      </p:pic>
      <p:sp>
        <p:nvSpPr>
          <p:cNvPr id="7" name="正方形/長方形 6"/>
          <p:cNvSpPr/>
          <p:nvPr/>
        </p:nvSpPr>
        <p:spPr>
          <a:xfrm>
            <a:off x="0" y="4932591"/>
            <a:ext cx="9144000" cy="428279"/>
          </a:xfrm>
          <a:prstGeom prst="rect">
            <a:avLst/>
          </a:prstGeom>
          <a:solidFill>
            <a:srgbClr val="FFFF00">
              <a:alpha val="17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5153317" y="1352187"/>
            <a:ext cx="3880802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2015</a:t>
            </a:r>
            <a:r>
              <a:rPr kumimoji="1" lang="ja-JP" altLang="en-US" dirty="0" smtClean="0"/>
              <a:t>年</a:t>
            </a:r>
            <a:r>
              <a:rPr kumimoji="1" lang="en-US" altLang="ja-JP" dirty="0" smtClean="0"/>
              <a:t>6</a:t>
            </a:r>
            <a:r>
              <a:rPr kumimoji="1" lang="ja-JP" altLang="en-US" dirty="0" smtClean="0"/>
              <a:t>月</a:t>
            </a:r>
            <a:r>
              <a:rPr kumimoji="1" lang="en-US" altLang="ja-JP" dirty="0" smtClean="0"/>
              <a:t>8-10</a:t>
            </a:r>
            <a:r>
              <a:rPr kumimoji="1" lang="ja-JP" altLang="en-US" dirty="0" smtClean="0"/>
              <a:t>日</a:t>
            </a:r>
            <a:endParaRPr kumimoji="1" lang="en-US" altLang="ja-JP" dirty="0" smtClean="0"/>
          </a:p>
          <a:p>
            <a:r>
              <a:rPr lang="en-US" altLang="ja-JP" dirty="0" smtClean="0"/>
              <a:t>European Space Astronomical Center</a:t>
            </a:r>
            <a:r>
              <a:rPr lang="ja-JP" altLang="en-US" dirty="0" smtClean="0"/>
              <a:t>で</a:t>
            </a:r>
            <a:endParaRPr lang="en-US" altLang="ja-JP" dirty="0" smtClean="0"/>
          </a:p>
          <a:p>
            <a:r>
              <a:rPr kumimoji="1" lang="ja-JP" altLang="en-US" dirty="0" smtClean="0"/>
              <a:t>ブラックホールの研究会</a:t>
            </a:r>
            <a:endParaRPr kumimoji="1" lang="en-US" altLang="ja-JP" dirty="0" smtClean="0"/>
          </a:p>
          <a:p>
            <a:endParaRPr lang="en-US" altLang="ja-JP" dirty="0"/>
          </a:p>
          <a:p>
            <a:r>
              <a:rPr kumimoji="1" lang="en-US" altLang="ja-JP" dirty="0" smtClean="0">
                <a:solidFill>
                  <a:srgbClr val="0000FF"/>
                </a:solidFill>
              </a:rPr>
              <a:t>Concluding Remarks</a:t>
            </a:r>
            <a:r>
              <a:rPr kumimoji="1" lang="ja-JP" altLang="en-US" dirty="0" smtClean="0">
                <a:solidFill>
                  <a:srgbClr val="0000FF"/>
                </a:solidFill>
              </a:rPr>
              <a:t>の前に</a:t>
            </a:r>
            <a:r>
              <a:rPr kumimoji="1" lang="en-US" altLang="ja-JP" dirty="0" smtClean="0">
                <a:solidFill>
                  <a:srgbClr val="0000FF"/>
                </a:solidFill>
              </a:rPr>
              <a:t>ASTRO-H</a:t>
            </a:r>
            <a:r>
              <a:rPr kumimoji="1" lang="ja-JP" altLang="en-US" dirty="0" smtClean="0">
                <a:solidFill>
                  <a:srgbClr val="0000FF"/>
                </a:solidFill>
              </a:rPr>
              <a:t>の</a:t>
            </a:r>
            <a:endParaRPr kumimoji="1" lang="en-US" altLang="ja-JP" dirty="0" smtClean="0">
              <a:solidFill>
                <a:srgbClr val="0000FF"/>
              </a:solidFill>
            </a:endParaRPr>
          </a:p>
          <a:p>
            <a:r>
              <a:rPr lang="ja-JP" altLang="en-US" dirty="0" smtClean="0">
                <a:solidFill>
                  <a:srgbClr val="0000FF"/>
                </a:solidFill>
              </a:rPr>
              <a:t>紹介</a:t>
            </a:r>
            <a:endParaRPr kumimoji="1" lang="ja-JP" altLang="en-US" dirty="0">
              <a:solidFill>
                <a:srgbClr val="0000FF"/>
              </a:solidFill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5153317" y="3483844"/>
            <a:ext cx="40765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>
                <a:solidFill>
                  <a:srgbClr val="FF0000"/>
                </a:solidFill>
              </a:rPr>
              <a:t>世界中の天文学者が</a:t>
            </a:r>
            <a:r>
              <a:rPr kumimoji="1" lang="en-US" altLang="ja-JP" dirty="0" smtClean="0">
                <a:solidFill>
                  <a:srgbClr val="FF0000"/>
                </a:solidFill>
              </a:rPr>
              <a:t>ASTRO-H</a:t>
            </a:r>
            <a:r>
              <a:rPr lang="ja-JP" altLang="en-US" dirty="0">
                <a:solidFill>
                  <a:srgbClr val="FF0000"/>
                </a:solidFill>
              </a:rPr>
              <a:t>のマイクロカロリメーターに</a:t>
            </a:r>
            <a:r>
              <a:rPr kumimoji="1" lang="ja-JP" altLang="en-US" dirty="0" smtClean="0">
                <a:solidFill>
                  <a:srgbClr val="FF0000"/>
                </a:solidFill>
              </a:rPr>
              <a:t>期待していた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9411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37995" y="850834"/>
            <a:ext cx="8705589" cy="1143000"/>
          </a:xfrm>
        </p:spPr>
        <p:txBody>
          <a:bodyPr>
            <a:normAutofit fontScale="90000"/>
          </a:bodyPr>
          <a:lstStyle/>
          <a:p>
            <a:r>
              <a:rPr kumimoji="1" lang="ja-JP" altLang="en-US" dirty="0" smtClean="0"/>
              <a:t>ひとみ搭載</a:t>
            </a:r>
            <a:r>
              <a:rPr kumimoji="1" lang="en-US" altLang="ja-JP" dirty="0" smtClean="0"/>
              <a:t>X</a:t>
            </a:r>
            <a:r>
              <a:rPr kumimoji="1" lang="ja-JP" altLang="en-US" dirty="0" smtClean="0"/>
              <a:t>線マイクロカロリメーターによるペルセウス銀河団データ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2176397"/>
            <a:ext cx="8686800" cy="2383078"/>
          </a:xfrm>
        </p:spPr>
        <p:txBody>
          <a:bodyPr>
            <a:normAutofit fontScale="92500"/>
          </a:bodyPr>
          <a:lstStyle/>
          <a:p>
            <a:r>
              <a:rPr kumimoji="1" lang="ja-JP" altLang="en-US" dirty="0" smtClean="0"/>
              <a:t>過去最高のエネルギー分解能でペルセウス銀河団を観測した</a:t>
            </a:r>
            <a:endParaRPr kumimoji="1" lang="en-US" altLang="ja-JP" dirty="0" smtClean="0"/>
          </a:p>
          <a:p>
            <a:r>
              <a:rPr kumimoji="1" lang="ja-JP" altLang="en-US" smtClean="0">
                <a:solidFill>
                  <a:srgbClr val="FF0000"/>
                </a:solidFill>
              </a:rPr>
              <a:t>もうじき</a:t>
            </a:r>
            <a:r>
              <a:rPr lang="ja-JP" altLang="en-US" smtClean="0">
                <a:solidFill>
                  <a:srgbClr val="FF0000"/>
                </a:solidFill>
              </a:rPr>
              <a:t>プレスリリース予定</a:t>
            </a:r>
            <a:r>
              <a:rPr lang="ja-JP" altLang="en-US" dirty="0" smtClean="0">
                <a:solidFill>
                  <a:srgbClr val="FF0000"/>
                </a:solidFill>
              </a:rPr>
              <a:t>（おどろくべき成果！）</a:t>
            </a:r>
            <a:endParaRPr lang="en-US" altLang="ja-JP" dirty="0" smtClean="0">
              <a:solidFill>
                <a:srgbClr val="FF0000"/>
              </a:solidFill>
            </a:endParaRPr>
          </a:p>
          <a:p>
            <a:pPr lvl="1"/>
            <a:r>
              <a:rPr kumimoji="1" lang="ja-JP" altLang="en-US" dirty="0" smtClean="0"/>
              <a:t>ここで結果を見せられないのが残念</a:t>
            </a:r>
            <a:r>
              <a:rPr kumimoji="1" lang="en-US" altLang="ja-JP" dirty="0" smtClean="0"/>
              <a:t>…</a:t>
            </a:r>
            <a:endParaRPr kumimoji="1" lang="ja-JP" altLang="en-US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39480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マイクロカロリメーターの再挑戦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kumimoji="1" lang="en-US" altLang="ja-JP" dirty="0" smtClean="0"/>
              <a:t>ASTRO-E (2000</a:t>
            </a:r>
            <a:r>
              <a:rPr kumimoji="1" lang="ja-JP" altLang="en-US" dirty="0" smtClean="0"/>
              <a:t>年</a:t>
            </a:r>
            <a:r>
              <a:rPr kumimoji="1" lang="en-US" altLang="ja-JP" dirty="0" smtClean="0"/>
              <a:t>) </a:t>
            </a:r>
            <a:r>
              <a:rPr kumimoji="1" lang="ja-JP" altLang="en-US" dirty="0" smtClean="0"/>
              <a:t>打ち上げ失敗</a:t>
            </a:r>
            <a:endParaRPr kumimoji="1" lang="en-US" altLang="ja-JP" dirty="0" smtClean="0"/>
          </a:p>
          <a:p>
            <a:r>
              <a:rPr lang="en-US" altLang="ja-JP" dirty="0" smtClean="0"/>
              <a:t>ASTRO-E2 (2005</a:t>
            </a:r>
            <a:r>
              <a:rPr lang="ja-JP" altLang="en-US" dirty="0" smtClean="0"/>
              <a:t>年</a:t>
            </a:r>
            <a:r>
              <a:rPr lang="en-US" altLang="ja-JP" dirty="0" smtClean="0"/>
              <a:t>) </a:t>
            </a:r>
            <a:r>
              <a:rPr lang="ja-JP" altLang="en-US" dirty="0" smtClean="0"/>
              <a:t>打ち上げ後、ヘリウム消失、観測不可能</a:t>
            </a:r>
            <a:endParaRPr lang="en-US" altLang="ja-JP" dirty="0" smtClean="0"/>
          </a:p>
          <a:p>
            <a:r>
              <a:rPr lang="en-US" altLang="ja-JP" dirty="0" smtClean="0"/>
              <a:t>ASTRO-H (2016</a:t>
            </a:r>
            <a:r>
              <a:rPr lang="ja-JP" altLang="en-US" dirty="0" smtClean="0"/>
              <a:t>年</a:t>
            </a:r>
            <a:r>
              <a:rPr lang="en-US" altLang="ja-JP" dirty="0" smtClean="0"/>
              <a:t>) </a:t>
            </a:r>
            <a:r>
              <a:rPr lang="ja-JP" altLang="en-US" dirty="0" smtClean="0"/>
              <a:t>数天体を観測した後、通信途絶</a:t>
            </a:r>
            <a:endParaRPr lang="en-US" altLang="ja-JP" dirty="0" smtClean="0"/>
          </a:p>
          <a:p>
            <a:endParaRPr lang="en-US" altLang="ja-JP" dirty="0" smtClean="0"/>
          </a:p>
          <a:p>
            <a:r>
              <a:rPr lang="ja-JP" altLang="en-US" dirty="0" smtClean="0">
                <a:solidFill>
                  <a:srgbClr val="FF0000"/>
                </a:solidFill>
              </a:rPr>
              <a:t>マイクロカロリメーター搭載ミッション（</a:t>
            </a:r>
            <a:r>
              <a:rPr lang="en-US" altLang="ja-JP" dirty="0" smtClean="0">
                <a:solidFill>
                  <a:srgbClr val="FF0000"/>
                </a:solidFill>
              </a:rPr>
              <a:t>2020</a:t>
            </a:r>
            <a:r>
              <a:rPr lang="ja-JP" altLang="en-US" dirty="0" smtClean="0">
                <a:solidFill>
                  <a:srgbClr val="FF0000"/>
                </a:solidFill>
              </a:rPr>
              <a:t>年台前半？）を実現したい</a:t>
            </a:r>
            <a:endParaRPr lang="en-US" altLang="ja-JP" dirty="0">
              <a:solidFill>
                <a:srgbClr val="FF0000"/>
              </a:solidFill>
            </a:endParaRPr>
          </a:p>
          <a:p>
            <a:endParaRPr lang="en-US" altLang="ja-JP" dirty="0" smtClean="0"/>
          </a:p>
          <a:p>
            <a:r>
              <a:rPr lang="ja-JP" altLang="en-US" dirty="0" smtClean="0"/>
              <a:t>ヨーロッパの</a:t>
            </a:r>
            <a:r>
              <a:rPr lang="en-US" altLang="ja-JP" dirty="0" smtClean="0"/>
              <a:t>Athena</a:t>
            </a:r>
            <a:r>
              <a:rPr lang="ja-JP" altLang="en-US" dirty="0" smtClean="0"/>
              <a:t>衛星、</a:t>
            </a:r>
            <a:r>
              <a:rPr lang="en-US" altLang="ja-JP" dirty="0" smtClean="0"/>
              <a:t> 2028</a:t>
            </a:r>
            <a:r>
              <a:rPr lang="ja-JP" altLang="en-US" dirty="0" smtClean="0"/>
              <a:t>年予定</a:t>
            </a:r>
            <a:endParaRPr lang="en-US" altLang="ja-JP" dirty="0" smtClean="0"/>
          </a:p>
          <a:p>
            <a:endParaRPr kumimoji="1" lang="ja-JP" altLang="en-US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0029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0C9C7-5ED1-974A-B73D-FF7C7B5E94CC}" type="slidenum">
              <a:rPr lang="en-US" altLang="ja-JP"/>
              <a:pPr/>
              <a:t>8</a:t>
            </a:fld>
            <a:endParaRPr lang="en-US" altLang="ja-JP"/>
          </a:p>
        </p:txBody>
      </p:sp>
      <p:sp>
        <p:nvSpPr>
          <p:cNvPr id="9113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11188" y="1447800"/>
            <a:ext cx="8151812" cy="3810000"/>
          </a:xfrm>
        </p:spPr>
        <p:txBody>
          <a:bodyPr/>
          <a:lstStyle/>
          <a:p>
            <a:r>
              <a:rPr lang="ja-JP" altLang="en-US" sz="2800" dirty="0"/>
              <a:t>現在の物理学が記述できる宇宙の限界</a:t>
            </a:r>
            <a:endParaRPr lang="en-US" altLang="ja-JP" sz="2800" dirty="0"/>
          </a:p>
          <a:p>
            <a:pPr lvl="1"/>
            <a:r>
              <a:rPr lang="ja-JP" altLang="en-US" sz="2400" dirty="0"/>
              <a:t>宇宙の年齢</a:t>
            </a:r>
            <a:r>
              <a:rPr lang="en-US" altLang="ja-JP" sz="2400" dirty="0"/>
              <a:t>			</a:t>
            </a:r>
            <a:r>
              <a:rPr lang="ja-JP" altLang="en-US" sz="2400" dirty="0"/>
              <a:t>約　　　　　年</a:t>
            </a:r>
            <a:r>
              <a:rPr lang="en-US" altLang="ja-JP" sz="2400" dirty="0"/>
              <a:t>≒10   </a:t>
            </a:r>
            <a:r>
              <a:rPr lang="ja-JP" altLang="en-US" sz="2400" dirty="0"/>
              <a:t>秒</a:t>
            </a:r>
            <a:endParaRPr lang="en-US" altLang="ja-JP" sz="2400" dirty="0"/>
          </a:p>
          <a:p>
            <a:pPr lvl="2"/>
            <a:r>
              <a:rPr lang="ja-JP" altLang="en-US" sz="2000" dirty="0">
                <a:solidFill>
                  <a:srgbClr val="0000FF"/>
                </a:solidFill>
              </a:rPr>
              <a:t>これより古いものはない</a:t>
            </a:r>
            <a:endParaRPr lang="en-US" altLang="ja-JP" sz="2000" dirty="0">
              <a:solidFill>
                <a:srgbClr val="0000FF"/>
              </a:solidFill>
            </a:endParaRPr>
          </a:p>
          <a:p>
            <a:pPr lvl="1"/>
            <a:r>
              <a:rPr lang="ja-JP" altLang="en-US" sz="2400" dirty="0"/>
              <a:t>最小の時間</a:t>
            </a:r>
            <a:r>
              <a:rPr lang="en-US" altLang="ja-JP" sz="2400" dirty="0"/>
              <a:t>(</a:t>
            </a:r>
            <a:r>
              <a:rPr lang="ja-JP" altLang="en-US" sz="2400" dirty="0"/>
              <a:t>プランク時間）</a:t>
            </a:r>
            <a:r>
              <a:rPr lang="en-US" altLang="ja-JP" sz="2400" dirty="0"/>
              <a:t>		 10 </a:t>
            </a:r>
            <a:r>
              <a:rPr lang="en-US" altLang="ja-JP" sz="2400" baseline="30000" dirty="0">
                <a:solidFill>
                  <a:srgbClr val="FF0000"/>
                </a:solidFill>
              </a:rPr>
              <a:t>-</a:t>
            </a:r>
            <a:r>
              <a:rPr lang="en-US" altLang="ja-JP" sz="2400" dirty="0"/>
              <a:t> </a:t>
            </a:r>
            <a:r>
              <a:rPr lang="ja-JP" altLang="en-US" sz="2400" baseline="30000" dirty="0"/>
              <a:t>　　</a:t>
            </a:r>
            <a:r>
              <a:rPr lang="ja-JP" altLang="en-US" sz="2400" dirty="0"/>
              <a:t>秒</a:t>
            </a:r>
            <a:endParaRPr lang="en-US" altLang="ja-JP" sz="2400" dirty="0"/>
          </a:p>
          <a:p>
            <a:pPr lvl="2"/>
            <a:r>
              <a:rPr lang="ja-JP" altLang="en-US" sz="2000" dirty="0">
                <a:solidFill>
                  <a:srgbClr val="0000FF"/>
                </a:solidFill>
              </a:rPr>
              <a:t>これより短い時間はない</a:t>
            </a:r>
            <a:endParaRPr lang="en-US" altLang="ja-JP" sz="2000" dirty="0">
              <a:solidFill>
                <a:srgbClr val="0000FF"/>
              </a:solidFill>
            </a:endParaRPr>
          </a:p>
          <a:p>
            <a:pPr lvl="1"/>
            <a:r>
              <a:rPr lang="ja-JP" altLang="en-US" sz="2400" dirty="0"/>
              <a:t>宇宙の大きさ（宇宙の地平線）</a:t>
            </a:r>
            <a:r>
              <a:rPr lang="en-US" altLang="ja-JP" sz="2400" dirty="0"/>
              <a:t>	 10</a:t>
            </a:r>
            <a:r>
              <a:rPr lang="ja-JP" altLang="en-US" sz="2400" dirty="0"/>
              <a:t>　</a:t>
            </a:r>
            <a:r>
              <a:rPr lang="en-US" altLang="ja-JP" sz="2400" dirty="0"/>
              <a:t> </a:t>
            </a:r>
            <a:r>
              <a:rPr lang="ja-JP" altLang="en-US" sz="2400" dirty="0"/>
              <a:t>ｃｍ</a:t>
            </a:r>
            <a:endParaRPr lang="en-US" altLang="ja-JP" sz="2400" dirty="0"/>
          </a:p>
          <a:p>
            <a:pPr lvl="2"/>
            <a:r>
              <a:rPr lang="ja-JP" altLang="en-US" sz="2000" dirty="0">
                <a:solidFill>
                  <a:srgbClr val="0000FF"/>
                </a:solidFill>
              </a:rPr>
              <a:t>これより大きなものはない</a:t>
            </a:r>
            <a:endParaRPr lang="en-US" altLang="ja-JP" sz="2000" dirty="0">
              <a:solidFill>
                <a:srgbClr val="0000FF"/>
              </a:solidFill>
            </a:endParaRPr>
          </a:p>
          <a:p>
            <a:pPr lvl="1"/>
            <a:r>
              <a:rPr lang="ja-JP" altLang="en-US" sz="2400" dirty="0"/>
              <a:t>最小の長さ</a:t>
            </a:r>
            <a:r>
              <a:rPr lang="en-US" altLang="ja-JP" sz="2400" dirty="0"/>
              <a:t>(</a:t>
            </a:r>
            <a:r>
              <a:rPr lang="ja-JP" altLang="en-US" sz="2400" dirty="0"/>
              <a:t>プランク長）</a:t>
            </a:r>
            <a:r>
              <a:rPr lang="en-US" altLang="ja-JP" sz="2400" dirty="0"/>
              <a:t>		 10 </a:t>
            </a:r>
            <a:r>
              <a:rPr lang="en-US" altLang="ja-JP" sz="2400" baseline="30000" dirty="0">
                <a:solidFill>
                  <a:srgbClr val="FF0000"/>
                </a:solidFill>
              </a:rPr>
              <a:t>-</a:t>
            </a:r>
            <a:r>
              <a:rPr lang="en-US" altLang="ja-JP" sz="2400" dirty="0"/>
              <a:t> </a:t>
            </a:r>
            <a:r>
              <a:rPr lang="ja-JP" altLang="en-US" sz="2400" baseline="30000" dirty="0"/>
              <a:t>　　</a:t>
            </a:r>
            <a:r>
              <a:rPr lang="en-US" altLang="ja-JP" sz="2400" dirty="0"/>
              <a:t>cm</a:t>
            </a:r>
          </a:p>
          <a:p>
            <a:pPr lvl="2"/>
            <a:r>
              <a:rPr lang="ja-JP" altLang="en-US" sz="2000" dirty="0">
                <a:solidFill>
                  <a:srgbClr val="0000FF"/>
                </a:solidFill>
              </a:rPr>
              <a:t>これより短いものはない</a:t>
            </a:r>
          </a:p>
        </p:txBody>
      </p:sp>
      <p:sp>
        <p:nvSpPr>
          <p:cNvPr id="91150" name="Text Box 14"/>
          <p:cNvSpPr txBox="1">
            <a:spLocks noChangeArrowheads="1"/>
          </p:cNvSpPr>
          <p:nvPr/>
        </p:nvSpPr>
        <p:spPr bwMode="auto">
          <a:xfrm>
            <a:off x="609600" y="5867400"/>
            <a:ext cx="7543800" cy="731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lvl="1">
              <a:spcBef>
                <a:spcPct val="20000"/>
              </a:spcBef>
              <a:buFontTx/>
              <a:buChar char="–"/>
            </a:pPr>
            <a:r>
              <a:rPr lang="ja-JP" altLang="en-US" sz="2400"/>
              <a:t>宇宙に含まれるものの全質量</a:t>
            </a:r>
            <a:r>
              <a:rPr lang="en-US" altLang="ja-JP" sz="2400"/>
              <a:t>  10</a:t>
            </a:r>
            <a:r>
              <a:rPr lang="ja-JP" altLang="en-US" sz="2400"/>
              <a:t>　ｇ</a:t>
            </a:r>
            <a:r>
              <a:rPr lang="en-US" altLang="ja-JP" sz="2400"/>
              <a:t>≒</a:t>
            </a:r>
            <a:r>
              <a:rPr lang="ja-JP" altLang="en-US" sz="2400"/>
              <a:t>原子</a:t>
            </a:r>
            <a:r>
              <a:rPr lang="en-US" altLang="ja-JP" sz="2400"/>
              <a:t>10</a:t>
            </a:r>
            <a:r>
              <a:rPr lang="ja-JP" altLang="en-US" sz="2400"/>
              <a:t>　個</a:t>
            </a:r>
            <a:r>
              <a:rPr lang="en-US" altLang="ja-JP" sz="2400"/>
              <a:t>	</a:t>
            </a:r>
          </a:p>
          <a:p>
            <a:endParaRPr lang="ja-JP" altLang="en-US"/>
          </a:p>
        </p:txBody>
      </p:sp>
      <p:sp>
        <p:nvSpPr>
          <p:cNvPr id="91139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1384300"/>
          </a:xfrm>
        </p:spPr>
        <p:txBody>
          <a:bodyPr/>
          <a:lstStyle/>
          <a:p>
            <a:r>
              <a:rPr lang="ja-JP" altLang="en-US"/>
              <a:t>宇宙の大きさ、年齢</a:t>
            </a:r>
          </a:p>
        </p:txBody>
      </p:sp>
      <p:sp>
        <p:nvSpPr>
          <p:cNvPr id="91141" name="Text Box 5"/>
          <p:cNvSpPr txBox="1">
            <a:spLocks noChangeArrowheads="1"/>
          </p:cNvSpPr>
          <p:nvPr/>
        </p:nvSpPr>
        <p:spPr bwMode="auto">
          <a:xfrm>
            <a:off x="5959953" y="3429000"/>
            <a:ext cx="438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>
                <a:solidFill>
                  <a:srgbClr val="FF3300"/>
                </a:solidFill>
              </a:rPr>
              <a:t>28</a:t>
            </a:r>
          </a:p>
        </p:txBody>
      </p:sp>
      <p:sp>
        <p:nvSpPr>
          <p:cNvPr id="91142" name="Rectangle 6"/>
          <p:cNvSpPr>
            <a:spLocks noChangeArrowheads="1"/>
          </p:cNvSpPr>
          <p:nvPr/>
        </p:nvSpPr>
        <p:spPr bwMode="auto">
          <a:xfrm>
            <a:off x="4212095" y="1923143"/>
            <a:ext cx="96041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2400" dirty="0" smtClean="0">
                <a:solidFill>
                  <a:srgbClr val="FF3300"/>
                </a:solidFill>
              </a:rPr>
              <a:t>1</a:t>
            </a:r>
            <a:r>
              <a:rPr lang="en-US" altLang="ja-JP" sz="2400" dirty="0">
                <a:solidFill>
                  <a:srgbClr val="FF3300"/>
                </a:solidFill>
              </a:rPr>
              <a:t>3</a:t>
            </a:r>
            <a:r>
              <a:rPr lang="en-US" altLang="ja-JP" sz="2400" dirty="0" smtClean="0">
                <a:solidFill>
                  <a:srgbClr val="FF3300"/>
                </a:solidFill>
              </a:rPr>
              <a:t>8</a:t>
            </a:r>
            <a:r>
              <a:rPr lang="ja-JP" altLang="en-US" sz="2400" dirty="0" smtClean="0">
                <a:solidFill>
                  <a:srgbClr val="FF3300"/>
                </a:solidFill>
              </a:rPr>
              <a:t>億</a:t>
            </a:r>
            <a:r>
              <a:rPr lang="ja-JP" altLang="en-US" sz="2400" dirty="0">
                <a:solidFill>
                  <a:srgbClr val="FF3300"/>
                </a:solidFill>
              </a:rPr>
              <a:t>　</a:t>
            </a:r>
          </a:p>
        </p:txBody>
      </p:sp>
      <p:sp>
        <p:nvSpPr>
          <p:cNvPr id="91143" name="Text Box 7"/>
          <p:cNvSpPr txBox="1">
            <a:spLocks noChangeArrowheads="1"/>
          </p:cNvSpPr>
          <p:nvPr/>
        </p:nvSpPr>
        <p:spPr bwMode="auto">
          <a:xfrm>
            <a:off x="5740878" y="4343400"/>
            <a:ext cx="438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dirty="0">
                <a:solidFill>
                  <a:srgbClr val="FF3300"/>
                </a:solidFill>
              </a:rPr>
              <a:t>33</a:t>
            </a:r>
          </a:p>
        </p:txBody>
      </p:sp>
      <p:sp>
        <p:nvSpPr>
          <p:cNvPr id="91144" name="Text Box 8"/>
          <p:cNvSpPr txBox="1">
            <a:spLocks noChangeArrowheads="1"/>
          </p:cNvSpPr>
          <p:nvPr/>
        </p:nvSpPr>
        <p:spPr bwMode="auto">
          <a:xfrm>
            <a:off x="5562600" y="5805488"/>
            <a:ext cx="438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>
                <a:solidFill>
                  <a:srgbClr val="FF3300"/>
                </a:solidFill>
              </a:rPr>
              <a:t>55</a:t>
            </a:r>
          </a:p>
        </p:txBody>
      </p:sp>
      <p:sp>
        <p:nvSpPr>
          <p:cNvPr id="91146" name="Text Box 10"/>
          <p:cNvSpPr txBox="1">
            <a:spLocks noChangeArrowheads="1"/>
          </p:cNvSpPr>
          <p:nvPr/>
        </p:nvSpPr>
        <p:spPr bwMode="auto">
          <a:xfrm>
            <a:off x="6081510" y="1923143"/>
            <a:ext cx="438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dirty="0">
                <a:solidFill>
                  <a:srgbClr val="FF0000"/>
                </a:solidFill>
              </a:rPr>
              <a:t>17</a:t>
            </a:r>
          </a:p>
        </p:txBody>
      </p:sp>
      <p:sp>
        <p:nvSpPr>
          <p:cNvPr id="91147" name="Text Box 11"/>
          <p:cNvSpPr txBox="1">
            <a:spLocks noChangeArrowheads="1"/>
          </p:cNvSpPr>
          <p:nvPr/>
        </p:nvSpPr>
        <p:spPr bwMode="auto">
          <a:xfrm>
            <a:off x="468313" y="5183188"/>
            <a:ext cx="8280400" cy="531812"/>
          </a:xfrm>
          <a:prstGeom prst="rect">
            <a:avLst/>
          </a:prstGeom>
          <a:solidFill>
            <a:srgbClr val="FFFFFF"/>
          </a:solidFill>
          <a:ln w="12700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ja-JP" alt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宇宙とは約</a:t>
            </a:r>
            <a:r>
              <a:rPr lang="en-US" altLang="ja-JP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61</a:t>
            </a:r>
            <a:r>
              <a:rPr lang="ja-JP" altLang="en-US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桁</a:t>
            </a:r>
            <a:r>
              <a:rPr lang="ja-JP" alt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の広がりを持つ時間と空間</a:t>
            </a:r>
          </a:p>
        </p:txBody>
      </p:sp>
      <p:sp>
        <p:nvSpPr>
          <p:cNvPr id="91148" name="Text Box 12"/>
          <p:cNvSpPr txBox="1">
            <a:spLocks noChangeArrowheads="1"/>
          </p:cNvSpPr>
          <p:nvPr/>
        </p:nvSpPr>
        <p:spPr bwMode="auto">
          <a:xfrm>
            <a:off x="6207603" y="2757488"/>
            <a:ext cx="438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>
                <a:solidFill>
                  <a:srgbClr val="FF3300"/>
                </a:solidFill>
              </a:rPr>
              <a:t>44</a:t>
            </a:r>
          </a:p>
        </p:txBody>
      </p:sp>
      <p:sp>
        <p:nvSpPr>
          <p:cNvPr id="91149" name="Text Box 13"/>
          <p:cNvSpPr txBox="1">
            <a:spLocks noChangeArrowheads="1"/>
          </p:cNvSpPr>
          <p:nvPr/>
        </p:nvSpPr>
        <p:spPr bwMode="auto">
          <a:xfrm>
            <a:off x="7064856" y="5805262"/>
            <a:ext cx="438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dirty="0">
                <a:solidFill>
                  <a:srgbClr val="FF3300"/>
                </a:solidFill>
              </a:rPr>
              <a:t>80</a:t>
            </a:r>
          </a:p>
        </p:txBody>
      </p:sp>
      <p:sp>
        <p:nvSpPr>
          <p:cNvPr id="91153" name="Freeform 17"/>
          <p:cNvSpPr>
            <a:spLocks/>
          </p:cNvSpPr>
          <p:nvPr/>
        </p:nvSpPr>
        <p:spPr bwMode="auto">
          <a:xfrm>
            <a:off x="5448778" y="3429000"/>
            <a:ext cx="1898650" cy="1638300"/>
          </a:xfrm>
          <a:custGeom>
            <a:avLst/>
            <a:gdLst>
              <a:gd name="T0" fmla="*/ 102 w 1196"/>
              <a:gd name="T1" fmla="*/ 56 h 1032"/>
              <a:gd name="T2" fmla="*/ 88 w 1196"/>
              <a:gd name="T3" fmla="*/ 76 h 1032"/>
              <a:gd name="T4" fmla="*/ 68 w 1196"/>
              <a:gd name="T5" fmla="*/ 90 h 1032"/>
              <a:gd name="T6" fmla="*/ 20 w 1196"/>
              <a:gd name="T7" fmla="*/ 225 h 1032"/>
              <a:gd name="T8" fmla="*/ 0 w 1196"/>
              <a:gd name="T9" fmla="*/ 374 h 1032"/>
              <a:gd name="T10" fmla="*/ 41 w 1196"/>
              <a:gd name="T11" fmla="*/ 537 h 1032"/>
              <a:gd name="T12" fmla="*/ 47 w 1196"/>
              <a:gd name="T13" fmla="*/ 645 h 1032"/>
              <a:gd name="T14" fmla="*/ 54 w 1196"/>
              <a:gd name="T15" fmla="*/ 666 h 1032"/>
              <a:gd name="T16" fmla="*/ 102 w 1196"/>
              <a:gd name="T17" fmla="*/ 713 h 1032"/>
              <a:gd name="T18" fmla="*/ 115 w 1196"/>
              <a:gd name="T19" fmla="*/ 849 h 1032"/>
              <a:gd name="T20" fmla="*/ 135 w 1196"/>
              <a:gd name="T21" fmla="*/ 862 h 1032"/>
              <a:gd name="T22" fmla="*/ 183 w 1196"/>
              <a:gd name="T23" fmla="*/ 903 h 1032"/>
              <a:gd name="T24" fmla="*/ 542 w 1196"/>
              <a:gd name="T25" fmla="*/ 1032 h 1032"/>
              <a:gd name="T26" fmla="*/ 664 w 1196"/>
              <a:gd name="T27" fmla="*/ 1005 h 1032"/>
              <a:gd name="T28" fmla="*/ 759 w 1196"/>
              <a:gd name="T29" fmla="*/ 978 h 1032"/>
              <a:gd name="T30" fmla="*/ 1084 w 1196"/>
              <a:gd name="T31" fmla="*/ 950 h 1032"/>
              <a:gd name="T32" fmla="*/ 1172 w 1196"/>
              <a:gd name="T33" fmla="*/ 889 h 1032"/>
              <a:gd name="T34" fmla="*/ 1165 w 1196"/>
              <a:gd name="T35" fmla="*/ 754 h 1032"/>
              <a:gd name="T36" fmla="*/ 1132 w 1196"/>
              <a:gd name="T37" fmla="*/ 639 h 1032"/>
              <a:gd name="T38" fmla="*/ 1098 w 1196"/>
              <a:gd name="T39" fmla="*/ 476 h 1032"/>
              <a:gd name="T40" fmla="*/ 1044 w 1196"/>
              <a:gd name="T41" fmla="*/ 368 h 1032"/>
              <a:gd name="T42" fmla="*/ 1003 w 1196"/>
              <a:gd name="T43" fmla="*/ 341 h 1032"/>
              <a:gd name="T44" fmla="*/ 928 w 1196"/>
              <a:gd name="T45" fmla="*/ 205 h 1032"/>
              <a:gd name="T46" fmla="*/ 908 w 1196"/>
              <a:gd name="T47" fmla="*/ 198 h 1032"/>
              <a:gd name="T48" fmla="*/ 732 w 1196"/>
              <a:gd name="T49" fmla="*/ 144 h 1032"/>
              <a:gd name="T50" fmla="*/ 461 w 1196"/>
              <a:gd name="T51" fmla="*/ 49 h 1032"/>
              <a:gd name="T52" fmla="*/ 393 w 1196"/>
              <a:gd name="T53" fmla="*/ 22 h 1032"/>
              <a:gd name="T54" fmla="*/ 102 w 1196"/>
              <a:gd name="T55" fmla="*/ 56 h 10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1196" h="1032">
                <a:moveTo>
                  <a:pt x="102" y="56"/>
                </a:moveTo>
                <a:cubicBezTo>
                  <a:pt x="97" y="63"/>
                  <a:pt x="94" y="70"/>
                  <a:pt x="88" y="76"/>
                </a:cubicBezTo>
                <a:cubicBezTo>
                  <a:pt x="82" y="82"/>
                  <a:pt x="73" y="84"/>
                  <a:pt x="68" y="90"/>
                </a:cubicBezTo>
                <a:cubicBezTo>
                  <a:pt x="50" y="113"/>
                  <a:pt x="28" y="195"/>
                  <a:pt x="20" y="225"/>
                </a:cubicBezTo>
                <a:cubicBezTo>
                  <a:pt x="14" y="274"/>
                  <a:pt x="16" y="328"/>
                  <a:pt x="0" y="374"/>
                </a:cubicBezTo>
                <a:cubicBezTo>
                  <a:pt x="7" y="469"/>
                  <a:pt x="4" y="466"/>
                  <a:pt x="41" y="537"/>
                </a:cubicBezTo>
                <a:cubicBezTo>
                  <a:pt x="30" y="593"/>
                  <a:pt x="24" y="591"/>
                  <a:pt x="47" y="645"/>
                </a:cubicBezTo>
                <a:cubicBezTo>
                  <a:pt x="50" y="652"/>
                  <a:pt x="49" y="660"/>
                  <a:pt x="54" y="666"/>
                </a:cubicBezTo>
                <a:cubicBezTo>
                  <a:pt x="68" y="683"/>
                  <a:pt x="102" y="713"/>
                  <a:pt x="102" y="713"/>
                </a:cubicBezTo>
                <a:cubicBezTo>
                  <a:pt x="110" y="758"/>
                  <a:pt x="105" y="805"/>
                  <a:pt x="115" y="849"/>
                </a:cubicBezTo>
                <a:cubicBezTo>
                  <a:pt x="117" y="857"/>
                  <a:pt x="129" y="857"/>
                  <a:pt x="135" y="862"/>
                </a:cubicBezTo>
                <a:cubicBezTo>
                  <a:pt x="151" y="875"/>
                  <a:pt x="167" y="889"/>
                  <a:pt x="183" y="903"/>
                </a:cubicBezTo>
                <a:cubicBezTo>
                  <a:pt x="269" y="976"/>
                  <a:pt x="431" y="1009"/>
                  <a:pt x="542" y="1032"/>
                </a:cubicBezTo>
                <a:cubicBezTo>
                  <a:pt x="584" y="1026"/>
                  <a:pt x="623" y="1014"/>
                  <a:pt x="664" y="1005"/>
                </a:cubicBezTo>
                <a:cubicBezTo>
                  <a:pt x="697" y="988"/>
                  <a:pt x="722" y="983"/>
                  <a:pt x="759" y="978"/>
                </a:cubicBezTo>
                <a:cubicBezTo>
                  <a:pt x="892" y="933"/>
                  <a:pt x="839" y="956"/>
                  <a:pt x="1084" y="950"/>
                </a:cubicBezTo>
                <a:cubicBezTo>
                  <a:pt x="1115" y="931"/>
                  <a:pt x="1142" y="910"/>
                  <a:pt x="1172" y="889"/>
                </a:cubicBezTo>
                <a:cubicBezTo>
                  <a:pt x="1196" y="842"/>
                  <a:pt x="1174" y="802"/>
                  <a:pt x="1165" y="754"/>
                </a:cubicBezTo>
                <a:cubicBezTo>
                  <a:pt x="1157" y="714"/>
                  <a:pt x="1145" y="678"/>
                  <a:pt x="1132" y="639"/>
                </a:cubicBezTo>
                <a:cubicBezTo>
                  <a:pt x="1115" y="586"/>
                  <a:pt x="1109" y="530"/>
                  <a:pt x="1098" y="476"/>
                </a:cubicBezTo>
                <a:cubicBezTo>
                  <a:pt x="1090" y="437"/>
                  <a:pt x="1077" y="393"/>
                  <a:pt x="1044" y="368"/>
                </a:cubicBezTo>
                <a:cubicBezTo>
                  <a:pt x="1031" y="358"/>
                  <a:pt x="1003" y="341"/>
                  <a:pt x="1003" y="341"/>
                </a:cubicBezTo>
                <a:cubicBezTo>
                  <a:pt x="984" y="312"/>
                  <a:pt x="954" y="226"/>
                  <a:pt x="928" y="205"/>
                </a:cubicBezTo>
                <a:cubicBezTo>
                  <a:pt x="922" y="201"/>
                  <a:pt x="914" y="201"/>
                  <a:pt x="908" y="198"/>
                </a:cubicBezTo>
                <a:cubicBezTo>
                  <a:pt x="850" y="169"/>
                  <a:pt x="795" y="157"/>
                  <a:pt x="732" y="144"/>
                </a:cubicBezTo>
                <a:cubicBezTo>
                  <a:pt x="650" y="89"/>
                  <a:pt x="558" y="60"/>
                  <a:pt x="461" y="49"/>
                </a:cubicBezTo>
                <a:cubicBezTo>
                  <a:pt x="436" y="41"/>
                  <a:pt x="415" y="38"/>
                  <a:pt x="393" y="22"/>
                </a:cubicBezTo>
                <a:cubicBezTo>
                  <a:pt x="367" y="23"/>
                  <a:pt x="154" y="0"/>
                  <a:pt x="102" y="56"/>
                </a:cubicBezTo>
                <a:close/>
              </a:path>
            </a:pathLst>
          </a:custGeom>
          <a:solidFill>
            <a:schemeClr val="accent1">
              <a:alpha val="14999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91155" name="Freeform 19"/>
          <p:cNvSpPr>
            <a:spLocks/>
          </p:cNvSpPr>
          <p:nvPr/>
        </p:nvSpPr>
        <p:spPr bwMode="auto">
          <a:xfrm>
            <a:off x="5032375" y="1600200"/>
            <a:ext cx="2149475" cy="1731963"/>
          </a:xfrm>
          <a:custGeom>
            <a:avLst/>
            <a:gdLst>
              <a:gd name="T0" fmla="*/ 995 w 1354"/>
              <a:gd name="T1" fmla="*/ 0 h 1091"/>
              <a:gd name="T2" fmla="*/ 893 w 1354"/>
              <a:gd name="T3" fmla="*/ 75 h 1091"/>
              <a:gd name="T4" fmla="*/ 832 w 1354"/>
              <a:gd name="T5" fmla="*/ 122 h 1091"/>
              <a:gd name="T6" fmla="*/ 798 w 1354"/>
              <a:gd name="T7" fmla="*/ 149 h 1091"/>
              <a:gd name="T8" fmla="*/ 758 w 1354"/>
              <a:gd name="T9" fmla="*/ 183 h 1091"/>
              <a:gd name="T10" fmla="*/ 717 w 1354"/>
              <a:gd name="T11" fmla="*/ 197 h 1091"/>
              <a:gd name="T12" fmla="*/ 676 w 1354"/>
              <a:gd name="T13" fmla="*/ 258 h 1091"/>
              <a:gd name="T14" fmla="*/ 649 w 1354"/>
              <a:gd name="T15" fmla="*/ 319 h 1091"/>
              <a:gd name="T16" fmla="*/ 642 w 1354"/>
              <a:gd name="T17" fmla="*/ 393 h 1091"/>
              <a:gd name="T18" fmla="*/ 629 w 1354"/>
              <a:gd name="T19" fmla="*/ 414 h 1091"/>
              <a:gd name="T20" fmla="*/ 622 w 1354"/>
              <a:gd name="T21" fmla="*/ 515 h 1091"/>
              <a:gd name="T22" fmla="*/ 588 w 1354"/>
              <a:gd name="T23" fmla="*/ 549 h 1091"/>
              <a:gd name="T24" fmla="*/ 371 w 1354"/>
              <a:gd name="T25" fmla="*/ 664 h 1091"/>
              <a:gd name="T26" fmla="*/ 290 w 1354"/>
              <a:gd name="T27" fmla="*/ 698 h 1091"/>
              <a:gd name="T28" fmla="*/ 148 w 1354"/>
              <a:gd name="T29" fmla="*/ 752 h 1091"/>
              <a:gd name="T30" fmla="*/ 66 w 1354"/>
              <a:gd name="T31" fmla="*/ 868 h 1091"/>
              <a:gd name="T32" fmla="*/ 46 w 1354"/>
              <a:gd name="T33" fmla="*/ 881 h 1091"/>
              <a:gd name="T34" fmla="*/ 26 w 1354"/>
              <a:gd name="T35" fmla="*/ 902 h 1091"/>
              <a:gd name="T36" fmla="*/ 19 w 1354"/>
              <a:gd name="T37" fmla="*/ 949 h 1091"/>
              <a:gd name="T38" fmla="*/ 5 w 1354"/>
              <a:gd name="T39" fmla="*/ 990 h 1091"/>
              <a:gd name="T40" fmla="*/ 12 w 1354"/>
              <a:gd name="T41" fmla="*/ 1037 h 1091"/>
              <a:gd name="T42" fmla="*/ 73 w 1354"/>
              <a:gd name="T43" fmla="*/ 1044 h 1091"/>
              <a:gd name="T44" fmla="*/ 399 w 1354"/>
              <a:gd name="T45" fmla="*/ 1057 h 1091"/>
              <a:gd name="T46" fmla="*/ 453 w 1354"/>
              <a:gd name="T47" fmla="*/ 1078 h 1091"/>
              <a:gd name="T48" fmla="*/ 575 w 1354"/>
              <a:gd name="T49" fmla="*/ 1091 h 1091"/>
              <a:gd name="T50" fmla="*/ 832 w 1354"/>
              <a:gd name="T51" fmla="*/ 1044 h 1091"/>
              <a:gd name="T52" fmla="*/ 1035 w 1354"/>
              <a:gd name="T53" fmla="*/ 983 h 1091"/>
              <a:gd name="T54" fmla="*/ 1103 w 1354"/>
              <a:gd name="T55" fmla="*/ 963 h 1091"/>
              <a:gd name="T56" fmla="*/ 1137 w 1354"/>
              <a:gd name="T57" fmla="*/ 915 h 1091"/>
              <a:gd name="T58" fmla="*/ 1246 w 1354"/>
              <a:gd name="T59" fmla="*/ 793 h 1091"/>
              <a:gd name="T60" fmla="*/ 1266 w 1354"/>
              <a:gd name="T61" fmla="*/ 725 h 1091"/>
              <a:gd name="T62" fmla="*/ 1300 w 1354"/>
              <a:gd name="T63" fmla="*/ 658 h 1091"/>
              <a:gd name="T64" fmla="*/ 1327 w 1354"/>
              <a:gd name="T65" fmla="*/ 563 h 1091"/>
              <a:gd name="T66" fmla="*/ 1279 w 1354"/>
              <a:gd name="T67" fmla="*/ 312 h 1091"/>
              <a:gd name="T68" fmla="*/ 1252 w 1354"/>
              <a:gd name="T69" fmla="*/ 271 h 1091"/>
              <a:gd name="T70" fmla="*/ 1212 w 1354"/>
              <a:gd name="T71" fmla="*/ 244 h 1091"/>
              <a:gd name="T72" fmla="*/ 1124 w 1354"/>
              <a:gd name="T73" fmla="*/ 95 h 1091"/>
              <a:gd name="T74" fmla="*/ 1083 w 1354"/>
              <a:gd name="T75" fmla="*/ 68 h 1091"/>
              <a:gd name="T76" fmla="*/ 1029 w 1354"/>
              <a:gd name="T77" fmla="*/ 21 h 1091"/>
              <a:gd name="T78" fmla="*/ 1008 w 1354"/>
              <a:gd name="T79" fmla="*/ 7 h 1091"/>
              <a:gd name="T80" fmla="*/ 995 w 1354"/>
              <a:gd name="T81" fmla="*/ 0 h 10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354" h="1091">
                <a:moveTo>
                  <a:pt x="995" y="0"/>
                </a:moveTo>
                <a:cubicBezTo>
                  <a:pt x="966" y="31"/>
                  <a:pt x="928" y="51"/>
                  <a:pt x="893" y="75"/>
                </a:cubicBezTo>
                <a:cubicBezTo>
                  <a:pt x="872" y="89"/>
                  <a:pt x="854" y="108"/>
                  <a:pt x="832" y="122"/>
                </a:cubicBezTo>
                <a:cubicBezTo>
                  <a:pt x="802" y="170"/>
                  <a:pt x="838" y="123"/>
                  <a:pt x="798" y="149"/>
                </a:cubicBezTo>
                <a:cubicBezTo>
                  <a:pt x="759" y="175"/>
                  <a:pt x="797" y="166"/>
                  <a:pt x="758" y="183"/>
                </a:cubicBezTo>
                <a:cubicBezTo>
                  <a:pt x="745" y="189"/>
                  <a:pt x="717" y="197"/>
                  <a:pt x="717" y="197"/>
                </a:cubicBezTo>
                <a:cubicBezTo>
                  <a:pt x="700" y="221"/>
                  <a:pt x="697" y="237"/>
                  <a:pt x="676" y="258"/>
                </a:cubicBezTo>
                <a:cubicBezTo>
                  <a:pt x="669" y="282"/>
                  <a:pt x="663" y="298"/>
                  <a:pt x="649" y="319"/>
                </a:cubicBezTo>
                <a:cubicBezTo>
                  <a:pt x="647" y="344"/>
                  <a:pt x="647" y="369"/>
                  <a:pt x="642" y="393"/>
                </a:cubicBezTo>
                <a:cubicBezTo>
                  <a:pt x="640" y="401"/>
                  <a:pt x="630" y="406"/>
                  <a:pt x="629" y="414"/>
                </a:cubicBezTo>
                <a:cubicBezTo>
                  <a:pt x="624" y="447"/>
                  <a:pt x="627" y="482"/>
                  <a:pt x="622" y="515"/>
                </a:cubicBezTo>
                <a:cubicBezTo>
                  <a:pt x="618" y="539"/>
                  <a:pt x="603" y="536"/>
                  <a:pt x="588" y="549"/>
                </a:cubicBezTo>
                <a:cubicBezTo>
                  <a:pt x="509" y="619"/>
                  <a:pt x="476" y="641"/>
                  <a:pt x="371" y="664"/>
                </a:cubicBezTo>
                <a:cubicBezTo>
                  <a:pt x="344" y="678"/>
                  <a:pt x="316" y="683"/>
                  <a:pt x="290" y="698"/>
                </a:cubicBezTo>
                <a:cubicBezTo>
                  <a:pt x="226" y="735"/>
                  <a:pt x="229" y="744"/>
                  <a:pt x="148" y="752"/>
                </a:cubicBezTo>
                <a:cubicBezTo>
                  <a:pt x="104" y="781"/>
                  <a:pt x="83" y="818"/>
                  <a:pt x="66" y="868"/>
                </a:cubicBezTo>
                <a:cubicBezTo>
                  <a:pt x="63" y="876"/>
                  <a:pt x="52" y="876"/>
                  <a:pt x="46" y="881"/>
                </a:cubicBezTo>
                <a:cubicBezTo>
                  <a:pt x="39" y="887"/>
                  <a:pt x="33" y="895"/>
                  <a:pt x="26" y="902"/>
                </a:cubicBezTo>
                <a:cubicBezTo>
                  <a:pt x="24" y="918"/>
                  <a:pt x="23" y="934"/>
                  <a:pt x="19" y="949"/>
                </a:cubicBezTo>
                <a:cubicBezTo>
                  <a:pt x="16" y="963"/>
                  <a:pt x="5" y="990"/>
                  <a:pt x="5" y="990"/>
                </a:cubicBezTo>
                <a:cubicBezTo>
                  <a:pt x="7" y="1006"/>
                  <a:pt x="0" y="1027"/>
                  <a:pt x="12" y="1037"/>
                </a:cubicBezTo>
                <a:cubicBezTo>
                  <a:pt x="28" y="1050"/>
                  <a:pt x="53" y="1042"/>
                  <a:pt x="73" y="1044"/>
                </a:cubicBezTo>
                <a:cubicBezTo>
                  <a:pt x="191" y="1053"/>
                  <a:pt x="274" y="1053"/>
                  <a:pt x="399" y="1057"/>
                </a:cubicBezTo>
                <a:cubicBezTo>
                  <a:pt x="421" y="1069"/>
                  <a:pt x="428" y="1075"/>
                  <a:pt x="453" y="1078"/>
                </a:cubicBezTo>
                <a:cubicBezTo>
                  <a:pt x="494" y="1083"/>
                  <a:pt x="575" y="1091"/>
                  <a:pt x="575" y="1091"/>
                </a:cubicBezTo>
                <a:cubicBezTo>
                  <a:pt x="655" y="1086"/>
                  <a:pt x="760" y="1091"/>
                  <a:pt x="832" y="1044"/>
                </a:cubicBezTo>
                <a:cubicBezTo>
                  <a:pt x="869" y="991"/>
                  <a:pt x="975" y="992"/>
                  <a:pt x="1035" y="983"/>
                </a:cubicBezTo>
                <a:cubicBezTo>
                  <a:pt x="1085" y="966"/>
                  <a:pt x="1062" y="972"/>
                  <a:pt x="1103" y="963"/>
                </a:cubicBezTo>
                <a:cubicBezTo>
                  <a:pt x="1118" y="919"/>
                  <a:pt x="1099" y="965"/>
                  <a:pt x="1137" y="915"/>
                </a:cubicBezTo>
                <a:cubicBezTo>
                  <a:pt x="1171" y="870"/>
                  <a:pt x="1198" y="827"/>
                  <a:pt x="1246" y="793"/>
                </a:cubicBezTo>
                <a:cubicBezTo>
                  <a:pt x="1278" y="744"/>
                  <a:pt x="1237" y="813"/>
                  <a:pt x="1266" y="725"/>
                </a:cubicBezTo>
                <a:cubicBezTo>
                  <a:pt x="1274" y="701"/>
                  <a:pt x="1292" y="682"/>
                  <a:pt x="1300" y="658"/>
                </a:cubicBezTo>
                <a:cubicBezTo>
                  <a:pt x="1310" y="628"/>
                  <a:pt x="1319" y="594"/>
                  <a:pt x="1327" y="563"/>
                </a:cubicBezTo>
                <a:cubicBezTo>
                  <a:pt x="1325" y="496"/>
                  <a:pt x="1354" y="362"/>
                  <a:pt x="1279" y="312"/>
                </a:cubicBezTo>
                <a:cubicBezTo>
                  <a:pt x="1270" y="298"/>
                  <a:pt x="1266" y="280"/>
                  <a:pt x="1252" y="271"/>
                </a:cubicBezTo>
                <a:cubicBezTo>
                  <a:pt x="1239" y="262"/>
                  <a:pt x="1212" y="244"/>
                  <a:pt x="1212" y="244"/>
                </a:cubicBezTo>
                <a:cubicBezTo>
                  <a:pt x="1179" y="197"/>
                  <a:pt x="1156" y="144"/>
                  <a:pt x="1124" y="95"/>
                </a:cubicBezTo>
                <a:cubicBezTo>
                  <a:pt x="1115" y="81"/>
                  <a:pt x="1095" y="79"/>
                  <a:pt x="1083" y="68"/>
                </a:cubicBezTo>
                <a:cubicBezTo>
                  <a:pt x="1061" y="49"/>
                  <a:pt x="1058" y="30"/>
                  <a:pt x="1029" y="21"/>
                </a:cubicBezTo>
                <a:cubicBezTo>
                  <a:pt x="1022" y="16"/>
                  <a:pt x="1016" y="7"/>
                  <a:pt x="1008" y="7"/>
                </a:cubicBezTo>
                <a:cubicBezTo>
                  <a:pt x="985" y="7"/>
                  <a:pt x="965" y="44"/>
                  <a:pt x="995" y="0"/>
                </a:cubicBezTo>
                <a:close/>
              </a:path>
            </a:pathLst>
          </a:custGeom>
          <a:solidFill>
            <a:schemeClr val="accent1">
              <a:alpha val="14999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63256801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11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911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911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911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911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911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9113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9113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9113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1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1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1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1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44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45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114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4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114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4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1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91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91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91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91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91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1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1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1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114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11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114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11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114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11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114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114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91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91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91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91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2000"/>
                                        <p:tgtEl>
                                          <p:spTgt spid="91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 nodeType="clickPar">
                      <p:stCondLst>
                        <p:cond delay="indefinite"/>
                      </p:stCondLst>
                      <p:childTnLst>
                        <p:par>
                          <p:cTn id="9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4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9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97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9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 nodeType="clickPar">
                      <p:stCondLst>
                        <p:cond delay="indefinite"/>
                      </p:stCondLst>
                      <p:childTnLst>
                        <p:par>
                          <p:cTn id="10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4" dur="500"/>
                                        <p:tgtEl>
                                          <p:spTgt spid="91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 nodeType="clickPar">
                      <p:stCondLst>
                        <p:cond delay="indefinite"/>
                      </p:stCondLst>
                      <p:childTnLst>
                        <p:par>
                          <p:cTn id="10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7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91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91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91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91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 nodeType="clickPar">
                      <p:stCondLst>
                        <p:cond delay="indefinite"/>
                      </p:stCondLst>
                      <p:childTnLst>
                        <p:par>
                          <p:cTn id="1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91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91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91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91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138" grpId="0" build="p"/>
      <p:bldP spid="91150" grpId="0"/>
      <p:bldP spid="91141" grpId="0"/>
      <p:bldP spid="91142" grpId="0"/>
      <p:bldP spid="91143" grpId="0"/>
      <p:bldP spid="91144" grpId="0"/>
      <p:bldP spid="91146" grpId="0"/>
      <p:bldP spid="91147" grpId="0" animBg="1"/>
      <p:bldP spid="91148" grpId="0"/>
      <p:bldP spid="91149" grpId="0"/>
      <p:bldP spid="91153" grpId="0" animBg="1"/>
      <p:bldP spid="9115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415AB-F0C0-404C-992A-8915DFB32972}" type="slidenum">
              <a:rPr lang="en-US" altLang="ja-JP"/>
              <a:pPr/>
              <a:t>9</a:t>
            </a:fld>
            <a:endParaRPr lang="en-US" altLang="ja-JP"/>
          </a:p>
        </p:txBody>
      </p:sp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88913"/>
            <a:ext cx="8229600" cy="1384300"/>
          </a:xfrm>
        </p:spPr>
        <p:txBody>
          <a:bodyPr/>
          <a:lstStyle/>
          <a:p>
            <a:r>
              <a:rPr lang="ja-JP" altLang="en-US"/>
              <a:t>余談</a:t>
            </a:r>
          </a:p>
        </p:txBody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741488"/>
            <a:ext cx="8496300" cy="4114800"/>
          </a:xfrm>
        </p:spPr>
        <p:txBody>
          <a:bodyPr/>
          <a:lstStyle/>
          <a:p>
            <a:r>
              <a:rPr lang="ja-JP" altLang="en-US"/>
              <a:t>将棋でありうる対局の数　</a:t>
            </a:r>
            <a:r>
              <a:rPr lang="en-US" altLang="ja-JP"/>
              <a:t>‥‥10</a:t>
            </a:r>
            <a:r>
              <a:rPr lang="ja-JP" altLang="en-US"/>
              <a:t>　通り</a:t>
            </a:r>
            <a:endParaRPr lang="en-US" altLang="ja-JP"/>
          </a:p>
          <a:p>
            <a:r>
              <a:rPr lang="ja-JP" altLang="en-US"/>
              <a:t>囲碁でありうる対局の数　</a:t>
            </a:r>
            <a:r>
              <a:rPr lang="en-US" altLang="ja-JP"/>
              <a:t>‥‥10</a:t>
            </a:r>
            <a:r>
              <a:rPr lang="ja-JP" altLang="en-US"/>
              <a:t>　通り</a:t>
            </a:r>
          </a:p>
        </p:txBody>
      </p:sp>
      <p:sp>
        <p:nvSpPr>
          <p:cNvPr id="92164" name="Text Box 4"/>
          <p:cNvSpPr txBox="1">
            <a:spLocks noChangeArrowheads="1"/>
          </p:cNvSpPr>
          <p:nvPr/>
        </p:nvSpPr>
        <p:spPr bwMode="auto">
          <a:xfrm>
            <a:off x="6450013" y="1600200"/>
            <a:ext cx="5603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>
                <a:solidFill>
                  <a:srgbClr val="FF0066"/>
                </a:solidFill>
                <a:latin typeface="Tahoma" charset="0"/>
              </a:rPr>
              <a:t>220</a:t>
            </a:r>
          </a:p>
        </p:txBody>
      </p:sp>
      <p:sp>
        <p:nvSpPr>
          <p:cNvPr id="92165" name="Text Box 5"/>
          <p:cNvSpPr txBox="1">
            <a:spLocks noChangeArrowheads="1"/>
          </p:cNvSpPr>
          <p:nvPr/>
        </p:nvSpPr>
        <p:spPr bwMode="auto">
          <a:xfrm>
            <a:off x="6450013" y="2224088"/>
            <a:ext cx="56038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>
                <a:solidFill>
                  <a:srgbClr val="FF0066"/>
                </a:solidFill>
                <a:latin typeface="Tahoma" charset="0"/>
              </a:rPr>
              <a:t>360</a:t>
            </a:r>
          </a:p>
        </p:txBody>
      </p:sp>
    </p:spTree>
    <p:extLst>
      <p:ext uri="{BB962C8B-B14F-4D97-AF65-F5344CB8AC3E}">
        <p14:creationId xmlns:p14="http://schemas.microsoft.com/office/powerpoint/2010/main" val="1739307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21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921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2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2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21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21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92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21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2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2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2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 tmFilter="0,0; .5, 1; 1, 1"/>
                                        <p:tgtEl>
                                          <p:spTgt spid="92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63" grpId="0" build="p"/>
      <p:bldP spid="92165" grpId="0"/>
    </p:bldLst>
  </p:timing>
</p:sld>
</file>

<file path=ppt/theme/theme1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869</TotalTime>
  <Words>4291</Words>
  <Application>Microsoft Macintosh PowerPoint</Application>
  <PresentationFormat>画面に合わせる (4:3)</PresentationFormat>
  <Paragraphs>749</Paragraphs>
  <Slides>79</Slides>
  <Notes>49</Notes>
  <HiddenSlides>0</HiddenSlides>
  <MMClips>1</MMClips>
  <ScaleCrop>false</ScaleCrop>
  <HeadingPairs>
    <vt:vector size="6" baseType="variant">
      <vt:variant>
        <vt:lpstr>使用されているフォント</vt:lpstr>
      </vt:variant>
      <vt:variant>
        <vt:i4>8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79</vt:i4>
      </vt:variant>
    </vt:vector>
  </HeadingPairs>
  <TitlesOfParts>
    <vt:vector size="88" baseType="lpstr">
      <vt:lpstr>Arial</vt:lpstr>
      <vt:lpstr>Calibri</vt:lpstr>
      <vt:lpstr>MS Gothic</vt:lpstr>
      <vt:lpstr>ＭＳ Ｐゴシック</vt:lpstr>
      <vt:lpstr>ＭＳ Ｐ明朝</vt:lpstr>
      <vt:lpstr>Symbol</vt:lpstr>
      <vt:lpstr>Tahoma</vt:lpstr>
      <vt:lpstr>Wingdings</vt:lpstr>
      <vt:lpstr>ホワイト</vt:lpstr>
      <vt:lpstr>応用物理学第1 〜X線天文学入門〜</vt:lpstr>
      <vt:lpstr>シラバス</vt:lpstr>
      <vt:lpstr>講義の手法</vt:lpstr>
      <vt:lpstr>今日の講義の内容</vt:lpstr>
      <vt:lpstr>今日の講義の内容</vt:lpstr>
      <vt:lpstr>1.宇宙の歴史</vt:lpstr>
      <vt:lpstr>物質の階層構造</vt:lpstr>
      <vt:lpstr>宇宙の大きさ、年齢</vt:lpstr>
      <vt:lpstr>余談</vt:lpstr>
      <vt:lpstr>宇宙の誕生</vt:lpstr>
      <vt:lpstr>宇宙の歴史</vt:lpstr>
      <vt:lpstr>PowerPoint プレゼンテーション</vt:lpstr>
      <vt:lpstr>PowerPoint プレゼンテーション</vt:lpstr>
      <vt:lpstr>2013年、ヨーロッパのプランク衛星</vt:lpstr>
      <vt:lpstr>PowerPoint プレゼンテーション</vt:lpstr>
      <vt:lpstr>我々の銀河(天の川銀河系) </vt:lpstr>
      <vt:lpstr>星の進化と元素の起源</vt:lpstr>
      <vt:lpstr>星の進化</vt:lpstr>
      <vt:lpstr>星の進化と元素の起源</vt:lpstr>
      <vt:lpstr>太陽系，地球と生命の起源</vt:lpstr>
      <vt:lpstr>宇宙の生命 〜太陽系外惑星の発見〜</vt:lpstr>
      <vt:lpstr>宇宙の生命 〜ケプラー衛星による観測〜</vt:lpstr>
      <vt:lpstr>宇宙の生命 〜ハビタブルプラネットの発見〜</vt:lpstr>
      <vt:lpstr>宇宙の生命 〜生命存在の証拠の発見を目指して〜</vt:lpstr>
      <vt:lpstr>次世代大型望遠鏡計画</vt:lpstr>
      <vt:lpstr>宇宙の生命 〜生命の起源〜</vt:lpstr>
      <vt:lpstr>今日の講義の内容</vt:lpstr>
      <vt:lpstr>今日の講義の内容</vt:lpstr>
      <vt:lpstr>2.ブラックホールとは？</vt:lpstr>
      <vt:lpstr>2.ブラックホールとは？</vt:lpstr>
      <vt:lpstr>重力の話</vt:lpstr>
      <vt:lpstr>重力の話</vt:lpstr>
      <vt:lpstr>地球の重力</vt:lpstr>
      <vt:lpstr>地球をブラックホールにするには？</vt:lpstr>
      <vt:lpstr>しかし…</vt:lpstr>
      <vt:lpstr>ブラックホールはどこにある？</vt:lpstr>
      <vt:lpstr>PowerPoint プレゼンテーション</vt:lpstr>
      <vt:lpstr>ブラックホールをどうやってみつける？</vt:lpstr>
      <vt:lpstr>円盤はどうやってエックス線を出す？</vt:lpstr>
      <vt:lpstr>円盤はどうやってエックス線を出す？</vt:lpstr>
      <vt:lpstr>ブラックホールのエックス線写真</vt:lpstr>
      <vt:lpstr>ブラックホールの質量を どうやって測定する？</vt:lpstr>
      <vt:lpstr>ブラックホールの回りを回っている星の運動をどうやって調べる(1)？</vt:lpstr>
      <vt:lpstr>「ぎんが」衛星が発見したブラックホールGS1124-68のまわりの星の運動</vt:lpstr>
      <vt:lpstr>ブラックホールの回りを回っている星の運動をどうやって調べる(2)？</vt:lpstr>
      <vt:lpstr>我々の銀河中心付近の星の運動</vt:lpstr>
      <vt:lpstr>今までの話は昨年までと同じ</vt:lpstr>
      <vt:lpstr>PowerPoint プレゼンテーション</vt:lpstr>
      <vt:lpstr>PowerPoint プレゼンテーション</vt:lpstr>
      <vt:lpstr>PowerPoint プレゼンテーション</vt:lpstr>
      <vt:lpstr>今日の講義の内容</vt:lpstr>
      <vt:lpstr>今日の講義の内容</vt:lpstr>
      <vt:lpstr>3.X線天文学の歴史</vt:lpstr>
      <vt:lpstr>X線の性質</vt:lpstr>
      <vt:lpstr>X線天文学</vt:lpstr>
      <vt:lpstr>X線天文学の歴史 1962年　X線天文学の誕生</vt:lpstr>
      <vt:lpstr>PowerPoint プレゼンテーション</vt:lpstr>
      <vt:lpstr>初期のX線天文学</vt:lpstr>
      <vt:lpstr>1970年Uhuru衛星（アメリカ）打ち上げ</vt:lpstr>
      <vt:lpstr>1970年Uhuru衛星（アメリカ）打ち上げ</vt:lpstr>
      <vt:lpstr>1970年代</vt:lpstr>
      <vt:lpstr>PowerPoint プレゼンテーション</vt:lpstr>
      <vt:lpstr>1970年代~80年代</vt:lpstr>
      <vt:lpstr>1980年代</vt:lpstr>
      <vt:lpstr>1980年代後半</vt:lpstr>
      <vt:lpstr>PowerPoint プレゼンテーション</vt:lpstr>
      <vt:lpstr>1990年代</vt:lpstr>
      <vt:lpstr>1990年代</vt:lpstr>
      <vt:lpstr>PowerPoint プレゼンテーション</vt:lpstr>
      <vt:lpstr>ISASで人工衛星を組み立て</vt:lpstr>
      <vt:lpstr>2000年代</vt:lpstr>
      <vt:lpstr>Astro-E2（すざく）</vt:lpstr>
      <vt:lpstr>PowerPoint プレゼンテーション</vt:lpstr>
      <vt:lpstr>　 「すざく」の打ち上げ成功！</vt:lpstr>
      <vt:lpstr>日本の次期X線衛星、Astro-H衛星 http://astro-h.isas.jaxa.jp</vt:lpstr>
      <vt:lpstr>ASTRO-H（ひとみ）衛星</vt:lpstr>
      <vt:lpstr>PowerPoint プレゼンテーション</vt:lpstr>
      <vt:lpstr>ひとみ搭載X線マイクロカロリメーターによるペルセウス銀河団データ</vt:lpstr>
      <vt:lpstr>マイクロカロリメーターの再挑戦</vt:lpstr>
    </vt:vector>
  </TitlesOfParts>
  <Company>宇宙航空研究開発機構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X線でさぐる灼熱の宇宙</dc:title>
  <dc:creator>海老沢 研</dc:creator>
  <cp:lastModifiedBy>海老沢研</cp:lastModifiedBy>
  <cp:revision>80</cp:revision>
  <dcterms:created xsi:type="dcterms:W3CDTF">2013-09-13T03:44:47Z</dcterms:created>
  <dcterms:modified xsi:type="dcterms:W3CDTF">2016-07-12T04:16:44Z</dcterms:modified>
</cp:coreProperties>
</file>