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59" r:id="rId6"/>
    <p:sldId id="268" r:id="rId7"/>
    <p:sldId id="267" r:id="rId8"/>
    <p:sldId id="260" r:id="rId9"/>
    <p:sldId id="264" r:id="rId10"/>
    <p:sldId id="266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75"/>
    <p:restoredTop sz="94643"/>
  </p:normalViewPr>
  <p:slideViewPr>
    <p:cSldViewPr snapToGrid="0" snapToObjects="1">
      <p:cViewPr varScale="1">
        <p:scale>
          <a:sx n="98" d="100"/>
          <a:sy n="98" d="100"/>
        </p:scale>
        <p:origin x="137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8A0A2-711C-C44C-A14F-D9F89C11A29B}" type="datetimeFigureOut">
              <a:rPr kumimoji="1" lang="ja-JP" altLang="en-US" smtClean="0"/>
              <a:t>2023/6/3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18CDE-04C5-1349-8A49-D407A6214E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19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18CDE-04C5-1349-8A49-D407A6214E5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933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AF5B-E2C4-6841-93AB-6DE1D14573FA}" type="datetime1">
              <a:rPr kumimoji="1" lang="ja-JP" altLang="en-US" smtClean="0"/>
              <a:t>2023/6/3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8AAD-0195-6848-B12A-83AC31DA3D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047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9789-9BF6-5648-AB68-EE3177488D43}" type="datetime1">
              <a:rPr kumimoji="1" lang="ja-JP" altLang="en-US" smtClean="0"/>
              <a:t>2023/6/3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8AAD-0195-6848-B12A-83AC31DA3D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62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1A7B6-8CD5-C349-A954-89F37F08CD8C}" type="datetime1">
              <a:rPr kumimoji="1" lang="ja-JP" altLang="en-US" smtClean="0"/>
              <a:t>2023/6/3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8AAD-0195-6848-B12A-83AC31DA3D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737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8B75-1641-DD4C-B925-9B50E7EB5D63}" type="datetime1">
              <a:rPr kumimoji="1" lang="ja-JP" altLang="en-US" smtClean="0"/>
              <a:t>2023/6/3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8AAD-0195-6848-B12A-83AC31DA3D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255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8CF5-F0FE-C94E-9DC7-E9B45A9D7939}" type="datetime1">
              <a:rPr kumimoji="1" lang="ja-JP" altLang="en-US" smtClean="0"/>
              <a:t>2023/6/3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8AAD-0195-6848-B12A-83AC31DA3D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269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12D5-4A0F-BE49-921A-26A0A7E61A7B}" type="datetime1">
              <a:rPr kumimoji="1" lang="ja-JP" altLang="en-US" smtClean="0"/>
              <a:t>2023/6/3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8AAD-0195-6848-B12A-83AC31DA3D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714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5C8C-1D57-1840-BF71-7A82CAB50DDE}" type="datetime1">
              <a:rPr kumimoji="1" lang="ja-JP" altLang="en-US" smtClean="0"/>
              <a:t>2023/6/3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8AAD-0195-6848-B12A-83AC31DA3D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234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9DFC-0FD9-3545-B0B6-21D465D4F495}" type="datetime1">
              <a:rPr kumimoji="1" lang="ja-JP" altLang="en-US" smtClean="0"/>
              <a:t>2023/6/3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8AAD-0195-6848-B12A-83AC31DA3D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278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7F38-F450-5A41-A454-C1B9D8CD900E}" type="datetime1">
              <a:rPr kumimoji="1" lang="ja-JP" altLang="en-US" smtClean="0"/>
              <a:t>2023/6/3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8AAD-0195-6848-B12A-83AC31DA3D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7434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86E6-D446-6E4C-961E-21D549F319C8}" type="datetime1">
              <a:rPr kumimoji="1" lang="ja-JP" altLang="en-US" smtClean="0"/>
              <a:t>2023/6/3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8AAD-0195-6848-B12A-83AC31DA3D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8981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5BC57-4D85-944D-81CE-1915479211C2}" type="datetime1">
              <a:rPr kumimoji="1" lang="ja-JP" altLang="en-US" smtClean="0"/>
              <a:t>2023/6/3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8AAD-0195-6848-B12A-83AC31DA3D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769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39E46-02EA-9046-A0DA-84838CB7BA13}" type="datetime1">
              <a:rPr kumimoji="1" lang="ja-JP" altLang="en-US" smtClean="0"/>
              <a:t>2023/6/3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88AAD-0195-6848-B12A-83AC31DA3D9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8009" cy="73999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028" y="89890"/>
            <a:ext cx="1039834" cy="60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8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sps.go.jp/j-pd/pd_gaiyo.html" TargetMode="External"/><Relationship Id="rId2" Type="http://schemas.openxmlformats.org/officeDocument/2006/relationships/hyperlink" Target="https://www.u-tokyo.ac.jp/ja/students/special-activities/wing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ron.s.u-tokyo.ac.jp/members/graduate/" TargetMode="External"/><Relationship Id="rId2" Type="http://schemas.openxmlformats.org/officeDocument/2006/relationships/hyperlink" Target="http://www.isas.jaxa.jp/home/ebisawala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sas.jaxa.jp/soukendai/" TargetMode="External"/><Relationship Id="rId5" Type="http://schemas.openxmlformats.org/officeDocument/2006/relationships/hyperlink" Target="https://www.isas.jaxa.jp/sokendai/about/staff/space_astronomy.html#staff_7A" TargetMode="External"/><Relationship Id="rId4" Type="http://schemas.openxmlformats.org/officeDocument/2006/relationships/hyperlink" Target="http://www.isas.jaxa.jp/about/researcher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arts.isas.jaxa.jp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arts.isas.jaxa.jp/astro/udon2/index.html?SAT=SUZAKU&amp;OBS=501006010" TargetMode="External"/><Relationship Id="rId4" Type="http://schemas.openxmlformats.org/officeDocument/2006/relationships/hyperlink" Target="https://darts.isas.jaxa.jp/astro/judo2/?center_lng=57.647241&amp;center_lat=-11.859792&amp;zoom=-1&amp;coord=galactic&amp;selectedLayer=Constellation&amp;Base=MAXI_GSC_IMAGE&amp;Top=Constellations6&amp;TopAlpha=59&amp;GraphicAlpha=10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as.jaxa.jp/home/ebisawalab/ja/publications/index.html#thes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axa.jp/edu_j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e4GVPUsrB1I" TargetMode="External"/><Relationship Id="rId4" Type="http://schemas.openxmlformats.org/officeDocument/2006/relationships/image" Target="file:///D:\PPT_Out\nature-logo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xrism.isas.jaxa.j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530926"/>
            <a:ext cx="9144000" cy="2387600"/>
          </a:xfrm>
        </p:spPr>
        <p:txBody>
          <a:bodyPr/>
          <a:lstStyle/>
          <a:p>
            <a:r>
              <a:rPr kumimoji="1" lang="ja-JP" altLang="en-US" dirty="0"/>
              <a:t>大学院進学希望者への</a:t>
            </a:r>
            <a:br>
              <a:rPr kumimoji="1" lang="en-US" altLang="ja-JP" dirty="0"/>
            </a:br>
            <a:r>
              <a:rPr kumimoji="1" lang="ja-JP" altLang="en-US" dirty="0"/>
              <a:t>ガイダンス資料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4205153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2023</a:t>
            </a:r>
            <a:r>
              <a:rPr kumimoji="1" lang="ja-JP" altLang="en-US" dirty="0"/>
              <a:t>年</a:t>
            </a:r>
            <a:r>
              <a:rPr kumimoji="1" lang="en-US" altLang="ja-JP" dirty="0"/>
              <a:t>6</a:t>
            </a:r>
            <a:r>
              <a:rPr kumimoji="1" lang="ja-JP" altLang="en-US" dirty="0"/>
              <a:t>月</a:t>
            </a:r>
            <a:r>
              <a:rPr kumimoji="1" lang="en-US" altLang="ja-JP" dirty="0"/>
              <a:t>3</a:t>
            </a:r>
            <a:r>
              <a:rPr kumimoji="1" lang="ja-JP" altLang="en-US" dirty="0"/>
              <a:t>日</a:t>
            </a:r>
            <a:endParaRPr kumimoji="1" lang="en-US" altLang="ja-JP" dirty="0"/>
          </a:p>
          <a:p>
            <a:r>
              <a:rPr kumimoji="1" lang="en-US" altLang="ja-JP" dirty="0"/>
              <a:t>JAXA</a:t>
            </a:r>
            <a:r>
              <a:rPr lang="ja-JP" altLang="en-US" dirty="0"/>
              <a:t>宇宙科学研究所</a:t>
            </a:r>
            <a:r>
              <a:rPr lang="en-US" altLang="ja-JP" dirty="0"/>
              <a:t>(ISAS)</a:t>
            </a:r>
            <a:r>
              <a:rPr lang="ja-JP" altLang="en-US" dirty="0"/>
              <a:t>・</a:t>
            </a:r>
            <a:r>
              <a:rPr kumimoji="1" lang="ja-JP" altLang="en-US" dirty="0"/>
              <a:t>宇宙物理学研究系</a:t>
            </a:r>
            <a:endParaRPr kumimoji="1" lang="en-US" altLang="ja-JP" dirty="0"/>
          </a:p>
          <a:p>
            <a:r>
              <a:rPr lang="ja-JP" altLang="en-US" dirty="0"/>
              <a:t>東京大学大学院理学系研究科天文学専攻</a:t>
            </a:r>
            <a:endParaRPr lang="en-US" altLang="ja-JP" dirty="0"/>
          </a:p>
          <a:p>
            <a:r>
              <a:rPr lang="ja-JP" altLang="en-US" sz="3100" dirty="0"/>
              <a:t>海老沢　研</a:t>
            </a:r>
            <a:endParaRPr lang="en-US" altLang="ja-JP" sz="31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8AAD-0195-6848-B12A-83AC31DA3D9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14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363537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競争的研究支援プログラムについて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9600" y="1449624"/>
            <a:ext cx="11399649" cy="5044209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宇宙科学プロジェクト実行において、大学院生は貴重な戦力です！</a:t>
            </a:r>
            <a:endParaRPr lang="en-US" altLang="ja-JP" b="1" dirty="0">
              <a:solidFill>
                <a:srgbClr val="FF0000"/>
              </a:solidFill>
            </a:endParaRPr>
          </a:p>
          <a:p>
            <a:pPr lvl="1"/>
            <a:r>
              <a:rPr lang="ja-JP" altLang="en-US" dirty="0"/>
              <a:t>経済的な心配をせず、</a:t>
            </a:r>
            <a:r>
              <a:rPr lang="en-US" altLang="ja-JP" dirty="0"/>
              <a:t>5</a:t>
            </a:r>
            <a:r>
              <a:rPr lang="ja-JP" altLang="en-US" dirty="0"/>
              <a:t>年間研究とプロジェクトに専念していただきたい</a:t>
            </a:r>
            <a:endParaRPr kumimoji="1" lang="ja-JP" altLang="en-US" dirty="0"/>
          </a:p>
          <a:p>
            <a:r>
              <a:rPr kumimoji="1" lang="ja-JP" altLang="en-US" dirty="0">
                <a:hlinkClick r:id="rId2"/>
              </a:rPr>
              <a:t>東京大学国際卓越大学院教育プログラム</a:t>
            </a:r>
            <a:endParaRPr kumimoji="1" lang="en-US" altLang="ja-JP" dirty="0"/>
          </a:p>
          <a:p>
            <a:pPr lvl="1"/>
            <a:r>
              <a:rPr lang="en-US" altLang="ja-JP" dirty="0"/>
              <a:t>M1</a:t>
            </a:r>
            <a:r>
              <a:rPr lang="ja-JP" altLang="en-US" dirty="0"/>
              <a:t>の前期に募集。</a:t>
            </a:r>
            <a:r>
              <a:rPr lang="en-US" altLang="ja-JP" dirty="0"/>
              <a:t>M1</a:t>
            </a:r>
            <a:r>
              <a:rPr kumimoji="1" lang="ja-JP" altLang="en-US" dirty="0"/>
              <a:t>後期から博士課程修了まで奨学金が貰える。</a:t>
            </a:r>
            <a:endParaRPr kumimoji="1" lang="en-US" altLang="ja-JP" dirty="0"/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2018</a:t>
            </a:r>
            <a:r>
              <a:rPr lang="ja-JP" altLang="en-US" dirty="0">
                <a:solidFill>
                  <a:srgbClr val="FF0000"/>
                </a:solidFill>
              </a:rPr>
              <a:t>年度</a:t>
            </a:r>
            <a:r>
              <a:rPr lang="en-US" altLang="ja-JP" dirty="0" err="1">
                <a:solidFill>
                  <a:srgbClr val="FF0000"/>
                </a:solidFill>
              </a:rPr>
              <a:t>M1</a:t>
            </a:r>
            <a:r>
              <a:rPr lang="en-US" altLang="ja-JP" dirty="0">
                <a:solidFill>
                  <a:srgbClr val="FF0000"/>
                </a:solidFill>
              </a:rPr>
              <a:t> (</a:t>
            </a:r>
            <a:r>
              <a:rPr lang="ja-JP" altLang="en-US" dirty="0">
                <a:solidFill>
                  <a:srgbClr val="FF0000"/>
                </a:solidFill>
              </a:rPr>
              <a:t>今春卒業</a:t>
            </a:r>
            <a:r>
              <a:rPr lang="en-US" altLang="ja-JP" dirty="0">
                <a:solidFill>
                  <a:srgbClr val="FF0000"/>
                </a:solidFill>
              </a:rPr>
              <a:t>), 2019</a:t>
            </a:r>
            <a:r>
              <a:rPr lang="ja-JP" altLang="en-US" dirty="0">
                <a:solidFill>
                  <a:srgbClr val="FF0000"/>
                </a:solidFill>
              </a:rPr>
              <a:t>年度</a:t>
            </a:r>
            <a:r>
              <a:rPr lang="en-US" altLang="ja-JP" dirty="0">
                <a:solidFill>
                  <a:srgbClr val="FF0000"/>
                </a:solidFill>
              </a:rPr>
              <a:t>M1 (</a:t>
            </a:r>
            <a:r>
              <a:rPr lang="ja-JP" altLang="en-US" dirty="0">
                <a:solidFill>
                  <a:srgbClr val="FF0000"/>
                </a:solidFill>
              </a:rPr>
              <a:t>現</a:t>
            </a:r>
            <a:r>
              <a:rPr lang="en-US" altLang="ja-JP" dirty="0" err="1">
                <a:solidFill>
                  <a:srgbClr val="FF0000"/>
                </a:solidFill>
              </a:rPr>
              <a:t>D3</a:t>
            </a:r>
            <a:r>
              <a:rPr lang="en-US" altLang="ja-JP" dirty="0">
                <a:solidFill>
                  <a:srgbClr val="FF0000"/>
                </a:solidFill>
              </a:rPr>
              <a:t>), 2021</a:t>
            </a:r>
            <a:r>
              <a:rPr lang="ja-JP" altLang="en-US" dirty="0">
                <a:solidFill>
                  <a:srgbClr val="FF0000"/>
                </a:solidFill>
              </a:rPr>
              <a:t>年度</a:t>
            </a:r>
            <a:r>
              <a:rPr lang="en-US" altLang="ja-JP" dirty="0">
                <a:solidFill>
                  <a:srgbClr val="FF0000"/>
                </a:solidFill>
              </a:rPr>
              <a:t>M1 (</a:t>
            </a:r>
            <a:r>
              <a:rPr lang="ja-JP" altLang="en-US" dirty="0">
                <a:solidFill>
                  <a:srgbClr val="FF0000"/>
                </a:solidFill>
              </a:rPr>
              <a:t>現</a:t>
            </a:r>
            <a:r>
              <a:rPr lang="en-US" altLang="ja-JP" dirty="0" err="1">
                <a:solidFill>
                  <a:srgbClr val="FF0000"/>
                </a:solidFill>
              </a:rPr>
              <a:t>D1</a:t>
            </a:r>
            <a:r>
              <a:rPr lang="en-US" altLang="ja-JP" dirty="0">
                <a:solidFill>
                  <a:srgbClr val="FF0000"/>
                </a:solidFill>
              </a:rPr>
              <a:t>)</a:t>
            </a:r>
            <a:r>
              <a:rPr lang="ja-JP" altLang="en-US" dirty="0">
                <a:solidFill>
                  <a:srgbClr val="FF0000"/>
                </a:solidFill>
              </a:rPr>
              <a:t>が合格！</a:t>
            </a:r>
            <a:endParaRPr lang="en-US" altLang="ja-JP" dirty="0">
              <a:solidFill>
                <a:srgbClr val="FF0000"/>
              </a:solidFill>
            </a:endParaRPr>
          </a:p>
          <a:p>
            <a:pPr lvl="1"/>
            <a:r>
              <a:rPr lang="ja-JP" altLang="en-US" dirty="0"/>
              <a:t>以下のテーマ </a:t>
            </a:r>
            <a:r>
              <a:rPr lang="en-US" altLang="ja-JP" dirty="0"/>
              <a:t>(ambitious!)</a:t>
            </a:r>
            <a:r>
              <a:rPr lang="ja-JP" altLang="en-US" dirty="0"/>
              <a:t>：</a:t>
            </a:r>
            <a:endParaRPr lang="en-US" altLang="ja-JP" dirty="0"/>
          </a:p>
          <a:p>
            <a:pPr lvl="2"/>
            <a:r>
              <a:rPr lang="ja-JP" altLang="en-US" sz="2400" dirty="0"/>
              <a:t>「史上</a:t>
            </a:r>
            <a:r>
              <a:rPr lang="ja-JP" altLang="ja-JP" sz="2400" dirty="0"/>
              <a:t>初の</a:t>
            </a:r>
            <a:r>
              <a:rPr lang="en-US" altLang="ja-JP" sz="2400" dirty="0"/>
              <a:t>X</a:t>
            </a:r>
            <a:r>
              <a:rPr lang="ja-JP" altLang="en-US" sz="2400" dirty="0"/>
              <a:t>線連星系からの</a:t>
            </a:r>
            <a:r>
              <a:rPr lang="ja-JP" altLang="ja-JP" sz="2400" dirty="0"/>
              <a:t>重力波検出</a:t>
            </a:r>
            <a:r>
              <a:rPr lang="ja-JP" altLang="en-US" sz="2400" dirty="0"/>
              <a:t>」</a:t>
            </a:r>
            <a:endParaRPr lang="en-US" altLang="ja-JP" sz="2400" dirty="0"/>
          </a:p>
          <a:p>
            <a:pPr lvl="2"/>
            <a:r>
              <a:rPr lang="ja-JP" altLang="en-US" sz="2400" dirty="0"/>
              <a:t>「</a:t>
            </a:r>
            <a:r>
              <a:rPr lang="en-US" altLang="ja-JP" sz="2400" dirty="0" err="1"/>
              <a:t>LiteBIRD</a:t>
            </a:r>
            <a:r>
              <a:rPr lang="ja-JP" altLang="en-US" sz="2400" dirty="0"/>
              <a:t>と</a:t>
            </a:r>
            <a:r>
              <a:rPr lang="en-US" altLang="ja-JP" sz="2400" dirty="0"/>
              <a:t>XRISM</a:t>
            </a:r>
            <a:r>
              <a:rPr lang="ja-JP" altLang="en-US" sz="2400" dirty="0"/>
              <a:t>を用いた宇宙インフレーションと元素の起源」</a:t>
            </a:r>
            <a:endParaRPr lang="en-US" altLang="ja-JP" dirty="0">
              <a:solidFill>
                <a:srgbClr val="FF0000"/>
              </a:solidFill>
            </a:endParaRPr>
          </a:p>
          <a:p>
            <a:pPr lvl="2"/>
            <a:r>
              <a:rPr lang="ja-JP" altLang="en-US" sz="2400" dirty="0"/>
              <a:t>「 </a:t>
            </a:r>
            <a:r>
              <a:rPr lang="en-US" altLang="ja-JP" sz="2400" dirty="0"/>
              <a:t>X</a:t>
            </a:r>
            <a:r>
              <a:rPr lang="ja-JP" altLang="en-US" sz="2400" dirty="0"/>
              <a:t>線を用いたスーパーフレア現象観測 </a:t>
            </a:r>
            <a:r>
              <a:rPr lang="en-US" altLang="ja-JP" sz="2400" dirty="0"/>
              <a:t>-</a:t>
            </a:r>
            <a:r>
              <a:rPr lang="ja-JP" altLang="en-US" sz="2400" dirty="0"/>
              <a:t>第</a:t>
            </a:r>
            <a:r>
              <a:rPr lang="en-US" altLang="ja-JP" sz="2400" dirty="0"/>
              <a:t>2</a:t>
            </a:r>
            <a:r>
              <a:rPr lang="ja-JP" altLang="en-US" sz="2400" dirty="0"/>
              <a:t>の地球への影響評価に向けて</a:t>
            </a:r>
            <a:r>
              <a:rPr lang="en-US" altLang="ja-JP" sz="2400" dirty="0"/>
              <a:t>- </a:t>
            </a:r>
            <a:r>
              <a:rPr lang="ja-JP" altLang="en-US" sz="2400" dirty="0"/>
              <a:t>」</a:t>
            </a:r>
            <a:endParaRPr lang="en-US" altLang="ja-JP" sz="2400" dirty="0"/>
          </a:p>
          <a:p>
            <a:pPr lvl="1"/>
            <a:r>
              <a:rPr lang="ja-JP" altLang="en-US" sz="2800" dirty="0"/>
              <a:t>来年度</a:t>
            </a:r>
            <a:r>
              <a:rPr lang="en-US" altLang="ja-JP" sz="2800" dirty="0"/>
              <a:t>M1</a:t>
            </a:r>
            <a:r>
              <a:rPr lang="ja-JP" altLang="en-US" sz="2800" dirty="0"/>
              <a:t>の方、一緒にテーマを考えましょう！</a:t>
            </a:r>
            <a:endParaRPr lang="fr-FR" altLang="ja-JP" sz="2800" dirty="0"/>
          </a:p>
          <a:p>
            <a:r>
              <a:rPr kumimoji="1" lang="ja-JP" altLang="fr-FR" dirty="0">
                <a:hlinkClick r:id="rId3"/>
              </a:rPr>
              <a:t>日本学術振興会特別研究員</a:t>
            </a:r>
            <a:r>
              <a:rPr kumimoji="1" lang="fr-FR" altLang="ja-JP" dirty="0">
                <a:hlinkClick r:id="rId3"/>
              </a:rPr>
              <a:t>(DC1, DC2)</a:t>
            </a:r>
            <a:endParaRPr kumimoji="1" lang="fr-FR" altLang="ja-JP" dirty="0"/>
          </a:p>
          <a:p>
            <a:pPr lvl="1"/>
            <a:r>
              <a:rPr lang="fr-FR" altLang="ja-JP" dirty="0"/>
              <a:t>M2/D1</a:t>
            </a:r>
            <a:r>
              <a:rPr lang="ja-JP" altLang="fr-FR" dirty="0"/>
              <a:t>の春に応募。採択されたら</a:t>
            </a:r>
            <a:r>
              <a:rPr lang="fr-FR" altLang="ja-JP" dirty="0"/>
              <a:t>D1/D2</a:t>
            </a:r>
            <a:r>
              <a:rPr lang="ja-JP" altLang="fr-FR" dirty="0"/>
              <a:t>から奨励金が支給される</a:t>
            </a:r>
            <a:endParaRPr lang="fr-FR" altLang="ja-JP" dirty="0"/>
          </a:p>
          <a:p>
            <a:pPr lvl="1"/>
            <a:r>
              <a:rPr lang="ja-JP" altLang="en-US" dirty="0">
                <a:solidFill>
                  <a:srgbClr val="FF0000"/>
                </a:solidFill>
              </a:rPr>
              <a:t>今春博士卒業生、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 err="1">
                <a:solidFill>
                  <a:srgbClr val="FF0000"/>
                </a:solidFill>
              </a:rPr>
              <a:t>D3</a:t>
            </a:r>
            <a:r>
              <a:rPr lang="en-US" altLang="ja-JP" dirty="0">
                <a:solidFill>
                  <a:srgbClr val="FF0000"/>
                </a:solidFill>
              </a:rPr>
              <a:t>(</a:t>
            </a:r>
            <a:r>
              <a:rPr lang="ja-JP" altLang="en-US" dirty="0">
                <a:solidFill>
                  <a:srgbClr val="FF0000"/>
                </a:solidFill>
              </a:rPr>
              <a:t>東大天文</a:t>
            </a:r>
            <a:r>
              <a:rPr lang="en-US" altLang="ja-JP" dirty="0">
                <a:solidFill>
                  <a:srgbClr val="FF0000"/>
                </a:solidFill>
              </a:rPr>
              <a:t>), </a:t>
            </a:r>
            <a:r>
              <a:rPr lang="en-US" altLang="ja-JP" dirty="0" err="1">
                <a:solidFill>
                  <a:srgbClr val="FF0000"/>
                </a:solidFill>
              </a:rPr>
              <a:t>D3</a:t>
            </a:r>
            <a:r>
              <a:rPr lang="en-US" altLang="ja-JP" dirty="0">
                <a:solidFill>
                  <a:srgbClr val="FF0000"/>
                </a:solidFill>
              </a:rPr>
              <a:t> (</a:t>
            </a:r>
            <a:r>
              <a:rPr lang="ja-JP" altLang="en-US" dirty="0">
                <a:solidFill>
                  <a:srgbClr val="FF0000"/>
                </a:solidFill>
              </a:rPr>
              <a:t>総研大</a:t>
            </a:r>
            <a:r>
              <a:rPr lang="en-US" altLang="ja-JP" dirty="0">
                <a:solidFill>
                  <a:srgbClr val="FF0000"/>
                </a:solidFill>
              </a:rPr>
              <a:t>) </a:t>
            </a:r>
            <a:r>
              <a:rPr lang="ja-JP" altLang="en-US" dirty="0">
                <a:solidFill>
                  <a:srgbClr val="FF0000"/>
                </a:solidFill>
              </a:rPr>
              <a:t>が合格！</a:t>
            </a:r>
          </a:p>
          <a:p>
            <a:r>
              <a:rPr lang="ja-JP" altLang="fr-FR" dirty="0"/>
              <a:t>これらの</a:t>
            </a:r>
            <a:r>
              <a:rPr lang="ja-JP" altLang="en-US" dirty="0"/>
              <a:t>応募を強く推奨します。</a:t>
            </a:r>
            <a:r>
              <a:rPr lang="ja-JP" altLang="fr-FR" dirty="0"/>
              <a:t>二人の教員が全力で</a:t>
            </a:r>
            <a:r>
              <a:rPr lang="ja-JP" altLang="en-US" dirty="0"/>
              <a:t>サポートします。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8AAD-0195-6848-B12A-83AC31DA3D9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35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研究室の特徴</a:t>
            </a:r>
            <a:r>
              <a:rPr kumimoji="1" lang="en-US" altLang="ja-JP" dirty="0"/>
              <a:t>  </a:t>
            </a:r>
            <a:r>
              <a:rPr lang="en-US" altLang="ja-JP" sz="2400" dirty="0">
                <a:hlinkClick r:id="rId2"/>
              </a:rPr>
              <a:t>http://</a:t>
            </a:r>
            <a:r>
              <a:rPr lang="en-US" altLang="ja-JP" sz="2400" dirty="0" err="1">
                <a:hlinkClick r:id="rId2"/>
              </a:rPr>
              <a:t>www.isas.jaxa.jp</a:t>
            </a:r>
            <a:r>
              <a:rPr lang="en-US" altLang="ja-JP" sz="2400" dirty="0">
                <a:hlinkClick r:id="rId2"/>
              </a:rPr>
              <a:t>/home/</a:t>
            </a:r>
            <a:r>
              <a:rPr lang="en-US" altLang="ja-JP" sz="2400" dirty="0" err="1">
                <a:hlinkClick r:id="rId2"/>
              </a:rPr>
              <a:t>ebisawalab</a:t>
            </a:r>
            <a:r>
              <a:rPr lang="en-US" altLang="ja-JP" sz="2400" dirty="0"/>
              <a:t>/</a:t>
            </a:r>
            <a:endParaRPr kumimoji="1" lang="ja-JP" altLang="en-US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433705"/>
            <a:ext cx="10758055" cy="5179628"/>
          </a:xfrm>
        </p:spPr>
        <p:txBody>
          <a:bodyPr>
            <a:normAutofit/>
          </a:bodyPr>
          <a:lstStyle/>
          <a:p>
            <a:r>
              <a:rPr lang="ja-JP" altLang="en-US" dirty="0">
                <a:hlinkClick r:id="rId3"/>
              </a:rPr>
              <a:t>東大天文教室</a:t>
            </a:r>
            <a:r>
              <a:rPr kumimoji="1" lang="ja-JP" altLang="en-US" dirty="0"/>
              <a:t>で、唯一、</a:t>
            </a:r>
            <a:r>
              <a:rPr kumimoji="1" lang="en-US" altLang="ja-JP" dirty="0">
                <a:solidFill>
                  <a:srgbClr val="FF0000"/>
                </a:solidFill>
              </a:rPr>
              <a:t>X</a:t>
            </a:r>
            <a:r>
              <a:rPr kumimoji="1" lang="ja-JP" altLang="en-US" dirty="0">
                <a:solidFill>
                  <a:srgbClr val="FF0000"/>
                </a:solidFill>
              </a:rPr>
              <a:t>線天文学</a:t>
            </a:r>
            <a:r>
              <a:rPr lang="ja-JP" altLang="en-US" dirty="0"/>
              <a:t>を</a:t>
            </a:r>
            <a:r>
              <a:rPr kumimoji="1" lang="ja-JP" altLang="en-US" dirty="0"/>
              <a:t>専門</a:t>
            </a:r>
            <a:endParaRPr kumimoji="1" lang="en-US" altLang="ja-JP" dirty="0"/>
          </a:p>
          <a:p>
            <a:r>
              <a:rPr lang="ja-JP" altLang="en-US" dirty="0"/>
              <a:t>東大天文教室で</a:t>
            </a:r>
            <a:r>
              <a:rPr kumimoji="1" lang="en-US" altLang="ja-JP" dirty="0">
                <a:solidFill>
                  <a:srgbClr val="FF0000"/>
                </a:solidFill>
              </a:rPr>
              <a:t>JAXA/ISAS</a:t>
            </a:r>
            <a:r>
              <a:rPr lang="ja-JP" altLang="en-US" dirty="0"/>
              <a:t>に属する三人のうちの一人</a:t>
            </a:r>
            <a:endParaRPr lang="en-US" altLang="ja-JP" dirty="0"/>
          </a:p>
          <a:p>
            <a:r>
              <a:rPr lang="en-US" altLang="ja-JP" dirty="0">
                <a:hlinkClick r:id="rId4"/>
              </a:rPr>
              <a:t>JAXA/ISAS</a:t>
            </a:r>
            <a:r>
              <a:rPr lang="ja-JP" altLang="en-US" dirty="0"/>
              <a:t>の</a:t>
            </a:r>
            <a:r>
              <a:rPr lang="en-US" altLang="ja-JP" dirty="0"/>
              <a:t>X</a:t>
            </a:r>
            <a:r>
              <a:rPr lang="ja-JP" altLang="en-US" dirty="0"/>
              <a:t>線天文グループで、唯一、</a:t>
            </a:r>
            <a:r>
              <a:rPr lang="ja-JP" altLang="en-US" dirty="0">
                <a:solidFill>
                  <a:srgbClr val="FF0000"/>
                </a:solidFill>
              </a:rPr>
              <a:t>東大天文教室</a:t>
            </a:r>
            <a:r>
              <a:rPr lang="ja-JP" altLang="en-US" dirty="0"/>
              <a:t>に所属</a:t>
            </a:r>
            <a:endParaRPr lang="en-US" altLang="ja-JP" dirty="0"/>
          </a:p>
          <a:p>
            <a:pPr lvl="1"/>
            <a:r>
              <a:rPr kumimoji="1" lang="ja-JP" altLang="en-US" dirty="0"/>
              <a:t>他の教員の所属は、</a:t>
            </a:r>
            <a:r>
              <a:rPr kumimoji="1" lang="ja-JP" altLang="fr-FR" dirty="0"/>
              <a:t>総研大、</a:t>
            </a:r>
            <a:r>
              <a:rPr kumimoji="1" lang="ja-JP" altLang="en-US" dirty="0"/>
              <a:t>東大物理、東工大、</a:t>
            </a:r>
            <a:r>
              <a:rPr kumimoji="1" lang="ja-JP" altLang="fr-FR" dirty="0"/>
              <a:t>都立</a:t>
            </a:r>
            <a:r>
              <a:rPr kumimoji="1" lang="ja-JP" altLang="en-US" dirty="0"/>
              <a:t>大など</a:t>
            </a:r>
            <a:endParaRPr kumimoji="1" lang="en-US" altLang="ja-JP" dirty="0"/>
          </a:p>
          <a:p>
            <a:r>
              <a:rPr lang="ja-JP" altLang="en-US" dirty="0">
                <a:hlinkClick r:id="rId5"/>
              </a:rPr>
              <a:t>辻本准教授</a:t>
            </a:r>
            <a:r>
              <a:rPr lang="en-US" altLang="ja-JP" dirty="0">
                <a:hlinkClick r:id="rId5"/>
              </a:rPr>
              <a:t>(</a:t>
            </a:r>
            <a:r>
              <a:rPr lang="ja-JP" altLang="en-US" dirty="0">
                <a:hlinkClick r:id="rId5"/>
              </a:rPr>
              <a:t>総研大、関学大</a:t>
            </a:r>
            <a:r>
              <a:rPr lang="en-US" altLang="ja-JP" dirty="0">
                <a:hlinkClick r:id="rId5"/>
              </a:rPr>
              <a:t>)</a:t>
            </a:r>
            <a:r>
              <a:rPr lang="ja-JP" altLang="en-US" dirty="0"/>
              <a:t>と協力して研究室を運営</a:t>
            </a:r>
            <a:endParaRPr lang="en-US" altLang="ja-JP" dirty="0"/>
          </a:p>
          <a:p>
            <a:pPr lvl="1"/>
            <a:r>
              <a:rPr lang="ja-JP" altLang="fr-FR" dirty="0"/>
              <a:t>東大天文</a:t>
            </a:r>
            <a:r>
              <a:rPr lang="ja-JP" altLang="en-US" dirty="0"/>
              <a:t>、</a:t>
            </a:r>
            <a:r>
              <a:rPr lang="ja-JP" altLang="fr-FR" dirty="0">
                <a:hlinkClick r:id="rId6"/>
              </a:rPr>
              <a:t>総研大宇宙科学専攻</a:t>
            </a:r>
            <a:r>
              <a:rPr lang="ja-JP" altLang="en-US" dirty="0"/>
              <a:t>、関学大</a:t>
            </a:r>
            <a:r>
              <a:rPr lang="ja-JP" altLang="fr-FR" dirty="0"/>
              <a:t>の大学院生を二人で指導</a:t>
            </a:r>
            <a:endParaRPr lang="en-US" altLang="ja-JP" dirty="0"/>
          </a:p>
          <a:p>
            <a:pPr lvl="1"/>
            <a:r>
              <a:rPr lang="ja-JP" altLang="en-US" dirty="0"/>
              <a:t>現在は東大天文</a:t>
            </a:r>
            <a:r>
              <a:rPr lang="en-US" altLang="ja-JP" dirty="0"/>
              <a:t>4</a:t>
            </a:r>
            <a:r>
              <a:rPr lang="ja-JP" altLang="en-US" dirty="0"/>
              <a:t>名</a:t>
            </a:r>
            <a:r>
              <a:rPr lang="en-US" altLang="ja-JP" dirty="0"/>
              <a:t>(</a:t>
            </a:r>
            <a:r>
              <a:rPr lang="en-US" altLang="ja-JP" dirty="0" err="1"/>
              <a:t>D3,D1,M2,M1</a:t>
            </a:r>
            <a:r>
              <a:rPr lang="en-US" altLang="ja-JP" dirty="0"/>
              <a:t>)</a:t>
            </a:r>
            <a:r>
              <a:rPr lang="ja-JP" altLang="en-US" dirty="0"/>
              <a:t>、総研大</a:t>
            </a:r>
            <a:r>
              <a:rPr lang="en-US" altLang="ja-JP" dirty="0"/>
              <a:t>1</a:t>
            </a:r>
            <a:r>
              <a:rPr lang="ja-JP" altLang="en-US" dirty="0"/>
              <a:t>名 </a:t>
            </a:r>
            <a:r>
              <a:rPr lang="en-US" altLang="ja-JP" dirty="0"/>
              <a:t>(</a:t>
            </a:r>
            <a:r>
              <a:rPr lang="en-US" altLang="ja-JP" dirty="0" err="1"/>
              <a:t>D3</a:t>
            </a:r>
            <a:r>
              <a:rPr lang="en-US" altLang="ja-JP" dirty="0"/>
              <a:t>)</a:t>
            </a:r>
            <a:r>
              <a:rPr lang="ja-JP" altLang="en-US" dirty="0"/>
              <a:t>、関学大 </a:t>
            </a:r>
            <a:r>
              <a:rPr lang="en-US" altLang="ja-JP" dirty="0"/>
              <a:t>1</a:t>
            </a:r>
            <a:r>
              <a:rPr lang="ja-JP" altLang="en-US" dirty="0"/>
              <a:t>名</a:t>
            </a:r>
            <a:r>
              <a:rPr lang="en-US" altLang="ja-JP" dirty="0"/>
              <a:t>(</a:t>
            </a:r>
            <a:r>
              <a:rPr lang="en-US" altLang="ja-JP" dirty="0" err="1"/>
              <a:t>M1</a:t>
            </a:r>
            <a:r>
              <a:rPr lang="en-US" altLang="ja-JP" dirty="0"/>
              <a:t>)</a:t>
            </a:r>
          </a:p>
          <a:p>
            <a:r>
              <a:rPr lang="ja-JP" altLang="en-US" dirty="0">
                <a:solidFill>
                  <a:srgbClr val="FF0000"/>
                </a:solidFill>
              </a:rPr>
              <a:t>様々な天文衛星</a:t>
            </a:r>
            <a:r>
              <a:rPr lang="ja-JP" altLang="en-US" dirty="0"/>
              <a:t>の開発・運用</a:t>
            </a:r>
            <a:r>
              <a:rPr lang="ja-JP" altLang="fr-FR" dirty="0"/>
              <a:t>に従事</a:t>
            </a:r>
            <a:endParaRPr lang="en-US" altLang="ja-JP" dirty="0"/>
          </a:p>
          <a:p>
            <a:pPr lvl="1"/>
            <a:r>
              <a:rPr lang="ja-JP" altLang="en-US" b="1" dirty="0">
                <a:solidFill>
                  <a:srgbClr val="FF0000"/>
                </a:solidFill>
              </a:rPr>
              <a:t>大学院生も様々なプロジェクトに参加することが可能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pPr marL="914400" lvl="2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8AAD-0195-6848-B12A-83AC31DA3D9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87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専門：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16333"/>
            <a:ext cx="10515600" cy="5617029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主に</a:t>
            </a:r>
            <a:r>
              <a:rPr lang="ja-JP" altLang="en-US" dirty="0"/>
              <a:t>人工衛星を用いた</a:t>
            </a:r>
            <a:r>
              <a:rPr lang="en-US" altLang="ja-JP" dirty="0"/>
              <a:t>X</a:t>
            </a:r>
            <a:r>
              <a:rPr lang="ja-JP" altLang="en-US" dirty="0"/>
              <a:t>線天文学の研究</a:t>
            </a:r>
            <a:endParaRPr lang="en-US" altLang="ja-JP" dirty="0"/>
          </a:p>
          <a:p>
            <a:pPr lvl="1"/>
            <a:r>
              <a:rPr lang="ja-JP" altLang="en-US" dirty="0"/>
              <a:t>恒星</a:t>
            </a:r>
            <a:r>
              <a:rPr lang="ja-JP" altLang="en-US" dirty="0">
                <a:solidFill>
                  <a:srgbClr val="FF0000"/>
                </a:solidFill>
              </a:rPr>
              <a:t>ブラックホール</a:t>
            </a:r>
            <a:r>
              <a:rPr lang="ja-JP" altLang="en-US" dirty="0"/>
              <a:t>、巨大ブラックホール（</a:t>
            </a:r>
            <a:r>
              <a:rPr lang="en-US" altLang="ja-JP" dirty="0">
                <a:solidFill>
                  <a:srgbClr val="FF0000"/>
                </a:solidFill>
              </a:rPr>
              <a:t>AGN</a:t>
            </a:r>
            <a:r>
              <a:rPr lang="ja-JP" altLang="en-US" dirty="0"/>
              <a:t>）、</a:t>
            </a:r>
            <a:r>
              <a:rPr lang="en-US" altLang="ja-JP" dirty="0"/>
              <a:t>Ultra-luminous X-ray sources (</a:t>
            </a:r>
            <a:r>
              <a:rPr lang="en-US" altLang="ja-JP" dirty="0">
                <a:solidFill>
                  <a:srgbClr val="FF0000"/>
                </a:solidFill>
              </a:rPr>
              <a:t>ULXs</a:t>
            </a:r>
            <a:r>
              <a:rPr lang="en-US" altLang="ja-JP" dirty="0"/>
              <a:t>; </a:t>
            </a:r>
            <a:r>
              <a:rPr lang="ja-JP" altLang="en-US" dirty="0"/>
              <a:t>中間質量ブラックホール？</a:t>
            </a:r>
            <a:r>
              <a:rPr lang="en-US" altLang="ja-JP" dirty="0"/>
              <a:t>)</a:t>
            </a:r>
          </a:p>
          <a:p>
            <a:pPr lvl="1"/>
            <a:r>
              <a:rPr lang="ja-JP" altLang="en-US" dirty="0">
                <a:solidFill>
                  <a:srgbClr val="FF0000"/>
                </a:solidFill>
              </a:rPr>
              <a:t>中性子星</a:t>
            </a:r>
            <a:r>
              <a:rPr lang="ja-JP" altLang="en-US" dirty="0"/>
              <a:t>、</a:t>
            </a:r>
            <a:r>
              <a:rPr lang="ja-JP" altLang="en-US" dirty="0">
                <a:solidFill>
                  <a:srgbClr val="FF0000"/>
                </a:solidFill>
              </a:rPr>
              <a:t>白色矮星、</a:t>
            </a:r>
            <a:r>
              <a:rPr lang="ja-JP" altLang="en-US" dirty="0"/>
              <a:t>恒星</a:t>
            </a:r>
            <a:endParaRPr lang="en-US" altLang="ja-JP" dirty="0"/>
          </a:p>
          <a:p>
            <a:pPr lvl="1"/>
            <a:r>
              <a:rPr lang="ja-JP" altLang="en-US" dirty="0">
                <a:solidFill>
                  <a:srgbClr val="FF0000"/>
                </a:solidFill>
              </a:rPr>
              <a:t>銀河面からの</a:t>
            </a:r>
            <a:r>
              <a:rPr lang="en-US" altLang="ja-JP" dirty="0">
                <a:solidFill>
                  <a:srgbClr val="FF0000"/>
                </a:solidFill>
              </a:rPr>
              <a:t>X</a:t>
            </a:r>
            <a:r>
              <a:rPr lang="ja-JP" altLang="en-US" dirty="0">
                <a:solidFill>
                  <a:srgbClr val="FF0000"/>
                </a:solidFill>
              </a:rPr>
              <a:t>線放射</a:t>
            </a:r>
            <a:endParaRPr lang="en-US" altLang="ja-JP" dirty="0">
              <a:solidFill>
                <a:srgbClr val="FF0000"/>
              </a:solidFill>
            </a:endParaRPr>
          </a:p>
          <a:p>
            <a:pPr lvl="1"/>
            <a:r>
              <a:rPr lang="en-US" altLang="ja-JP" dirty="0"/>
              <a:t>(</a:t>
            </a:r>
            <a:r>
              <a:rPr lang="ja-JP" altLang="en-US" dirty="0"/>
              <a:t>宇宙論、宇宙背景放射</a:t>
            </a:r>
            <a:r>
              <a:rPr lang="en-US" altLang="ja-JP" dirty="0"/>
              <a:t>)</a:t>
            </a:r>
          </a:p>
          <a:p>
            <a:r>
              <a:rPr kumimoji="1" lang="en-US" altLang="ja-JP" dirty="0"/>
              <a:t>X</a:t>
            </a:r>
            <a:r>
              <a:rPr kumimoji="1" lang="ja-JP" altLang="en-US" dirty="0"/>
              <a:t>線天体の地上観測（赤外線、電波）</a:t>
            </a:r>
            <a:endParaRPr kumimoji="1" lang="en-US" altLang="ja-JP" dirty="0"/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ESO</a:t>
            </a:r>
            <a:r>
              <a:rPr lang="ja-JP" altLang="en-US" dirty="0"/>
              <a:t>（チリ）、</a:t>
            </a:r>
            <a:r>
              <a:rPr lang="ja-JP" altLang="en-US" dirty="0">
                <a:solidFill>
                  <a:srgbClr val="FF0000"/>
                </a:solidFill>
              </a:rPr>
              <a:t>すばる</a:t>
            </a:r>
            <a:r>
              <a:rPr lang="ja-JP" altLang="en-US" dirty="0"/>
              <a:t>、</a:t>
            </a:r>
            <a:r>
              <a:rPr lang="en-US" altLang="ja-JP" dirty="0">
                <a:solidFill>
                  <a:srgbClr val="FF0000"/>
                </a:solidFill>
              </a:rPr>
              <a:t>IRSF</a:t>
            </a:r>
            <a:r>
              <a:rPr lang="en-US" altLang="ja-JP" dirty="0"/>
              <a:t>(</a:t>
            </a:r>
            <a:r>
              <a:rPr lang="ja-JP" altLang="en-US" dirty="0"/>
              <a:t>南アフリカ</a:t>
            </a:r>
            <a:r>
              <a:rPr lang="en-US" altLang="ja-JP" dirty="0"/>
              <a:t>)</a:t>
            </a:r>
            <a:r>
              <a:rPr lang="ja-JP" altLang="en-US" dirty="0"/>
              <a:t>、</a:t>
            </a:r>
            <a:r>
              <a:rPr lang="en-US" altLang="ja-JP" dirty="0">
                <a:solidFill>
                  <a:srgbClr val="FF0000"/>
                </a:solidFill>
              </a:rPr>
              <a:t>ALMA</a:t>
            </a:r>
            <a:r>
              <a:rPr lang="ja-JP" altLang="en-US" dirty="0"/>
              <a:t>など</a:t>
            </a:r>
            <a:endParaRPr kumimoji="1" lang="en-US" altLang="ja-JP" dirty="0"/>
          </a:p>
          <a:p>
            <a:r>
              <a:rPr kumimoji="1" lang="ja-JP" altLang="en-US" dirty="0">
                <a:solidFill>
                  <a:srgbClr val="FF0000"/>
                </a:solidFill>
              </a:rPr>
              <a:t>様々な科学衛星の地上システム・データアーカイブ</a:t>
            </a:r>
            <a:r>
              <a:rPr kumimoji="1" lang="ja-JP" altLang="en-US" dirty="0"/>
              <a:t>開発</a:t>
            </a:r>
            <a:endParaRPr kumimoji="1" lang="en-US" altLang="ja-JP" dirty="0"/>
          </a:p>
          <a:p>
            <a:pPr lvl="1"/>
            <a:r>
              <a:rPr lang="en-US" altLang="ja-JP" dirty="0"/>
              <a:t>JAXA</a:t>
            </a:r>
            <a:r>
              <a:rPr lang="ja-JP" altLang="en-US" dirty="0"/>
              <a:t>以前は</a:t>
            </a:r>
            <a:r>
              <a:rPr lang="en-US" altLang="ja-JP" dirty="0"/>
              <a:t>NASA, ESA</a:t>
            </a:r>
            <a:r>
              <a:rPr lang="ja-JP" altLang="en-US" dirty="0"/>
              <a:t>で高エネルギー天文衛星プロジェクトに参加</a:t>
            </a:r>
            <a:endParaRPr lang="en-US" altLang="ja-JP" dirty="0"/>
          </a:p>
          <a:p>
            <a:pPr lvl="1"/>
            <a:r>
              <a:rPr lang="en-US" altLang="ja-JP" dirty="0"/>
              <a:t>JAXA</a:t>
            </a:r>
            <a:r>
              <a:rPr lang="ja-JP" altLang="en-US" dirty="0"/>
              <a:t>では、</a:t>
            </a:r>
            <a:r>
              <a:rPr lang="ja-JP" altLang="en-US" dirty="0">
                <a:solidFill>
                  <a:srgbClr val="FF0000"/>
                </a:solidFill>
              </a:rPr>
              <a:t>すざく</a:t>
            </a:r>
            <a:r>
              <a:rPr lang="ja-JP" altLang="en-US" dirty="0"/>
              <a:t>、</a:t>
            </a:r>
            <a:r>
              <a:rPr lang="ja-JP" altLang="en-US" dirty="0">
                <a:solidFill>
                  <a:srgbClr val="FF0000"/>
                </a:solidFill>
              </a:rPr>
              <a:t>ひとみ</a:t>
            </a:r>
            <a:r>
              <a:rPr lang="ja-JP" altLang="en-US" dirty="0"/>
              <a:t>、</a:t>
            </a:r>
            <a:r>
              <a:rPr lang="en-US" altLang="ja-JP" dirty="0">
                <a:solidFill>
                  <a:srgbClr val="FF0000"/>
                </a:solidFill>
              </a:rPr>
              <a:t>MAXI</a:t>
            </a:r>
            <a:r>
              <a:rPr lang="en-US" altLang="ja-JP" dirty="0"/>
              <a:t>, </a:t>
            </a:r>
            <a:r>
              <a:rPr lang="en-US" altLang="ja-JP" dirty="0">
                <a:solidFill>
                  <a:srgbClr val="FF0000"/>
                </a:solidFill>
              </a:rPr>
              <a:t>XRISM</a:t>
            </a:r>
            <a:r>
              <a:rPr lang="en-US" altLang="ja-JP" dirty="0"/>
              <a:t>, </a:t>
            </a:r>
            <a:r>
              <a:rPr lang="en-US" altLang="ja-JP" dirty="0">
                <a:solidFill>
                  <a:srgbClr val="FF0000"/>
                </a:solidFill>
              </a:rPr>
              <a:t>LiteBIRD</a:t>
            </a:r>
            <a:r>
              <a:rPr lang="en-US" altLang="ja-JP" dirty="0"/>
              <a:t> </a:t>
            </a:r>
            <a:r>
              <a:rPr lang="ja-JP" altLang="en-US" dirty="0"/>
              <a:t>など</a:t>
            </a:r>
            <a:endParaRPr kumimoji="1" lang="en-US" altLang="ja-JP" dirty="0"/>
          </a:p>
          <a:p>
            <a:pPr lvl="1"/>
            <a:r>
              <a:rPr kumimoji="1" lang="en-US" altLang="ja-JP" dirty="0">
                <a:hlinkClick r:id="rId3"/>
              </a:rPr>
              <a:t>DARTS</a:t>
            </a:r>
            <a:r>
              <a:rPr kumimoji="1" lang="en-US" altLang="ja-JP" dirty="0"/>
              <a:t>, </a:t>
            </a:r>
            <a:r>
              <a:rPr kumimoji="1" lang="en-US" altLang="ja-JP" dirty="0">
                <a:hlinkClick r:id="rId4"/>
              </a:rPr>
              <a:t>JUDO2</a:t>
            </a:r>
            <a:r>
              <a:rPr kumimoji="1" lang="en-US" altLang="ja-JP" dirty="0"/>
              <a:t>, </a:t>
            </a:r>
            <a:r>
              <a:rPr kumimoji="1" lang="en-US" altLang="ja-JP" dirty="0" err="1">
                <a:hlinkClick r:id="rId5"/>
              </a:rPr>
              <a:t>UDON2</a:t>
            </a:r>
            <a:r>
              <a:rPr kumimoji="1" lang="ja-JP" altLang="en-US" dirty="0"/>
              <a:t>などアーカイブを用いた研究支援ツール開発</a:t>
            </a:r>
            <a:endParaRPr kumimoji="1" lang="en-US" altLang="ja-JP" dirty="0"/>
          </a:p>
          <a:p>
            <a:pPr lvl="1"/>
            <a:r>
              <a:rPr lang="en-US" altLang="ja-JP" dirty="0"/>
              <a:t>(</a:t>
            </a:r>
            <a:r>
              <a:rPr lang="ja-JP" altLang="en-US" dirty="0">
                <a:solidFill>
                  <a:srgbClr val="FF0000"/>
                </a:solidFill>
              </a:rPr>
              <a:t>「あかり」アーカイブ</a:t>
            </a:r>
            <a:r>
              <a:rPr lang="ja-JP" altLang="en-US" dirty="0"/>
              <a:t>を使った宇宙背景放射の前景放射の見積もり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8AAD-0195-6848-B12A-83AC31DA3D9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26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教育目標（理想とする学生像）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10975428" cy="4351338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人工衛星</a:t>
            </a:r>
            <a:r>
              <a:rPr kumimoji="1" lang="ja-JP" altLang="en-US" dirty="0"/>
              <a:t>を用いた</a:t>
            </a:r>
            <a:r>
              <a:rPr kumimoji="1" lang="ja-JP" altLang="en-US" dirty="0">
                <a:solidFill>
                  <a:srgbClr val="FF0000"/>
                </a:solidFill>
              </a:rPr>
              <a:t>スペース天文学</a:t>
            </a:r>
            <a:r>
              <a:rPr kumimoji="1" lang="ja-JP" altLang="en-US" dirty="0"/>
              <a:t>が得意だが、地上からでも観測ができる</a:t>
            </a:r>
            <a:endParaRPr kumimoji="1" lang="en-US" altLang="ja-JP" dirty="0"/>
          </a:p>
          <a:p>
            <a:r>
              <a:rPr lang="ja-JP" altLang="en-US" dirty="0">
                <a:solidFill>
                  <a:srgbClr val="FF0000"/>
                </a:solidFill>
              </a:rPr>
              <a:t>観測装置</a:t>
            </a:r>
            <a:r>
              <a:rPr lang="ja-JP" altLang="en-US" dirty="0"/>
              <a:t>を良く理解している。</a:t>
            </a:r>
            <a:endParaRPr lang="en-US" altLang="ja-JP" dirty="0"/>
          </a:p>
          <a:p>
            <a:r>
              <a:rPr lang="en-US" altLang="ja-JP" dirty="0">
                <a:solidFill>
                  <a:srgbClr val="FF0000"/>
                </a:solidFill>
              </a:rPr>
              <a:t>X</a:t>
            </a:r>
            <a:r>
              <a:rPr lang="ja-JP" altLang="en-US" dirty="0">
                <a:solidFill>
                  <a:srgbClr val="FF0000"/>
                </a:solidFill>
              </a:rPr>
              <a:t>線</a:t>
            </a:r>
            <a:r>
              <a:rPr lang="ja-JP" altLang="en-US" dirty="0"/>
              <a:t>が得意だが、</a:t>
            </a:r>
            <a:r>
              <a:rPr lang="ja-JP" altLang="en-US" dirty="0">
                <a:solidFill>
                  <a:srgbClr val="FF0000"/>
                </a:solidFill>
              </a:rPr>
              <a:t>波長にこだわらず</a:t>
            </a:r>
            <a:r>
              <a:rPr lang="ja-JP" altLang="en-US" dirty="0"/>
              <a:t>に観測ができる</a:t>
            </a:r>
            <a:endParaRPr lang="en-US" altLang="ja-JP" dirty="0"/>
          </a:p>
          <a:p>
            <a:r>
              <a:rPr lang="ja-JP" altLang="en-US" dirty="0">
                <a:solidFill>
                  <a:srgbClr val="FF0000"/>
                </a:solidFill>
              </a:rPr>
              <a:t>宇宙科学プロジェクト</a:t>
            </a:r>
            <a:r>
              <a:rPr lang="ja-JP" altLang="en-US" dirty="0"/>
              <a:t>に様々な側面から貢献できる</a:t>
            </a:r>
            <a:endParaRPr lang="en-US" altLang="ja-JP" dirty="0"/>
          </a:p>
          <a:p>
            <a:r>
              <a:rPr kumimoji="1" lang="ja-JP" altLang="en-US" dirty="0"/>
              <a:t>スペース天文学のデータ解析が得意だが、</a:t>
            </a:r>
            <a:r>
              <a:rPr kumimoji="1" lang="ja-JP" altLang="en-US" dirty="0">
                <a:solidFill>
                  <a:srgbClr val="FF0000"/>
                </a:solidFill>
              </a:rPr>
              <a:t>地上のデータ</a:t>
            </a:r>
            <a:r>
              <a:rPr kumimoji="1" lang="ja-JP" altLang="en-US" dirty="0"/>
              <a:t>も扱える</a:t>
            </a:r>
            <a:endParaRPr kumimoji="1" lang="en-US" altLang="ja-JP" dirty="0"/>
          </a:p>
          <a:p>
            <a:r>
              <a:rPr lang="ja-JP" altLang="en-US" dirty="0"/>
              <a:t>天文衛星・地上天文台の</a:t>
            </a:r>
            <a:r>
              <a:rPr lang="ja-JP" altLang="en-US" dirty="0">
                <a:solidFill>
                  <a:srgbClr val="FF0000"/>
                </a:solidFill>
              </a:rPr>
              <a:t>アーカイブデータ</a:t>
            </a:r>
            <a:r>
              <a:rPr lang="ja-JP" altLang="en-US" dirty="0"/>
              <a:t>を使うことができる</a:t>
            </a:r>
            <a:endParaRPr kumimoji="1" lang="en-US" altLang="ja-JP" dirty="0"/>
          </a:p>
          <a:p>
            <a:r>
              <a:rPr lang="ja-JP" altLang="en-US" dirty="0"/>
              <a:t>衛星にも地上の天文台にも、自分で</a:t>
            </a:r>
            <a:r>
              <a:rPr lang="ja-JP" altLang="en-US" dirty="0">
                <a:solidFill>
                  <a:srgbClr val="FF0000"/>
                </a:solidFill>
              </a:rPr>
              <a:t>観測プロポーザル</a:t>
            </a:r>
            <a:r>
              <a:rPr lang="ja-JP" altLang="en-US" dirty="0"/>
              <a:t>を書くことができる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8AAD-0195-6848-B12A-83AC31DA3D9E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四角形吹き出し 4"/>
          <p:cNvSpPr/>
          <p:nvPr/>
        </p:nvSpPr>
        <p:spPr>
          <a:xfrm>
            <a:off x="6940000" y="745468"/>
            <a:ext cx="5044966" cy="1124607"/>
          </a:xfrm>
          <a:prstGeom prst="wedgeRectCallout">
            <a:avLst>
              <a:gd name="adj1" fmla="val -74346"/>
              <a:gd name="adj2" fmla="val 1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観測対象や波長にあまりこだわっていません。</a:t>
            </a:r>
            <a:endParaRPr kumimoji="1" lang="en-US" altLang="ja-JP" dirty="0"/>
          </a:p>
          <a:p>
            <a:pPr algn="ctr"/>
            <a:r>
              <a:rPr lang="ja-JP" altLang="en-US" dirty="0"/>
              <a:t>最高の装置、最高のデータを使って、少しでも、宇宙の姿が明らかにできればよし。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955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51046" y="-127428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これ</a:t>
            </a:r>
            <a:r>
              <a:rPr kumimoji="1" lang="ja-JP" altLang="en-US" sz="3600" dirty="0"/>
              <a:t>までの大学院生の修士論文、博士論文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4316" y="1179758"/>
            <a:ext cx="11263368" cy="5246584"/>
          </a:xfrm>
        </p:spPr>
        <p:txBody>
          <a:bodyPr>
            <a:normAutofit fontScale="62500" lnSpcReduction="20000"/>
          </a:bodyPr>
          <a:lstStyle/>
          <a:p>
            <a:r>
              <a:rPr kumimoji="1" lang="ja-JP" altLang="en-US" dirty="0"/>
              <a:t>修士論文</a:t>
            </a:r>
            <a:endParaRPr kumimoji="1"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ja-JP" altLang="en-US" dirty="0">
                <a:solidFill>
                  <a:srgbClr val="FF0000"/>
                </a:solidFill>
              </a:rPr>
              <a:t>すばる</a:t>
            </a:r>
            <a:r>
              <a:rPr lang="ja-JP" altLang="en-US" dirty="0"/>
              <a:t>多天体近赤外線撮像分光装置</a:t>
            </a:r>
            <a:r>
              <a:rPr lang="en-US" altLang="ja-JP" dirty="0"/>
              <a:t>(</a:t>
            </a:r>
            <a:r>
              <a:rPr lang="en-US" altLang="ja-JP" dirty="0">
                <a:solidFill>
                  <a:srgbClr val="FF0000"/>
                </a:solidFill>
              </a:rPr>
              <a:t>MOIRCS</a:t>
            </a:r>
            <a:r>
              <a:rPr lang="en-US" altLang="ja-JP" dirty="0"/>
              <a:t>)</a:t>
            </a:r>
            <a:r>
              <a:rPr lang="ja-JP" altLang="en-US" dirty="0"/>
              <a:t>による</a:t>
            </a:r>
            <a:r>
              <a:rPr lang="ja-JP" altLang="en-US" dirty="0">
                <a:solidFill>
                  <a:srgbClr val="0432FF"/>
                </a:solidFill>
              </a:rPr>
              <a:t>銀河リッジ</a:t>
            </a:r>
            <a:r>
              <a:rPr lang="en-US" altLang="ja-JP" dirty="0">
                <a:solidFill>
                  <a:srgbClr val="0432FF"/>
                </a:solidFill>
              </a:rPr>
              <a:t>X</a:t>
            </a:r>
            <a:r>
              <a:rPr lang="ja-JP" altLang="en-US" dirty="0">
                <a:solidFill>
                  <a:srgbClr val="0432FF"/>
                </a:solidFill>
              </a:rPr>
              <a:t>線放射</a:t>
            </a:r>
            <a:r>
              <a:rPr lang="ja-JP" altLang="en-US" dirty="0"/>
              <a:t>の起源天体の研究</a:t>
            </a: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ja-JP" altLang="en-US" dirty="0">
                <a:solidFill>
                  <a:srgbClr val="0432FF"/>
                </a:solidFill>
              </a:rPr>
              <a:t>特異天体 </a:t>
            </a:r>
            <a:r>
              <a:rPr lang="en-US" altLang="ja-JP" dirty="0"/>
              <a:t>XSS J12270-4859 </a:t>
            </a:r>
            <a:r>
              <a:rPr lang="ja-JP" altLang="en-US" dirty="0"/>
              <a:t>の多波長観測</a:t>
            </a:r>
            <a:r>
              <a:rPr lang="en-US" altLang="ja-JP" dirty="0"/>
              <a:t> (</a:t>
            </a:r>
            <a:r>
              <a:rPr lang="ja-JP" altLang="en-US" dirty="0">
                <a:solidFill>
                  <a:srgbClr val="FF0000"/>
                </a:solidFill>
              </a:rPr>
              <a:t>すざく、</a:t>
            </a:r>
            <a:r>
              <a:rPr lang="en-US" altLang="ja-JP" dirty="0">
                <a:solidFill>
                  <a:srgbClr val="FF0000"/>
                </a:solidFill>
              </a:rPr>
              <a:t>IRSF</a:t>
            </a:r>
            <a:r>
              <a:rPr lang="ja-JP" altLang="en-US" dirty="0">
                <a:solidFill>
                  <a:srgbClr val="FF0000"/>
                </a:solidFill>
              </a:rPr>
              <a:t>、</a:t>
            </a:r>
            <a:r>
              <a:rPr lang="ja-JP" altLang="en-US" dirty="0">
                <a:solidFill>
                  <a:srgbClr val="0432FF"/>
                </a:solidFill>
              </a:rPr>
              <a:t>白色矮星</a:t>
            </a:r>
            <a:r>
              <a:rPr lang="ja-JP" altLang="en-US" dirty="0"/>
              <a:t>と思いきや、</a:t>
            </a:r>
            <a:r>
              <a:rPr lang="ja-JP" altLang="en-US" dirty="0">
                <a:solidFill>
                  <a:srgbClr val="0432FF"/>
                </a:solidFill>
              </a:rPr>
              <a:t>中性子星</a:t>
            </a:r>
            <a:r>
              <a:rPr lang="en-US" altLang="ja-JP" dirty="0">
                <a:solidFill>
                  <a:srgbClr val="0432FF"/>
                </a:solidFill>
              </a:rPr>
              <a:t>[</a:t>
            </a:r>
            <a:r>
              <a:rPr lang="ja-JP" altLang="en-US" dirty="0">
                <a:solidFill>
                  <a:srgbClr val="0432FF"/>
                </a:solidFill>
              </a:rPr>
              <a:t>パルサー</a:t>
            </a:r>
            <a:r>
              <a:rPr lang="en-US" altLang="ja-JP" dirty="0">
                <a:solidFill>
                  <a:srgbClr val="0432FF"/>
                </a:solidFill>
              </a:rPr>
              <a:t>]</a:t>
            </a:r>
            <a:r>
              <a:rPr lang="en-US" altLang="ja-JP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ja-JP" altLang="en-US" dirty="0">
                <a:solidFill>
                  <a:srgbClr val="FF0000"/>
                </a:solidFill>
              </a:rPr>
              <a:t>すざく衛星</a:t>
            </a:r>
            <a:r>
              <a:rPr lang="ja-JP" altLang="en-US" dirty="0"/>
              <a:t>による</a:t>
            </a:r>
            <a:r>
              <a:rPr lang="ja-JP" altLang="en-US" dirty="0">
                <a:solidFill>
                  <a:srgbClr val="0432FF"/>
                </a:solidFill>
              </a:rPr>
              <a:t>セイファート銀河</a:t>
            </a:r>
            <a:r>
              <a:rPr lang="ja-JP" altLang="en-US" dirty="0"/>
              <a:t>の広帯域</a:t>
            </a:r>
            <a:r>
              <a:rPr lang="en-US" altLang="ja-JP" dirty="0"/>
              <a:t>X</a:t>
            </a:r>
            <a:r>
              <a:rPr lang="ja-JP" altLang="en-US" dirty="0"/>
              <a:t>線スペクトル変化と鉄輝線構造の研究</a:t>
            </a: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ja-JP" altLang="en-US" dirty="0">
                <a:solidFill>
                  <a:srgbClr val="FF0000"/>
                </a:solidFill>
              </a:rPr>
              <a:t>すざく衛星</a:t>
            </a:r>
            <a:r>
              <a:rPr lang="ja-JP" altLang="en-US" dirty="0"/>
              <a:t>による</a:t>
            </a:r>
            <a:r>
              <a:rPr lang="ja-JP" altLang="en-US" dirty="0">
                <a:solidFill>
                  <a:srgbClr val="0432FF"/>
                </a:solidFill>
              </a:rPr>
              <a:t>矮新星</a:t>
            </a:r>
            <a:r>
              <a:rPr lang="ja-JP" altLang="en-US" dirty="0"/>
              <a:t>からの</a:t>
            </a:r>
            <a:r>
              <a:rPr lang="en-US" altLang="ja-JP" dirty="0"/>
              <a:t>X</a:t>
            </a:r>
            <a:r>
              <a:rPr lang="ja-JP" altLang="en-US" dirty="0"/>
              <a:t>線放射の研究</a:t>
            </a:r>
            <a:r>
              <a:rPr lang="en-US" altLang="ja-JP" dirty="0"/>
              <a:t> (</a:t>
            </a:r>
            <a:r>
              <a:rPr lang="ja-JP" altLang="en-US" dirty="0">
                <a:solidFill>
                  <a:srgbClr val="0432FF"/>
                </a:solidFill>
              </a:rPr>
              <a:t>白色矮星</a:t>
            </a:r>
            <a:r>
              <a:rPr lang="en-US" altLang="ja-JP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ja-JP" altLang="en-US" dirty="0">
                <a:solidFill>
                  <a:srgbClr val="FF0000"/>
                </a:solidFill>
              </a:rPr>
              <a:t>すざく衛星</a:t>
            </a:r>
            <a:r>
              <a:rPr lang="ja-JP" altLang="en-US" dirty="0"/>
              <a:t>を用いた</a:t>
            </a:r>
            <a:r>
              <a:rPr lang="ja-JP" altLang="en-US" dirty="0">
                <a:solidFill>
                  <a:srgbClr val="0432FF"/>
                </a:solidFill>
              </a:rPr>
              <a:t>ブラックホール連星</a:t>
            </a:r>
            <a:r>
              <a:rPr lang="ja-JP" altLang="en-US" dirty="0"/>
              <a:t>の短時間における</a:t>
            </a:r>
            <a:r>
              <a:rPr lang="en-US" altLang="ja-JP" dirty="0"/>
              <a:t>X</a:t>
            </a:r>
            <a:r>
              <a:rPr lang="ja-JP" altLang="en-US" dirty="0"/>
              <a:t>線スペクトル変動の研究</a:t>
            </a: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ja-JP" dirty="0"/>
              <a:t>X</a:t>
            </a:r>
            <a:r>
              <a:rPr lang="ja-JP" altLang="en-US" dirty="0"/>
              <a:t>線天文衛星「</a:t>
            </a:r>
            <a:r>
              <a:rPr lang="ja-JP" altLang="en-US" dirty="0">
                <a:solidFill>
                  <a:srgbClr val="FF0000"/>
                </a:solidFill>
              </a:rPr>
              <a:t>すざく</a:t>
            </a:r>
            <a:r>
              <a:rPr lang="ja-JP" altLang="en-US" dirty="0"/>
              <a:t>」アーカイブデータを用いた</a:t>
            </a:r>
            <a:r>
              <a:rPr lang="ja-JP" altLang="en-US" dirty="0">
                <a:solidFill>
                  <a:srgbClr val="0432FF"/>
                </a:solidFill>
              </a:rPr>
              <a:t>天体カタログ</a:t>
            </a:r>
            <a:r>
              <a:rPr lang="ja-JP" altLang="en-US" dirty="0"/>
              <a:t>の開発</a:t>
            </a: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ja-JP" altLang="en-US" dirty="0">
                <a:solidFill>
                  <a:srgbClr val="0432FF"/>
                </a:solidFill>
              </a:rPr>
              <a:t>セイファート銀河</a:t>
            </a:r>
            <a:r>
              <a:rPr lang="ja-JP" altLang="en-US" dirty="0"/>
              <a:t>が示す広帯域</a:t>
            </a:r>
            <a:r>
              <a:rPr lang="en-US" altLang="ja-JP" dirty="0"/>
              <a:t>X</a:t>
            </a:r>
            <a:r>
              <a:rPr lang="ja-JP" altLang="en-US" dirty="0"/>
              <a:t>線スペクトル変動に対する統一的な解釈</a:t>
            </a:r>
            <a:r>
              <a:rPr lang="en-US" altLang="ja-JP" dirty="0"/>
              <a:t>(</a:t>
            </a:r>
            <a:r>
              <a:rPr lang="en-US" altLang="ja-JP" dirty="0">
                <a:solidFill>
                  <a:srgbClr val="FF0000"/>
                </a:solidFill>
              </a:rPr>
              <a:t>XMM, </a:t>
            </a:r>
            <a:r>
              <a:rPr lang="ja-JP" altLang="en-US" dirty="0">
                <a:solidFill>
                  <a:srgbClr val="FF0000"/>
                </a:solidFill>
              </a:rPr>
              <a:t>すざく</a:t>
            </a:r>
            <a:r>
              <a:rPr lang="en-US" altLang="ja-JP" dirty="0">
                <a:solidFill>
                  <a:srgbClr val="FF0000"/>
                </a:solidFill>
              </a:rPr>
              <a:t>, </a:t>
            </a:r>
            <a:r>
              <a:rPr lang="en-US" altLang="ja-JP" dirty="0" err="1">
                <a:solidFill>
                  <a:srgbClr val="FF0000"/>
                </a:solidFill>
              </a:rPr>
              <a:t>Nustar</a:t>
            </a:r>
            <a:r>
              <a:rPr lang="en-US" altLang="ja-JP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ja-JP" altLang="en-US" dirty="0">
                <a:solidFill>
                  <a:srgbClr val="FF0000"/>
                </a:solidFill>
              </a:rPr>
              <a:t>すざく衛星</a:t>
            </a:r>
            <a:r>
              <a:rPr lang="ja-JP" altLang="en-US" dirty="0"/>
              <a:t>の観測中に偶然発見された</a:t>
            </a:r>
            <a:r>
              <a:rPr lang="en-US" altLang="ja-JP" dirty="0">
                <a:solidFill>
                  <a:srgbClr val="0432FF"/>
                </a:solidFill>
              </a:rPr>
              <a:t>X</a:t>
            </a:r>
            <a:r>
              <a:rPr lang="ja-JP" altLang="en-US" dirty="0">
                <a:solidFill>
                  <a:srgbClr val="0432FF"/>
                </a:solidFill>
              </a:rPr>
              <a:t>線変動天体</a:t>
            </a:r>
            <a:r>
              <a:rPr lang="ja-JP" altLang="en-US" dirty="0"/>
              <a:t>の研究</a:t>
            </a:r>
            <a:r>
              <a:rPr lang="en-US" altLang="ja-JP" dirty="0"/>
              <a:t>(</a:t>
            </a:r>
            <a:r>
              <a:rPr lang="ja-JP" altLang="en-US" dirty="0">
                <a:solidFill>
                  <a:srgbClr val="FF0000"/>
                </a:solidFill>
              </a:rPr>
              <a:t>すざく、</a:t>
            </a:r>
            <a:r>
              <a:rPr lang="en-US" altLang="ja-JP" dirty="0">
                <a:solidFill>
                  <a:srgbClr val="FF0000"/>
                </a:solidFill>
              </a:rPr>
              <a:t>Swift</a:t>
            </a:r>
            <a:r>
              <a:rPr lang="en-US" altLang="ja-JP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ja-JP" altLang="en-US" dirty="0">
                <a:solidFill>
                  <a:srgbClr val="FF0000"/>
                </a:solidFill>
              </a:rPr>
              <a:t>成層圏気球</a:t>
            </a:r>
            <a:r>
              <a:rPr lang="en-US" altLang="ja-JP" dirty="0">
                <a:solidFill>
                  <a:srgbClr val="FF0000"/>
                </a:solidFill>
              </a:rPr>
              <a:t>VLBI</a:t>
            </a:r>
            <a:r>
              <a:rPr lang="ja-JP" altLang="en-US" dirty="0"/>
              <a:t>観測の実現に向けた地上</a:t>
            </a:r>
            <a:r>
              <a:rPr lang="ja-JP" altLang="en-US" dirty="0">
                <a:solidFill>
                  <a:srgbClr val="0432FF"/>
                </a:solidFill>
              </a:rPr>
              <a:t>実験</a:t>
            </a:r>
            <a:r>
              <a:rPr lang="en-US" altLang="ja-JP" dirty="0"/>
              <a:t> (</a:t>
            </a:r>
            <a:r>
              <a:rPr lang="ja-JP" altLang="en-US" dirty="0"/>
              <a:t>電波、</a:t>
            </a:r>
            <a:r>
              <a:rPr lang="ja-JP" altLang="en-US" dirty="0">
                <a:solidFill>
                  <a:srgbClr val="FF0000"/>
                </a:solidFill>
              </a:rPr>
              <a:t>気球</a:t>
            </a:r>
            <a:r>
              <a:rPr lang="ja-JP" altLang="en-US" dirty="0"/>
              <a:t>、</a:t>
            </a:r>
            <a:r>
              <a:rPr lang="ja-JP" altLang="en-US" dirty="0">
                <a:solidFill>
                  <a:srgbClr val="0000FF"/>
                </a:solidFill>
              </a:rPr>
              <a:t>地上実験</a:t>
            </a:r>
            <a:r>
              <a:rPr lang="en-US" altLang="ja-JP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ja-JP" dirty="0"/>
              <a:t>X</a:t>
            </a:r>
            <a:r>
              <a:rPr lang="ja-JP" altLang="en-US" dirty="0"/>
              <a:t>線天文衛星</a:t>
            </a:r>
            <a:r>
              <a:rPr lang="en-US" altLang="ja-JP" dirty="0">
                <a:solidFill>
                  <a:srgbClr val="FF0000"/>
                </a:solidFill>
              </a:rPr>
              <a:t>XRISM</a:t>
            </a:r>
            <a:r>
              <a:rPr lang="ja-JP" altLang="en-US" dirty="0"/>
              <a:t>の初期観測データ解析に向けた地上試験</a:t>
            </a:r>
            <a:r>
              <a:rPr lang="en-US" altLang="ja-JP" dirty="0"/>
              <a:t> (</a:t>
            </a:r>
            <a:r>
              <a:rPr lang="en-US" altLang="ja-JP" dirty="0">
                <a:solidFill>
                  <a:srgbClr val="FF0000"/>
                </a:solidFill>
              </a:rPr>
              <a:t>XRISM</a:t>
            </a:r>
            <a:r>
              <a:rPr lang="ja-JP" altLang="en-US" dirty="0"/>
              <a:t>、</a:t>
            </a:r>
            <a:r>
              <a:rPr lang="ja-JP" altLang="en-US" dirty="0">
                <a:solidFill>
                  <a:srgbClr val="0432FF"/>
                </a:solidFill>
              </a:rPr>
              <a:t>地上実験</a:t>
            </a:r>
            <a:r>
              <a:rPr lang="en-US" altLang="ja-JP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ja-JP" dirty="0" err="1">
                <a:solidFill>
                  <a:srgbClr val="FF0000"/>
                </a:solidFill>
              </a:rPr>
              <a:t>LiteBIRD</a:t>
            </a:r>
            <a:r>
              <a:rPr lang="ja-JP" altLang="fr-FR" dirty="0"/>
              <a:t>衛星における宇宙線ノイズの影響評価と機上機器によるデータ処理の検討 </a:t>
            </a:r>
            <a:r>
              <a:rPr lang="fr-FR" altLang="ja-JP" dirty="0"/>
              <a:t>(</a:t>
            </a:r>
            <a:r>
              <a:rPr lang="fr-FR" altLang="ja-JP" dirty="0">
                <a:solidFill>
                  <a:srgbClr val="FF0000"/>
                </a:solidFill>
              </a:rPr>
              <a:t>LiteBIRD</a:t>
            </a:r>
            <a:r>
              <a:rPr lang="fr-FR" altLang="ja-JP" dirty="0"/>
              <a:t>,</a:t>
            </a:r>
            <a:r>
              <a:rPr lang="ja-JP" altLang="fr-FR" dirty="0">
                <a:solidFill>
                  <a:srgbClr val="0000FF"/>
                </a:solidFill>
              </a:rPr>
              <a:t>地上実験</a:t>
            </a:r>
            <a:r>
              <a:rPr lang="fr-FR" altLang="ja-JP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ja-JP" altLang="en-US" dirty="0"/>
              <a:t>未同定</a:t>
            </a:r>
            <a:r>
              <a:rPr kumimoji="1" lang="en-US" altLang="ja-JP" dirty="0"/>
              <a:t>X</a:t>
            </a:r>
            <a:r>
              <a:rPr kumimoji="1" lang="ja-JP" altLang="en-US" dirty="0"/>
              <a:t>線突発現象の正体解明に向けた</a:t>
            </a:r>
            <a:r>
              <a:rPr kumimoji="1" lang="en-US" altLang="ja-JP" dirty="0">
                <a:solidFill>
                  <a:srgbClr val="FF0000"/>
                </a:solidFill>
              </a:rPr>
              <a:t>MAXI</a:t>
            </a:r>
            <a:r>
              <a:rPr kumimoji="1" lang="ja-JP" altLang="en-US" dirty="0"/>
              <a:t>と</a:t>
            </a:r>
            <a:r>
              <a:rPr kumimoji="1" lang="en-US" altLang="ja-JP" dirty="0">
                <a:solidFill>
                  <a:srgbClr val="FF0000"/>
                </a:solidFill>
              </a:rPr>
              <a:t>NICER</a:t>
            </a:r>
            <a:r>
              <a:rPr kumimoji="1" lang="ja-JP" altLang="en-US" dirty="0"/>
              <a:t>の即時連携システム開発 </a:t>
            </a:r>
            <a:r>
              <a:rPr kumimoji="1" lang="en-US" altLang="ja-JP" dirty="0"/>
              <a:t>(</a:t>
            </a:r>
            <a:r>
              <a:rPr kumimoji="1" lang="en-US" altLang="ja-JP" dirty="0">
                <a:solidFill>
                  <a:srgbClr val="FF0000"/>
                </a:solidFill>
              </a:rPr>
              <a:t>MAXI, NICER</a:t>
            </a:r>
            <a:r>
              <a:rPr lang="en-US" altLang="ja-JP" dirty="0">
                <a:solidFill>
                  <a:srgbClr val="FF0000"/>
                </a:solidFill>
              </a:rPr>
              <a:t>,</a:t>
            </a:r>
            <a:r>
              <a:rPr lang="ja-JP" altLang="en-US" dirty="0"/>
              <a:t> </a:t>
            </a:r>
            <a:r>
              <a:rPr lang="ja-JP" altLang="en-US" dirty="0">
                <a:solidFill>
                  <a:srgbClr val="0432FF"/>
                </a:solidFill>
              </a:rPr>
              <a:t>機上連携</a:t>
            </a:r>
            <a:r>
              <a:rPr kumimoji="1" lang="en-US" altLang="ja-JP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ja-JP" i="0" dirty="0" err="1">
                <a:solidFill>
                  <a:srgbClr val="FF0000"/>
                </a:solidFill>
                <a:effectLst/>
              </a:rPr>
              <a:t>XRISM</a:t>
            </a:r>
            <a:r>
              <a:rPr lang="ja-JP" altLang="en-US" i="0" dirty="0">
                <a:solidFill>
                  <a:srgbClr val="FF0000"/>
                </a:solidFill>
                <a:effectLst/>
              </a:rPr>
              <a:t>衛星</a:t>
            </a:r>
            <a:r>
              <a:rPr lang="ja-JP" altLang="en-US" i="0" dirty="0">
                <a:effectLst/>
              </a:rPr>
              <a:t>搭載</a:t>
            </a:r>
            <a:r>
              <a:rPr lang="ja-JP" altLang="en-US" i="0" dirty="0">
                <a:effectLst/>
                <a:latin typeface="Verdana" panose="020B0604030504040204" pitchFamily="34" charset="0"/>
              </a:rPr>
              <a:t>極低温検出器における電磁干渉の影響評価と低減 </a:t>
            </a:r>
            <a:r>
              <a:rPr lang="en-US" altLang="ja-JP" i="0" dirty="0">
                <a:effectLst/>
                <a:latin typeface="Verdana" panose="020B0604030504040204" pitchFamily="34" charset="0"/>
              </a:rPr>
              <a:t>(</a:t>
            </a:r>
            <a:r>
              <a:rPr lang="en-US" altLang="ja-JP" i="0" dirty="0" err="1">
                <a:solidFill>
                  <a:srgbClr val="FF0000"/>
                </a:solidFill>
                <a:effectLst/>
              </a:rPr>
              <a:t>XRISM</a:t>
            </a:r>
            <a:r>
              <a:rPr lang="en-US" altLang="ja-JP" i="0" dirty="0">
                <a:solidFill>
                  <a:srgbClr val="00408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ja-JP" altLang="en-US" i="0" dirty="0"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地上実験</a:t>
            </a:r>
            <a:r>
              <a:rPr lang="en-US" altLang="ja-JP" i="0" dirty="0">
                <a:solidFill>
                  <a:srgbClr val="004080"/>
                </a:solidFill>
                <a:effectLst/>
                <a:latin typeface="Verdana" panose="020B0604030504040204" pitchFamily="34" charset="0"/>
              </a:rPr>
              <a:t>)</a:t>
            </a:r>
            <a:endParaRPr kumimoji="1" lang="en-US" altLang="ja-JP" dirty="0"/>
          </a:p>
          <a:p>
            <a:r>
              <a:rPr kumimoji="1" lang="ja-JP" altLang="en-US" dirty="0"/>
              <a:t>博士論文</a:t>
            </a:r>
            <a:endParaRPr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/>
              <a:t>X-ray Spectral Study of the </a:t>
            </a:r>
            <a:r>
              <a:rPr lang="en-US" altLang="ja-JP" dirty="0">
                <a:solidFill>
                  <a:srgbClr val="0432FF"/>
                </a:solidFill>
              </a:rPr>
              <a:t>Seyfert 1 Galaxy </a:t>
            </a:r>
            <a:r>
              <a:rPr lang="en-US" altLang="ja-JP" dirty="0"/>
              <a:t>MCG-6-30-15</a:t>
            </a:r>
            <a:r>
              <a:rPr lang="ja-JP" altLang="en-US" dirty="0"/>
              <a:t>　</a:t>
            </a:r>
            <a:r>
              <a:rPr lang="en-US" altLang="ja-JP" dirty="0">
                <a:solidFill>
                  <a:srgbClr val="FF0000"/>
                </a:solidFill>
              </a:rPr>
              <a:t>(</a:t>
            </a:r>
            <a:r>
              <a:rPr lang="ja-JP" altLang="en-US" dirty="0">
                <a:solidFill>
                  <a:srgbClr val="FF0000"/>
                </a:solidFill>
              </a:rPr>
              <a:t>すざく</a:t>
            </a:r>
            <a:r>
              <a:rPr lang="en-US" altLang="ja-JP" dirty="0">
                <a:solidFill>
                  <a:srgbClr val="FF0000"/>
                </a:solidFill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/>
              <a:t>A Statistical Study of Long-term X-ray Variabilities of </a:t>
            </a:r>
            <a:r>
              <a:rPr lang="en-US" altLang="ja-JP" dirty="0">
                <a:solidFill>
                  <a:srgbClr val="0432FF"/>
                </a:solidFill>
              </a:rPr>
              <a:t>Ultraluminous X-ray Sources </a:t>
            </a:r>
            <a:r>
              <a:rPr lang="en-US" altLang="ja-JP" dirty="0"/>
              <a:t>and Galactic Black Hole Binaries</a:t>
            </a:r>
            <a:r>
              <a:rPr lang="ja-JP" altLang="en-US" dirty="0"/>
              <a:t>　</a:t>
            </a:r>
            <a:r>
              <a:rPr lang="en-US" altLang="ja-JP" dirty="0">
                <a:solidFill>
                  <a:srgbClr val="FF0000"/>
                </a:solidFill>
              </a:rPr>
              <a:t>Chandra, XMM, MAXI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/>
              <a:t>An X-ray and Near-Infrared Study of the </a:t>
            </a:r>
            <a:r>
              <a:rPr lang="en-US" altLang="ja-JP" dirty="0">
                <a:solidFill>
                  <a:srgbClr val="0432FF"/>
                </a:solidFill>
              </a:rPr>
              <a:t>Galactic Ridge X-ray Emission </a:t>
            </a:r>
            <a:r>
              <a:rPr lang="en-US" altLang="ja-JP" dirty="0">
                <a:solidFill>
                  <a:srgbClr val="FF0000"/>
                </a:solidFill>
              </a:rPr>
              <a:t>(Chandra, </a:t>
            </a:r>
            <a:r>
              <a:rPr lang="ja-JP" altLang="en-US" dirty="0">
                <a:solidFill>
                  <a:srgbClr val="FF0000"/>
                </a:solidFill>
              </a:rPr>
              <a:t>すばる、</a:t>
            </a:r>
            <a:r>
              <a:rPr lang="en-US" altLang="ja-JP" dirty="0">
                <a:solidFill>
                  <a:srgbClr val="FF0000"/>
                </a:solidFill>
              </a:rPr>
              <a:t>IRSF)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/>
              <a:t>(“Spectral modeling of the </a:t>
            </a:r>
            <a:r>
              <a:rPr lang="en-US" altLang="ja-JP" dirty="0">
                <a:solidFill>
                  <a:srgbClr val="0432FF"/>
                </a:solidFill>
              </a:rPr>
              <a:t>super-soft X-ray sources (</a:t>
            </a:r>
            <a:r>
              <a:rPr lang="ja-JP" altLang="en-US" dirty="0">
                <a:solidFill>
                  <a:srgbClr val="0432FF"/>
                </a:solidFill>
              </a:rPr>
              <a:t>白色矮星</a:t>
            </a:r>
            <a:r>
              <a:rPr lang="en-US" altLang="ja-JP" dirty="0">
                <a:solidFill>
                  <a:srgbClr val="0432FF"/>
                </a:solidFill>
              </a:rPr>
              <a:t>) </a:t>
            </a:r>
            <a:r>
              <a:rPr lang="en-US" altLang="ja-JP" dirty="0"/>
              <a:t>with Monte Carlo simulation”) </a:t>
            </a:r>
            <a:r>
              <a:rPr lang="en-US" altLang="ja-JP" dirty="0">
                <a:solidFill>
                  <a:srgbClr val="FF0000"/>
                </a:solidFill>
              </a:rPr>
              <a:t>XMM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/>
              <a:t>On the X-ray spectral variability in the Fe-K band of </a:t>
            </a:r>
            <a:r>
              <a:rPr lang="en-US" altLang="ja-JP" dirty="0">
                <a:solidFill>
                  <a:srgbClr val="0432FF"/>
                </a:solidFill>
              </a:rPr>
              <a:t>active galactic nuclei </a:t>
            </a:r>
            <a:r>
              <a:rPr lang="en-US" altLang="ja-JP" dirty="0"/>
              <a:t>(</a:t>
            </a:r>
            <a:r>
              <a:rPr lang="en-US" altLang="ja-JP" dirty="0" err="1">
                <a:solidFill>
                  <a:srgbClr val="FF0000"/>
                </a:solidFill>
              </a:rPr>
              <a:t>XMM</a:t>
            </a:r>
            <a:r>
              <a:rPr lang="en-US" altLang="ja-JP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Origin of the X-ray absorbers in </a:t>
            </a:r>
            <a:r>
              <a:rPr lang="en-US" dirty="0">
                <a:solidFill>
                  <a:srgbClr val="0000FF"/>
                </a:solidFill>
              </a:rPr>
              <a:t>Seyfert 1 galaxies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XMM</a:t>
            </a:r>
            <a:r>
              <a:rPr lang="en-US" dirty="0">
                <a:solidFill>
                  <a:srgbClr val="FF0000"/>
                </a:solidFill>
              </a:rPr>
              <a:t>)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8AAD-0195-6848-B12A-83AC31DA3D9E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34439" y="741252"/>
            <a:ext cx="4201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どれも研究室</a:t>
            </a:r>
            <a:r>
              <a:rPr kumimoji="1" lang="en-US" altLang="ja-JP" dirty="0"/>
              <a:t>HP</a:t>
            </a:r>
            <a:r>
              <a:rPr kumimoji="1" lang="ja-JP" altLang="en-US" dirty="0"/>
              <a:t>から</a:t>
            </a:r>
            <a:r>
              <a:rPr kumimoji="1" lang="ja-JP" altLang="en-US" dirty="0">
                <a:hlinkClick r:id="rId2"/>
              </a:rPr>
              <a:t>ダウンロード可能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3552" y="741252"/>
            <a:ext cx="734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赤字は装置</a:t>
            </a:r>
            <a:r>
              <a:rPr kumimoji="1" lang="ja-JP" altLang="en-US" dirty="0"/>
              <a:t>、</a:t>
            </a:r>
            <a:r>
              <a:rPr kumimoji="1" lang="ja-JP" altLang="en-US" dirty="0">
                <a:solidFill>
                  <a:srgbClr val="0432FF"/>
                </a:solidFill>
              </a:rPr>
              <a:t>青字は研究対象・内容　</a:t>
            </a:r>
            <a:r>
              <a:rPr kumimoji="1" lang="ja-JP" altLang="en-US" dirty="0"/>
              <a:t>多様なテーマにわたっています</a:t>
            </a:r>
          </a:p>
        </p:txBody>
      </p:sp>
    </p:spTree>
    <p:extLst>
      <p:ext uri="{BB962C8B-B14F-4D97-AF65-F5344CB8AC3E}">
        <p14:creationId xmlns:p14="http://schemas.microsoft.com/office/powerpoint/2010/main" val="1886000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5C1A291F-7FB2-2C62-5D70-B4D38FDBE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270" y="2112900"/>
            <a:ext cx="6276565" cy="25074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6E24092-87F8-FAF9-88FE-C57768076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8AAD-0195-6848-B12A-83AC31DA3D9E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B91FD8C-9821-2019-8E50-E2F38D43C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99" y="798892"/>
            <a:ext cx="6539440" cy="30777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53A9670-AA9C-0F0E-E2F3-4E3F9779EABA}"/>
              </a:ext>
            </a:extLst>
          </p:cNvPr>
          <p:cNvSpPr txBox="1"/>
          <p:nvPr/>
        </p:nvSpPr>
        <p:spPr>
          <a:xfrm>
            <a:off x="8488058" y="1721686"/>
            <a:ext cx="38466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itdc.kek.jp</a:t>
            </a:r>
            <a:r>
              <a:rPr lang="en-US" sz="1400" dirty="0"/>
              <a:t>/awards/</a:t>
            </a:r>
            <a:r>
              <a:rPr lang="en-US" sz="1400" dirty="0" err="1"/>
              <a:t>aw2022.html</a:t>
            </a:r>
            <a:endParaRPr lang="en-US" sz="1400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98D4153-FD23-2643-CA0E-A8196A7D9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270" y="4686671"/>
            <a:ext cx="6271199" cy="185932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EB699B2-A337-D9F6-8142-016F5210412D}"/>
              </a:ext>
            </a:extLst>
          </p:cNvPr>
          <p:cNvSpPr txBox="1"/>
          <p:nvPr/>
        </p:nvSpPr>
        <p:spPr>
          <a:xfrm>
            <a:off x="138068" y="3960031"/>
            <a:ext cx="62711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www.astron.s.u-tokyo.ac.jp</a:t>
            </a:r>
            <a:r>
              <a:rPr lang="en-US" sz="1600" dirty="0"/>
              <a:t>/</a:t>
            </a:r>
            <a:r>
              <a:rPr lang="en-US" sz="1600" dirty="0" err="1"/>
              <a:t>news_post</a:t>
            </a:r>
            <a:r>
              <a:rPr lang="en-US" sz="1600" dirty="0"/>
              <a:t>/20230522/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D179D45-5951-3F85-D9CF-A21F141A0501}"/>
              </a:ext>
            </a:extLst>
          </p:cNvPr>
          <p:cNvSpPr txBox="1"/>
          <p:nvPr/>
        </p:nvSpPr>
        <p:spPr>
          <a:xfrm>
            <a:off x="1267022" y="136525"/>
            <a:ext cx="75778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+mj-lt"/>
                <a:ea typeface="+mn-ea"/>
              </a:rPr>
              <a:t>栗原明稀君、測定器開発第</a:t>
            </a:r>
            <a:r>
              <a:rPr lang="en-US" altLang="ja-JP" sz="2400" dirty="0">
                <a:latin typeface="+mj-lt"/>
                <a:ea typeface="+mn-ea"/>
              </a:rPr>
              <a:t>13</a:t>
            </a:r>
            <a:r>
              <a:rPr lang="ja-JP" altLang="en-US" sz="2400" dirty="0">
                <a:latin typeface="+mj-lt"/>
                <a:ea typeface="+mn-ea"/>
              </a:rPr>
              <a:t>回優秀修士論文賞受賞！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3552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78409" y="-271351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最近の学生の研究テーマ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6457" y="741039"/>
            <a:ext cx="11638844" cy="5854316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dirty="0"/>
              <a:t>いろいろな</a:t>
            </a:r>
            <a:r>
              <a:rPr lang="ja-JP" altLang="en-US" b="1" dirty="0">
                <a:solidFill>
                  <a:schemeClr val="accent4">
                    <a:lumMod val="50000"/>
                  </a:schemeClr>
                </a:solidFill>
              </a:rPr>
              <a:t>衛星や装置</a:t>
            </a:r>
            <a:r>
              <a:rPr lang="ja-JP" altLang="en-US" dirty="0"/>
              <a:t>を利用して、</a:t>
            </a:r>
            <a:r>
              <a:rPr kumimoji="1" lang="ja-JP" altLang="fr-FR" dirty="0"/>
              <a:t>データ解析</a:t>
            </a:r>
            <a:r>
              <a:rPr kumimoji="1" lang="fr-FR" altLang="ja-JP" dirty="0"/>
              <a:t>(</a:t>
            </a:r>
            <a:r>
              <a:rPr kumimoji="1" lang="ja-JP" altLang="fr-FR" dirty="0"/>
              <a:t>主著者で天文</a:t>
            </a:r>
            <a:r>
              <a:rPr kumimoji="1" lang="ja-JP" altLang="en-US" dirty="0"/>
              <a:t>学</a:t>
            </a:r>
            <a:r>
              <a:rPr kumimoji="1" lang="ja-JP" altLang="fr-FR" dirty="0"/>
              <a:t>の</a:t>
            </a:r>
            <a:r>
              <a:rPr kumimoji="1" lang="ja-JP" altLang="fr-FR" dirty="0">
                <a:solidFill>
                  <a:srgbClr val="FF0000"/>
                </a:solidFill>
              </a:rPr>
              <a:t>論文</a:t>
            </a:r>
            <a:r>
              <a:rPr kumimoji="1" lang="ja-JP" altLang="fr-FR" dirty="0"/>
              <a:t>を書く</a:t>
            </a:r>
            <a:r>
              <a:rPr kumimoji="1" lang="fr-FR" altLang="ja-JP" dirty="0"/>
              <a:t>)</a:t>
            </a:r>
            <a:r>
              <a:rPr kumimoji="1" lang="ja-JP" altLang="fr-FR" dirty="0"/>
              <a:t>と</a:t>
            </a:r>
            <a:r>
              <a:rPr kumimoji="1" lang="ja-JP" altLang="fr-FR" dirty="0">
                <a:solidFill>
                  <a:srgbClr val="0432FF"/>
                </a:solidFill>
              </a:rPr>
              <a:t>プロジェクト</a:t>
            </a:r>
            <a:r>
              <a:rPr lang="ja-JP" altLang="en-US" dirty="0">
                <a:solidFill>
                  <a:srgbClr val="0432FF"/>
                </a:solidFill>
              </a:rPr>
              <a:t>や</a:t>
            </a:r>
            <a:r>
              <a:rPr kumimoji="1" lang="ja-JP" altLang="fr-FR" dirty="0">
                <a:solidFill>
                  <a:srgbClr val="0432FF"/>
                </a:solidFill>
              </a:rPr>
              <a:t>実験</a:t>
            </a:r>
            <a:r>
              <a:rPr lang="ja-JP" altLang="en-US" dirty="0"/>
              <a:t>に取り組んでいます。</a:t>
            </a:r>
            <a:endParaRPr lang="en-US" altLang="ja-JP" dirty="0"/>
          </a:p>
          <a:p>
            <a:r>
              <a:rPr lang="ja-JP" altLang="fr-FR" dirty="0"/>
              <a:t>直近</a:t>
            </a:r>
            <a:r>
              <a:rPr lang="ja-JP" altLang="en-US" dirty="0"/>
              <a:t>の大学院生の研究テーマ </a:t>
            </a:r>
            <a:endParaRPr lang="en-US" altLang="ja-JP" dirty="0"/>
          </a:p>
          <a:p>
            <a:pPr marL="1371600" lvl="2" indent="-457200">
              <a:buFont typeface="+mj-lt"/>
              <a:buAutoNum type="arabicPeriod"/>
            </a:pPr>
            <a:r>
              <a:rPr lang="ja-JP" altLang="fr-FR" dirty="0">
                <a:solidFill>
                  <a:srgbClr val="FF0000"/>
                </a:solidFill>
              </a:rPr>
              <a:t>論文</a:t>
            </a:r>
            <a:r>
              <a:rPr lang="fr-FR" altLang="ja-JP" dirty="0">
                <a:solidFill>
                  <a:srgbClr val="FF0000"/>
                </a:solidFill>
              </a:rPr>
              <a:t>: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b="1" dirty="0">
                <a:solidFill>
                  <a:schemeClr val="accent4">
                    <a:lumMod val="50000"/>
                  </a:schemeClr>
                </a:solidFill>
              </a:rPr>
              <a:t>MAXI</a:t>
            </a:r>
            <a:r>
              <a:rPr lang="ja-JP" altLang="fr-FR" dirty="0"/>
              <a:t>による</a:t>
            </a:r>
            <a:r>
              <a:rPr lang="en-US" altLang="ja-JP" dirty="0"/>
              <a:t>LMC</a:t>
            </a:r>
            <a:r>
              <a:rPr lang="ja-JP" altLang="en-US" dirty="0"/>
              <a:t>領域モニター</a:t>
            </a:r>
            <a:br>
              <a:rPr lang="fr-FR" altLang="ja-JP" dirty="0"/>
            </a:br>
            <a:r>
              <a:rPr lang="ja-JP" altLang="fr-FR" dirty="0">
                <a:solidFill>
                  <a:srgbClr val="0000FF"/>
                </a:solidFill>
              </a:rPr>
              <a:t>プロジェクト</a:t>
            </a:r>
            <a:r>
              <a:rPr lang="fr-FR" altLang="ja-JP" dirty="0">
                <a:solidFill>
                  <a:srgbClr val="0000FF"/>
                </a:solidFill>
              </a:rPr>
              <a:t>:</a:t>
            </a:r>
            <a:r>
              <a:rPr lang="ja-JP" altLang="fr-FR" dirty="0"/>
              <a:t> </a:t>
            </a:r>
            <a:r>
              <a:rPr lang="ja-JP" altLang="en-US" b="1" dirty="0">
                <a:solidFill>
                  <a:schemeClr val="accent4">
                    <a:lumMod val="50000"/>
                  </a:schemeClr>
                </a:solidFill>
              </a:rPr>
              <a:t>気球</a:t>
            </a:r>
            <a:r>
              <a:rPr lang="en-US" altLang="ja-JP" b="1" dirty="0">
                <a:solidFill>
                  <a:schemeClr val="accent4">
                    <a:lumMod val="50000"/>
                  </a:schemeClr>
                </a:solidFill>
              </a:rPr>
              <a:t>VLBI</a:t>
            </a:r>
            <a:r>
              <a:rPr lang="ja-JP" altLang="en-US" dirty="0"/>
              <a:t>実験 </a:t>
            </a:r>
            <a:r>
              <a:rPr lang="fr-FR" altLang="ja-JP" dirty="0"/>
              <a:t>(</a:t>
            </a:r>
            <a:r>
              <a:rPr lang="ja-JP" altLang="en-US" dirty="0">
                <a:solidFill>
                  <a:srgbClr val="0432FF"/>
                </a:solidFill>
              </a:rPr>
              <a:t>修士論文</a:t>
            </a:r>
            <a:r>
              <a:rPr lang="fr-FR" altLang="ja-JP" dirty="0"/>
              <a:t>)</a:t>
            </a:r>
            <a:endParaRPr lang="en-US" altLang="ja-JP" dirty="0"/>
          </a:p>
          <a:p>
            <a:pPr marL="1371600" lvl="2" indent="-457200">
              <a:buFont typeface="+mj-lt"/>
              <a:buAutoNum type="arabicPeriod"/>
            </a:pPr>
            <a:r>
              <a:rPr lang="ja-JP" altLang="fr-FR" dirty="0">
                <a:solidFill>
                  <a:srgbClr val="FF0000"/>
                </a:solidFill>
              </a:rPr>
              <a:t>論文</a:t>
            </a:r>
            <a:r>
              <a:rPr lang="fr-FR" altLang="ja-JP" dirty="0">
                <a:solidFill>
                  <a:srgbClr val="0432FF"/>
                </a:solidFill>
              </a:rPr>
              <a:t>:</a:t>
            </a:r>
            <a:r>
              <a:rPr lang="en-US" altLang="ja-JP" b="1" dirty="0">
                <a:solidFill>
                  <a:schemeClr val="accent4">
                    <a:lumMod val="50000"/>
                  </a:schemeClr>
                </a:solidFill>
              </a:rPr>
              <a:t>XMM</a:t>
            </a:r>
            <a:r>
              <a:rPr lang="ja-JP" altLang="fr-FR" dirty="0"/>
              <a:t>衛星による</a:t>
            </a:r>
            <a:r>
              <a:rPr lang="fr-FR" altLang="ja-JP" dirty="0"/>
              <a:t>W</a:t>
            </a:r>
            <a:r>
              <a:rPr lang="en-US" altLang="ja-JP" dirty="0" err="1"/>
              <a:t>olf-Rayet</a:t>
            </a:r>
            <a:r>
              <a:rPr lang="ja-JP" altLang="en-US" dirty="0"/>
              <a:t>星の</a:t>
            </a:r>
            <a:r>
              <a:rPr lang="ja-JP" altLang="fr-FR" dirty="0"/>
              <a:t>観測</a:t>
            </a:r>
            <a:r>
              <a:rPr lang="ja-JP" altLang="fr-FR" dirty="0">
                <a:solidFill>
                  <a:srgbClr val="FF0000"/>
                </a:solidFill>
              </a:rPr>
              <a:t>論文を出版</a:t>
            </a:r>
            <a:r>
              <a:rPr lang="ja-JP" altLang="fr-FR" dirty="0"/>
              <a:t>。</a:t>
            </a:r>
            <a:r>
              <a:rPr lang="en-US" altLang="ja-JP" dirty="0"/>
              <a:t> AGN</a:t>
            </a:r>
            <a:r>
              <a:rPr lang="ja-JP" altLang="en-US" dirty="0"/>
              <a:t>の</a:t>
            </a:r>
            <a:r>
              <a:rPr lang="ja-JP" altLang="fr-FR" dirty="0"/>
              <a:t>観測</a:t>
            </a:r>
            <a:r>
              <a:rPr lang="ja-JP" altLang="en-US" dirty="0"/>
              <a:t>で</a:t>
            </a:r>
            <a:r>
              <a:rPr lang="ja-JP" altLang="en-US" dirty="0">
                <a:solidFill>
                  <a:srgbClr val="FF0000"/>
                </a:solidFill>
              </a:rPr>
              <a:t>論文</a:t>
            </a:r>
            <a:r>
              <a:rPr lang="ja-JP" altLang="fr-FR" dirty="0">
                <a:solidFill>
                  <a:srgbClr val="FF0000"/>
                </a:solidFill>
              </a:rPr>
              <a:t>を</a:t>
            </a:r>
            <a:r>
              <a:rPr lang="ja-JP" altLang="en-US" dirty="0">
                <a:solidFill>
                  <a:srgbClr val="FF0000"/>
                </a:solidFill>
              </a:rPr>
              <a:t>出版</a:t>
            </a:r>
            <a:r>
              <a:rPr lang="ja-JP" altLang="en-US" dirty="0"/>
              <a:t>。</a:t>
            </a:r>
            <a:r>
              <a:rPr lang="en-US" altLang="ja-JP" b="1" dirty="0">
                <a:solidFill>
                  <a:schemeClr val="accent4">
                    <a:lumMod val="50000"/>
                  </a:schemeClr>
                </a:solidFill>
              </a:rPr>
              <a:t>RXTE</a:t>
            </a:r>
            <a:r>
              <a:rPr lang="en-US" altLang="ja-JP" dirty="0"/>
              <a:t>, </a:t>
            </a:r>
            <a:r>
              <a:rPr lang="en-US" altLang="ja-JP" b="1" dirty="0">
                <a:solidFill>
                  <a:schemeClr val="accent4">
                    <a:lumMod val="50000"/>
                  </a:schemeClr>
                </a:solidFill>
              </a:rPr>
              <a:t>NICER</a:t>
            </a:r>
            <a:r>
              <a:rPr lang="ja-JP" altLang="en-US" dirty="0"/>
              <a:t>の中性子星データ解析</a:t>
            </a:r>
            <a:r>
              <a:rPr lang="ja-JP" altLang="fr-FR" dirty="0"/>
              <a:t>。</a:t>
            </a:r>
            <a:br>
              <a:rPr lang="fr-FR" altLang="ja-JP" dirty="0"/>
            </a:br>
            <a:r>
              <a:rPr lang="ja-JP" altLang="fr-FR" dirty="0">
                <a:solidFill>
                  <a:srgbClr val="0000FF"/>
                </a:solidFill>
              </a:rPr>
              <a:t>プロジェクト</a:t>
            </a:r>
            <a:r>
              <a:rPr lang="fr-FR" altLang="ja-JP" dirty="0">
                <a:solidFill>
                  <a:srgbClr val="0000FF"/>
                </a:solidFill>
              </a:rPr>
              <a:t>:</a:t>
            </a:r>
            <a:r>
              <a:rPr lang="en-US" altLang="ja-JP" b="1" dirty="0">
                <a:solidFill>
                  <a:schemeClr val="accent4">
                    <a:lumMod val="50000"/>
                  </a:schemeClr>
                </a:solidFill>
              </a:rPr>
              <a:t>XRISM</a:t>
            </a:r>
            <a:r>
              <a:rPr lang="ja-JP" altLang="en-US" dirty="0"/>
              <a:t>マイクロカロリメーター実験</a:t>
            </a:r>
            <a:r>
              <a:rPr lang="fr-FR" altLang="ja-JP" dirty="0"/>
              <a:t>(</a:t>
            </a:r>
            <a:r>
              <a:rPr lang="ja-JP" altLang="en-US" dirty="0">
                <a:solidFill>
                  <a:srgbClr val="0432FF"/>
                </a:solidFill>
              </a:rPr>
              <a:t>修士論文</a:t>
            </a:r>
            <a:r>
              <a:rPr lang="fr-FR" altLang="ja-JP" dirty="0"/>
              <a:t>)</a:t>
            </a:r>
            <a:r>
              <a:rPr lang="ja-JP" altLang="en-US" dirty="0"/>
              <a:t>。 </a:t>
            </a:r>
            <a:r>
              <a:rPr lang="en-US" altLang="ja-JP" b="1" dirty="0">
                <a:solidFill>
                  <a:schemeClr val="accent4">
                    <a:lumMod val="50000"/>
                  </a:schemeClr>
                </a:solidFill>
              </a:rPr>
              <a:t>KAGRA</a:t>
            </a:r>
            <a:r>
              <a:rPr lang="ja-JP" altLang="en-US" dirty="0">
                <a:solidFill>
                  <a:srgbClr val="FF0000"/>
                </a:solidFill>
              </a:rPr>
              <a:t>実験</a:t>
            </a:r>
            <a:r>
              <a:rPr lang="ja-JP" altLang="en-US" dirty="0"/>
              <a:t>にも参加。</a:t>
            </a:r>
            <a:endParaRPr lang="en-US" altLang="ja-JP" dirty="0"/>
          </a:p>
          <a:p>
            <a:pPr marL="1371600" lvl="2" indent="-457200">
              <a:buFont typeface="+mj-lt"/>
              <a:buAutoNum type="arabicPeriod"/>
            </a:pPr>
            <a:r>
              <a:rPr lang="ja-JP" altLang="fr-FR" dirty="0">
                <a:solidFill>
                  <a:srgbClr val="FF0000"/>
                </a:solidFill>
              </a:rPr>
              <a:t>論文：</a:t>
            </a:r>
            <a:r>
              <a:rPr lang="en-US" altLang="ja-JP" b="1" dirty="0">
                <a:solidFill>
                  <a:schemeClr val="accent4">
                    <a:lumMod val="50000"/>
                  </a:schemeClr>
                </a:solidFill>
              </a:rPr>
              <a:t>MAXI</a:t>
            </a:r>
            <a:r>
              <a:rPr lang="ja-JP" altLang="en-US" dirty="0"/>
              <a:t>のブラックホール</a:t>
            </a:r>
            <a:r>
              <a:rPr lang="ja-JP" altLang="fr-FR" dirty="0"/>
              <a:t>新星発見</a:t>
            </a:r>
            <a:r>
              <a:rPr lang="ja-JP" altLang="fr-FR" dirty="0">
                <a:solidFill>
                  <a:srgbClr val="FF0000"/>
                </a:solidFill>
              </a:rPr>
              <a:t>論文を出版</a:t>
            </a:r>
            <a:r>
              <a:rPr lang="ja-JP" altLang="fr-FR" dirty="0"/>
              <a:t>。</a:t>
            </a:r>
            <a:r>
              <a:rPr lang="en-US" altLang="ja-JP" b="1" dirty="0">
                <a:solidFill>
                  <a:schemeClr val="accent4">
                    <a:lumMod val="50000"/>
                  </a:schemeClr>
                </a:solidFill>
              </a:rPr>
              <a:t>NICER</a:t>
            </a:r>
            <a:r>
              <a:rPr lang="ja-JP" altLang="en-US" dirty="0"/>
              <a:t>プロポーザル</a:t>
            </a:r>
            <a:r>
              <a:rPr lang="ja-JP" altLang="fr-FR" dirty="0"/>
              <a:t>が</a:t>
            </a:r>
            <a:r>
              <a:rPr lang="ja-JP" altLang="en-US" dirty="0"/>
              <a:t>採択</a:t>
            </a:r>
            <a:r>
              <a:rPr lang="ja-JP" altLang="fr-FR" dirty="0"/>
              <a:t>され、データを解析して論文準備中</a:t>
            </a:r>
            <a:r>
              <a:rPr lang="ja-JP" altLang="en-US" dirty="0"/>
              <a:t>（中性子星</a:t>
            </a:r>
            <a:r>
              <a:rPr lang="en-US" altLang="ja-JP" dirty="0"/>
              <a:t>)</a:t>
            </a:r>
            <a:r>
              <a:rPr lang="ja-JP" altLang="en-US" dirty="0"/>
              <a:t>。</a:t>
            </a:r>
            <a:br>
              <a:rPr lang="fr-FR" altLang="ja-JP" dirty="0"/>
            </a:br>
            <a:r>
              <a:rPr lang="ja-JP" altLang="fr-FR" dirty="0">
                <a:solidFill>
                  <a:srgbClr val="0000FF"/>
                </a:solidFill>
              </a:rPr>
              <a:t>プロジェクト</a:t>
            </a:r>
            <a:r>
              <a:rPr lang="fr-FR" altLang="ja-JP" dirty="0">
                <a:solidFill>
                  <a:srgbClr val="0000FF"/>
                </a:solidFill>
              </a:rPr>
              <a:t>:</a:t>
            </a:r>
            <a:r>
              <a:rPr lang="en-US" altLang="ja-JP" b="1" dirty="0" err="1">
                <a:solidFill>
                  <a:schemeClr val="accent4">
                    <a:lumMod val="50000"/>
                  </a:schemeClr>
                </a:solidFill>
              </a:rPr>
              <a:t>LiteBIRD</a:t>
            </a:r>
            <a:r>
              <a:rPr lang="ja-JP" altLang="en-US" dirty="0"/>
              <a:t>の機上システムの開発</a:t>
            </a:r>
            <a:r>
              <a:rPr lang="fr-FR" altLang="ja-JP" dirty="0"/>
              <a:t>(</a:t>
            </a:r>
            <a:r>
              <a:rPr lang="ja-JP" altLang="fr-FR" dirty="0">
                <a:solidFill>
                  <a:srgbClr val="0432FF"/>
                </a:solidFill>
              </a:rPr>
              <a:t>修士論文</a:t>
            </a:r>
            <a:r>
              <a:rPr lang="fr-FR" altLang="ja-JP" dirty="0"/>
              <a:t>)</a:t>
            </a:r>
            <a:r>
              <a:rPr lang="ja-JP" altLang="en-US" dirty="0"/>
              <a:t>。</a:t>
            </a:r>
            <a:r>
              <a:rPr lang="en-US" altLang="ja-JP" dirty="0"/>
              <a:t> </a:t>
            </a:r>
            <a:r>
              <a:rPr lang="en-US" altLang="ja-JP" b="1" dirty="0">
                <a:solidFill>
                  <a:schemeClr val="accent4">
                    <a:lumMod val="50000"/>
                  </a:schemeClr>
                </a:solidFill>
              </a:rPr>
              <a:t>XRISM</a:t>
            </a:r>
            <a:r>
              <a:rPr lang="ja-JP" altLang="en-US" dirty="0"/>
              <a:t>マイクロカロリメーターの実験</a:t>
            </a:r>
            <a:r>
              <a:rPr lang="ja-JP" altLang="fr-FR" dirty="0"/>
              <a:t>に参加</a:t>
            </a:r>
            <a:r>
              <a:rPr lang="ja-JP" altLang="en-US" dirty="0"/>
              <a:t>。</a:t>
            </a:r>
            <a:r>
              <a:rPr lang="en-US" altLang="ja-JP" dirty="0"/>
              <a:t> </a:t>
            </a:r>
            <a:r>
              <a:rPr lang="en-US" altLang="ja-JP" b="1" dirty="0">
                <a:solidFill>
                  <a:schemeClr val="accent4">
                    <a:lumMod val="50000"/>
                  </a:schemeClr>
                </a:solidFill>
              </a:rPr>
              <a:t>LiteBIRD</a:t>
            </a:r>
            <a:r>
              <a:rPr lang="ja-JP" altLang="en-US" dirty="0"/>
              <a:t>のシステム開発を継続。</a:t>
            </a:r>
            <a:endParaRPr lang="en-US" altLang="ja-JP" dirty="0"/>
          </a:p>
          <a:p>
            <a:pPr marL="1371600" lvl="2" indent="-457200">
              <a:buFont typeface="+mj-lt"/>
              <a:buAutoNum type="arabicPeriod"/>
            </a:pPr>
            <a:r>
              <a:rPr lang="ja-JP" altLang="fr-FR" dirty="0">
                <a:solidFill>
                  <a:srgbClr val="FF0000"/>
                </a:solidFill>
              </a:rPr>
              <a:t>論文：</a:t>
            </a:r>
            <a:r>
              <a:rPr lang="en-US" altLang="ja-JP" b="1" dirty="0">
                <a:solidFill>
                  <a:schemeClr val="accent4">
                    <a:lumMod val="50000"/>
                  </a:schemeClr>
                </a:solidFill>
              </a:rPr>
              <a:t>Chandra</a:t>
            </a:r>
            <a:r>
              <a:rPr lang="en-US" altLang="ja-JP" dirty="0"/>
              <a:t>, </a:t>
            </a:r>
            <a:r>
              <a:rPr lang="en-US" altLang="ja-JP" b="1" dirty="0">
                <a:solidFill>
                  <a:schemeClr val="accent4">
                    <a:lumMod val="50000"/>
                  </a:schemeClr>
                </a:solidFill>
              </a:rPr>
              <a:t>Suzaku</a:t>
            </a:r>
            <a:r>
              <a:rPr lang="en-US" altLang="ja-JP" dirty="0"/>
              <a:t>, </a:t>
            </a:r>
            <a:r>
              <a:rPr lang="en-US" altLang="ja-JP" b="1" dirty="0">
                <a:solidFill>
                  <a:schemeClr val="accent4">
                    <a:lumMod val="50000"/>
                  </a:schemeClr>
                </a:solidFill>
              </a:rPr>
              <a:t>XMM</a:t>
            </a:r>
            <a:r>
              <a:rPr lang="ja-JP" altLang="fr-FR" dirty="0"/>
              <a:t>による</a:t>
            </a:r>
            <a:r>
              <a:rPr lang="en-US" altLang="ja-JP" dirty="0"/>
              <a:t>Wolf-</a:t>
            </a:r>
            <a:r>
              <a:rPr lang="en-US" altLang="ja-JP" dirty="0" err="1"/>
              <a:t>Rayet</a:t>
            </a:r>
            <a:r>
              <a:rPr lang="ja-JP" altLang="en-US" dirty="0"/>
              <a:t>星</a:t>
            </a:r>
            <a:r>
              <a:rPr lang="ja-JP" altLang="fr-FR" dirty="0"/>
              <a:t>の観測</a:t>
            </a:r>
            <a:r>
              <a:rPr lang="ja-JP" altLang="fr-FR" dirty="0">
                <a:solidFill>
                  <a:srgbClr val="FF0000"/>
                </a:solidFill>
              </a:rPr>
              <a:t>論文</a:t>
            </a:r>
            <a:r>
              <a:rPr lang="ja-JP" altLang="en-US" dirty="0">
                <a:solidFill>
                  <a:srgbClr val="FF0000"/>
                </a:solidFill>
              </a:rPr>
              <a:t>を出版</a:t>
            </a:r>
            <a:r>
              <a:rPr lang="ja-JP" altLang="en-US" dirty="0"/>
              <a:t>。</a:t>
            </a:r>
            <a:br>
              <a:rPr lang="fr-FR" altLang="ja-JP" dirty="0"/>
            </a:br>
            <a:r>
              <a:rPr lang="ja-JP" altLang="fr-FR" dirty="0">
                <a:solidFill>
                  <a:srgbClr val="0000FF"/>
                </a:solidFill>
              </a:rPr>
              <a:t>プロジェクト</a:t>
            </a:r>
            <a:r>
              <a:rPr lang="fr-FR" altLang="ja-JP" dirty="0">
                <a:solidFill>
                  <a:srgbClr val="0000FF"/>
                </a:solidFill>
              </a:rPr>
              <a:t>:</a:t>
            </a:r>
            <a:r>
              <a:rPr lang="ja-JP" altLang="en-US" dirty="0"/>
              <a:t>国際宇宙ステーション上で</a:t>
            </a:r>
            <a:r>
              <a:rPr lang="en-US" altLang="ja-JP" b="1" dirty="0">
                <a:solidFill>
                  <a:schemeClr val="accent4">
                    <a:lumMod val="50000"/>
                  </a:schemeClr>
                </a:solidFill>
              </a:rPr>
              <a:t>MAXI</a:t>
            </a:r>
            <a:r>
              <a:rPr lang="ja-JP" altLang="en-US" dirty="0"/>
              <a:t>と</a:t>
            </a:r>
            <a:r>
              <a:rPr lang="en-US" altLang="ja-JP" b="1" dirty="0">
                <a:solidFill>
                  <a:schemeClr val="accent4">
                    <a:lumMod val="50000"/>
                  </a:schemeClr>
                </a:solidFill>
              </a:rPr>
              <a:t>NICER</a:t>
            </a:r>
            <a:r>
              <a:rPr lang="ja-JP" altLang="en-US" dirty="0"/>
              <a:t>の連携システム開発</a:t>
            </a:r>
            <a:r>
              <a:rPr lang="en-US" altLang="ja-JP" dirty="0"/>
              <a:t>(</a:t>
            </a:r>
            <a:r>
              <a:rPr lang="ja-JP" altLang="en-US" dirty="0">
                <a:solidFill>
                  <a:srgbClr val="0432FF"/>
                </a:solidFill>
              </a:rPr>
              <a:t>修士論文</a:t>
            </a:r>
            <a:r>
              <a:rPr lang="en-US" altLang="ja-JP" dirty="0"/>
              <a:t>)</a:t>
            </a:r>
            <a:endParaRPr lang="fr-FR" altLang="ja-JP" dirty="0"/>
          </a:p>
          <a:p>
            <a:pPr marL="1371600" lvl="2" indent="-457200">
              <a:buFont typeface="+mj-lt"/>
              <a:buAutoNum type="arabicPeriod"/>
            </a:pPr>
            <a:r>
              <a:rPr lang="ja-JP" altLang="fr-FR" dirty="0">
                <a:solidFill>
                  <a:srgbClr val="FF0000"/>
                </a:solidFill>
              </a:rPr>
              <a:t>論文：</a:t>
            </a:r>
            <a:r>
              <a:rPr lang="fr-FR" altLang="ja-JP" b="1" dirty="0">
                <a:solidFill>
                  <a:schemeClr val="accent4">
                    <a:lumMod val="50000"/>
                  </a:schemeClr>
                </a:solidFill>
              </a:rPr>
              <a:t>MAXI</a:t>
            </a:r>
            <a:r>
              <a:rPr lang="ja-JP" altLang="fr-FR" dirty="0"/>
              <a:t>と</a:t>
            </a:r>
            <a:r>
              <a:rPr lang="fr-FR" altLang="ja-JP" b="1" dirty="0">
                <a:solidFill>
                  <a:schemeClr val="accent4">
                    <a:lumMod val="50000"/>
                  </a:schemeClr>
                </a:solidFill>
              </a:rPr>
              <a:t>Swift</a:t>
            </a:r>
            <a:r>
              <a:rPr lang="fr-FR" altLang="ja-JP" dirty="0">
                <a:solidFill>
                  <a:schemeClr val="accent4">
                    <a:lumMod val="50000"/>
                  </a:schemeClr>
                </a:solidFill>
              </a:rPr>
              <a:t>/</a:t>
            </a:r>
            <a:r>
              <a:rPr lang="fr-FR" altLang="ja-JP" b="1" dirty="0">
                <a:solidFill>
                  <a:schemeClr val="accent4">
                    <a:lumMod val="50000"/>
                  </a:schemeClr>
                </a:solidFill>
              </a:rPr>
              <a:t>BAT</a:t>
            </a:r>
            <a:r>
              <a:rPr lang="ja-JP" altLang="fr-FR" dirty="0"/>
              <a:t>によるブラックホール新星の光度曲線の分類。</a:t>
            </a:r>
            <a:br>
              <a:rPr lang="fr-FR" altLang="ja-JP" dirty="0"/>
            </a:br>
            <a:r>
              <a:rPr lang="ja-JP" altLang="fr-FR" dirty="0">
                <a:solidFill>
                  <a:srgbClr val="0000FF"/>
                </a:solidFill>
              </a:rPr>
              <a:t>プロジェクト：</a:t>
            </a:r>
            <a:r>
              <a:rPr lang="fr-FR" altLang="ja-JP" b="1" dirty="0">
                <a:solidFill>
                  <a:schemeClr val="accent4">
                    <a:lumMod val="50000"/>
                  </a:schemeClr>
                </a:solidFill>
              </a:rPr>
              <a:t>XRISM</a:t>
            </a:r>
            <a:r>
              <a:rPr lang="ja-JP" altLang="en-US" dirty="0"/>
              <a:t>マイクロカロリメーター</a:t>
            </a:r>
            <a:r>
              <a:rPr lang="ja-JP" altLang="fr-FR" dirty="0"/>
              <a:t>の電磁干渉ノイズ評価 </a:t>
            </a:r>
            <a:r>
              <a:rPr lang="en-US" altLang="ja-JP" dirty="0"/>
              <a:t>(</a:t>
            </a:r>
            <a:r>
              <a:rPr lang="ja-JP" altLang="en-US" dirty="0">
                <a:solidFill>
                  <a:srgbClr val="0432FF"/>
                </a:solidFill>
              </a:rPr>
              <a:t>修士論文</a:t>
            </a:r>
            <a:r>
              <a:rPr lang="en-US" altLang="ja-JP" dirty="0"/>
              <a:t>) </a:t>
            </a:r>
          </a:p>
          <a:p>
            <a:pPr marL="1371600" lvl="2" indent="-457200">
              <a:buFont typeface="+mj-lt"/>
              <a:buAutoNum type="arabicPeriod"/>
            </a:pPr>
            <a:r>
              <a:rPr lang="ja-JP" altLang="en-US" dirty="0">
                <a:solidFill>
                  <a:srgbClr val="FF0000"/>
                </a:solidFill>
              </a:rPr>
              <a:t>論文</a:t>
            </a:r>
            <a:r>
              <a:rPr lang="ja-JP" altLang="en-US" dirty="0"/>
              <a:t>：</a:t>
            </a:r>
            <a:r>
              <a:rPr lang="en-US" altLang="ja-JP" b="1" dirty="0">
                <a:solidFill>
                  <a:schemeClr val="accent4">
                    <a:lumMod val="50000"/>
                  </a:schemeClr>
                </a:solidFill>
              </a:rPr>
              <a:t>XMM</a:t>
            </a:r>
            <a:r>
              <a:rPr lang="ja-JP" altLang="en-US" dirty="0"/>
              <a:t>と</a:t>
            </a:r>
            <a:r>
              <a:rPr lang="en-US" altLang="ja-JP" b="1" dirty="0" err="1">
                <a:solidFill>
                  <a:schemeClr val="accent4">
                    <a:lumMod val="50000"/>
                  </a:schemeClr>
                </a:solidFill>
              </a:rPr>
              <a:t>NuSTAR</a:t>
            </a:r>
            <a:r>
              <a:rPr lang="ja-JP" altLang="en-US" dirty="0"/>
              <a:t>による</a:t>
            </a:r>
            <a:r>
              <a:rPr lang="en-US" altLang="ja-JP" dirty="0"/>
              <a:t>AGN</a:t>
            </a:r>
            <a:r>
              <a:rPr lang="ja-JP" altLang="en-US" dirty="0"/>
              <a:t>の解析で</a:t>
            </a:r>
            <a:r>
              <a:rPr lang="ja-JP" altLang="en-US" dirty="0">
                <a:solidFill>
                  <a:srgbClr val="FF0000"/>
                </a:solidFill>
              </a:rPr>
              <a:t>論文</a:t>
            </a:r>
            <a:r>
              <a:rPr lang="ja-JP" altLang="en-US" dirty="0"/>
              <a:t>投稿、再投稿準備中</a:t>
            </a:r>
            <a:br>
              <a:rPr lang="en-US" altLang="ja-JP" dirty="0"/>
            </a:br>
            <a:r>
              <a:rPr lang="ja-JP" altLang="en-US" dirty="0">
                <a:solidFill>
                  <a:srgbClr val="0432FF"/>
                </a:solidFill>
              </a:rPr>
              <a:t>プロジェクト</a:t>
            </a:r>
            <a:r>
              <a:rPr lang="ja-JP" altLang="en-US" dirty="0"/>
              <a:t>：</a:t>
            </a:r>
            <a:r>
              <a:rPr lang="en-US" altLang="ja-JP" b="1" dirty="0">
                <a:solidFill>
                  <a:schemeClr val="accent4">
                    <a:lumMod val="50000"/>
                  </a:schemeClr>
                </a:solidFill>
              </a:rPr>
              <a:t>XRISM</a:t>
            </a:r>
            <a:r>
              <a:rPr lang="ja-JP" altLang="en-US" dirty="0"/>
              <a:t>マイクロカロリメーター</a:t>
            </a:r>
            <a:r>
              <a:rPr lang="ja-JP" altLang="fr-FR" dirty="0"/>
              <a:t>の</a:t>
            </a:r>
            <a:r>
              <a:rPr lang="ja-JP" altLang="en-US" dirty="0"/>
              <a:t>データ解析手法の最適化</a:t>
            </a:r>
            <a:endParaRPr lang="en-US" altLang="ja-JP" dirty="0"/>
          </a:p>
          <a:p>
            <a:pPr marL="1371600" lvl="2" indent="-457200">
              <a:buFont typeface="+mj-lt"/>
              <a:buAutoNum type="arabicPeriod"/>
            </a:pPr>
            <a:r>
              <a:rPr lang="ja-JP" altLang="en-US" dirty="0">
                <a:solidFill>
                  <a:srgbClr val="FF0000"/>
                </a:solidFill>
              </a:rPr>
              <a:t>論文：？？</a:t>
            </a:r>
            <a:br>
              <a:rPr lang="en-US" altLang="ja-JP" dirty="0">
                <a:solidFill>
                  <a:srgbClr val="0000FF"/>
                </a:solidFill>
              </a:rPr>
            </a:br>
            <a:r>
              <a:rPr lang="ja-JP" altLang="en-US" dirty="0">
                <a:solidFill>
                  <a:srgbClr val="0000FF"/>
                </a:solidFill>
              </a:rPr>
              <a:t>プロジェクト</a:t>
            </a:r>
            <a:r>
              <a:rPr lang="ja-JP" altLang="en-US" dirty="0"/>
              <a:t>：</a:t>
            </a:r>
            <a:r>
              <a:rPr lang="en-US" altLang="ja-JP" b="1" dirty="0">
                <a:solidFill>
                  <a:schemeClr val="accent4">
                    <a:lumMod val="50000"/>
                  </a:schemeClr>
                </a:solidFill>
              </a:rPr>
              <a:t>LiteBIRD</a:t>
            </a:r>
            <a:r>
              <a:rPr lang="ja-JP" altLang="en-US" dirty="0"/>
              <a:t>の機上ノイズ削減、データ圧縮方法の検討</a:t>
            </a:r>
          </a:p>
          <a:p>
            <a:r>
              <a:rPr lang="ja-JP" altLang="en-US" dirty="0"/>
              <a:t>来年度</a:t>
            </a:r>
            <a:r>
              <a:rPr lang="en-US" altLang="ja-JP" dirty="0"/>
              <a:t>M1</a:t>
            </a:r>
            <a:r>
              <a:rPr lang="ja-JP" altLang="en-US" dirty="0"/>
              <a:t>の方、合格後に研究テーマを相談しましょう！</a:t>
            </a:r>
            <a:endParaRPr lang="en-US" altLang="ja-JP" dirty="0"/>
          </a:p>
          <a:p>
            <a:pPr lvl="1"/>
            <a:r>
              <a:rPr lang="fr-FR" altLang="ja-JP" dirty="0">
                <a:hlinkClick r:id="rId2"/>
              </a:rPr>
              <a:t>JAXA</a:t>
            </a:r>
            <a:r>
              <a:rPr lang="ja-JP" altLang="en-US" dirty="0">
                <a:hlinkClick r:id="rId2"/>
              </a:rPr>
              <a:t>の制度</a:t>
            </a:r>
            <a:r>
              <a:rPr lang="ja-JP" altLang="en-US" dirty="0"/>
              <a:t>を利用して、入学前に研究を開始することもできます。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8AAD-0195-6848-B12A-83AC31DA3D9E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044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XRISM</a:t>
            </a:r>
            <a:r>
              <a:rPr kumimoji="1" lang="ja-JP" altLang="en-US" dirty="0"/>
              <a:t> </a:t>
            </a:r>
            <a:r>
              <a:rPr kumimoji="1" lang="en-US" altLang="ja-JP" dirty="0"/>
              <a:t>(</a:t>
            </a:r>
            <a:r>
              <a:rPr kumimoji="1" lang="ja-JP" altLang="en-US" dirty="0"/>
              <a:t>マイクロカロリメータ</a:t>
            </a:r>
            <a:r>
              <a:rPr kumimoji="1" lang="en-US" altLang="ja-JP" dirty="0"/>
              <a:t>)</a:t>
            </a:r>
            <a:r>
              <a:rPr lang="ja-JP" altLang="en-US" dirty="0"/>
              <a:t>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426677"/>
            <a:ext cx="10515600" cy="4793484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「ひとみ」衛星、</a:t>
            </a:r>
            <a:r>
              <a:rPr kumimoji="1" lang="en-US" altLang="ja-JP" dirty="0"/>
              <a:t>2016</a:t>
            </a:r>
            <a:r>
              <a:rPr kumimoji="1" lang="ja-JP" altLang="en-US" dirty="0"/>
              <a:t>年</a:t>
            </a:r>
            <a:r>
              <a:rPr kumimoji="1" lang="en-US" altLang="ja-JP" dirty="0"/>
              <a:t>2</a:t>
            </a:r>
            <a:r>
              <a:rPr kumimoji="1" lang="ja-JP" altLang="en-US" dirty="0"/>
              <a:t>月打ち上げ、</a:t>
            </a:r>
            <a:r>
              <a:rPr kumimoji="1" lang="en-US" altLang="ja-JP" dirty="0"/>
              <a:t>4</a:t>
            </a:r>
            <a:r>
              <a:rPr kumimoji="1" lang="ja-JP" altLang="en-US" dirty="0"/>
              <a:t>月運用終了</a:t>
            </a:r>
            <a:endParaRPr kumimoji="1" lang="en-US" altLang="ja-JP" dirty="0"/>
          </a:p>
          <a:p>
            <a:pPr lvl="1"/>
            <a:r>
              <a:rPr lang="ja-JP" altLang="en-US" dirty="0">
                <a:solidFill>
                  <a:srgbClr val="0432FF"/>
                </a:solidFill>
              </a:rPr>
              <a:t>人類初の</a:t>
            </a:r>
            <a:r>
              <a:rPr lang="en-US" altLang="ja-JP" dirty="0">
                <a:solidFill>
                  <a:srgbClr val="0432FF"/>
                </a:solidFill>
              </a:rPr>
              <a:t>”</a:t>
            </a:r>
            <a:r>
              <a:rPr lang="ja-JP" altLang="en-US" dirty="0">
                <a:solidFill>
                  <a:srgbClr val="0432FF"/>
                </a:solidFill>
              </a:rPr>
              <a:t>マイクロカロリメーター</a:t>
            </a:r>
            <a:r>
              <a:rPr lang="en-US" altLang="ja-JP" dirty="0">
                <a:solidFill>
                  <a:srgbClr val="0432FF"/>
                </a:solidFill>
              </a:rPr>
              <a:t>”</a:t>
            </a:r>
            <a:r>
              <a:rPr lang="ja-JP" altLang="en-US" dirty="0"/>
              <a:t>による</a:t>
            </a:r>
            <a:r>
              <a:rPr lang="en-US" altLang="ja-JP" dirty="0"/>
              <a:t>X</a:t>
            </a:r>
            <a:r>
              <a:rPr lang="ja-JP" altLang="en-US" dirty="0"/>
              <a:t>線観測の実現</a:t>
            </a:r>
            <a:endParaRPr lang="en-US" altLang="ja-JP" dirty="0"/>
          </a:p>
          <a:p>
            <a:pPr lvl="1"/>
            <a:r>
              <a:rPr lang="ja-JP" altLang="en-US" dirty="0">
                <a:solidFill>
                  <a:srgbClr val="FF0000"/>
                </a:solidFill>
              </a:rPr>
              <a:t>短期間のわずかな観測から、多くの素晴らしい論文が出版された</a:t>
            </a:r>
            <a:endParaRPr lang="en-US" altLang="ja-JP" dirty="0">
              <a:solidFill>
                <a:srgbClr val="FF0000"/>
              </a:solidFill>
            </a:endParaRPr>
          </a:p>
          <a:p>
            <a:pPr lvl="1"/>
            <a:r>
              <a:rPr kumimoji="1" lang="ja-JP" altLang="en-US" dirty="0"/>
              <a:t>マイクロカロリメーターの威力（過去最高のエネルギー分解能）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8AAD-0195-6848-B12A-83AC31DA3D9E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B0FA35FE-5F36-4891-AB89-7F880959F14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2579" y="3292851"/>
            <a:ext cx="6308343" cy="2916404"/>
          </a:xfrm>
          <a:prstGeom prst="rect">
            <a:avLst/>
          </a:prstGeom>
        </p:spPr>
      </p:pic>
      <p:pic>
        <p:nvPicPr>
          <p:cNvPr id="7" name="Picture 5" descr="D:\PPT_Out\nature-logo.jpg">
            <a:extLst>
              <a:ext uri="{FF2B5EF4-FFF2-40B4-BE49-F238E27FC236}">
                <a16:creationId xmlns:a16="http://schemas.microsoft.com/office/drawing/2014/main" id="{980C2958-13E4-45FB-A33E-8FAF467186EA}"/>
              </a:ext>
            </a:extLst>
          </p:cNvPr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289" y="6362700"/>
            <a:ext cx="13335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4A149DE-5454-4B1E-A4F4-EBC28F782D2F}"/>
              </a:ext>
            </a:extLst>
          </p:cNvPr>
          <p:cNvSpPr txBox="1">
            <a:spLocks/>
          </p:cNvSpPr>
          <p:nvPr/>
        </p:nvSpPr>
        <p:spPr bwMode="auto">
          <a:xfrm>
            <a:off x="3282293" y="6362700"/>
            <a:ext cx="8229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200" dirty="0">
                <a:latin typeface="Arial" charset="0"/>
              </a:rPr>
              <a:t>The </a:t>
            </a:r>
            <a:r>
              <a:rPr lang="fr-FR" altLang="en-US" sz="1200" dirty="0" err="1">
                <a:latin typeface="Arial" charset="0"/>
              </a:rPr>
              <a:t>Hitomi</a:t>
            </a:r>
            <a:r>
              <a:rPr lang="fr-FR" altLang="en-US" sz="1200" dirty="0">
                <a:latin typeface="Arial" charset="0"/>
              </a:rPr>
              <a:t> collaboration </a:t>
            </a:r>
            <a:r>
              <a:rPr lang="fr-FR" altLang="en-US" sz="1200" i="1" dirty="0">
                <a:latin typeface="Arial" charset="0"/>
              </a:rPr>
              <a:t>Nature </a:t>
            </a:r>
            <a:r>
              <a:rPr lang="fr-FR" altLang="en-US" sz="1200" b="1" dirty="0">
                <a:latin typeface="Arial" charset="0"/>
              </a:rPr>
              <a:t>535,</a:t>
            </a:r>
            <a:r>
              <a:rPr lang="fr-FR" altLang="en-US" sz="1200" i="1" dirty="0">
                <a:latin typeface="Arial" charset="0"/>
              </a:rPr>
              <a:t> </a:t>
            </a:r>
            <a:r>
              <a:rPr lang="fr-FR" altLang="en-US" sz="1200" dirty="0">
                <a:latin typeface="Arial" charset="0"/>
              </a:rPr>
              <a:t>117–121 (2016) doi:10.1038/nature18627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latin typeface="Arial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F9DEF8B-68FA-40F7-B223-0C4D17458DFD}"/>
              </a:ext>
            </a:extLst>
          </p:cNvPr>
          <p:cNvSpPr txBox="1"/>
          <p:nvPr/>
        </p:nvSpPr>
        <p:spPr>
          <a:xfrm>
            <a:off x="319669" y="6117630"/>
            <a:ext cx="426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hlinkClick r:id="rId5"/>
              </a:rPr>
              <a:t>NASA</a:t>
            </a:r>
            <a:r>
              <a:rPr kumimoji="1" lang="ja-JP" altLang="en-US" dirty="0">
                <a:hlinkClick r:id="rId5"/>
              </a:rPr>
              <a:t>が作成したプロモーションビデオ</a:t>
            </a:r>
            <a:endParaRPr kumimoji="1" lang="en-US" altLang="ja-JP" dirty="0"/>
          </a:p>
          <a:p>
            <a:r>
              <a:rPr kumimoji="1" lang="ja-JP" altLang="en-US" dirty="0"/>
              <a:t>（</a:t>
            </a:r>
            <a:r>
              <a:rPr lang="ja-JP" altLang="en-US" dirty="0"/>
              <a:t>必見！</a:t>
            </a:r>
            <a:r>
              <a:rPr lang="en-US" altLang="ja-JP" dirty="0"/>
              <a:t> </a:t>
            </a:r>
            <a:r>
              <a:rPr kumimoji="1" lang="en-US" altLang="ja-JP" dirty="0"/>
              <a:t>YouTube NASA</a:t>
            </a:r>
            <a:r>
              <a:rPr kumimoji="1" lang="ja-JP" altLang="en-US" dirty="0"/>
              <a:t>チャンネル）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C973988-507C-4F83-8607-DEEAC8EE4247}"/>
              </a:ext>
            </a:extLst>
          </p:cNvPr>
          <p:cNvSpPr txBox="1"/>
          <p:nvPr/>
        </p:nvSpPr>
        <p:spPr>
          <a:xfrm>
            <a:off x="8870922" y="4267817"/>
            <a:ext cx="2593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ペルセウス銀河団の</a:t>
            </a:r>
            <a:endParaRPr kumimoji="1" lang="en-US" altLang="ja-JP" dirty="0"/>
          </a:p>
          <a:p>
            <a:r>
              <a:rPr kumimoji="1" lang="ja-JP" altLang="en-US" dirty="0"/>
              <a:t>鉄輝線スペクトル</a:t>
            </a:r>
          </a:p>
        </p:txBody>
      </p:sp>
    </p:spTree>
    <p:extLst>
      <p:ext uri="{BB962C8B-B14F-4D97-AF65-F5344CB8AC3E}">
        <p14:creationId xmlns:p14="http://schemas.microsoft.com/office/powerpoint/2010/main" val="114721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1556" y="776617"/>
            <a:ext cx="11638844" cy="5158610"/>
          </a:xfrm>
        </p:spPr>
        <p:txBody>
          <a:bodyPr>
            <a:normAutofit/>
          </a:bodyPr>
          <a:lstStyle/>
          <a:p>
            <a:r>
              <a:rPr lang="en-US" altLang="ja-JP" dirty="0"/>
              <a:t>2023</a:t>
            </a:r>
            <a:r>
              <a:rPr lang="ja-JP" altLang="fr-FR" dirty="0"/>
              <a:t>年</a:t>
            </a:r>
            <a:r>
              <a:rPr lang="ja-JP" altLang="en-US" dirty="0"/>
              <a:t>夏</a:t>
            </a:r>
            <a:r>
              <a:rPr lang="ja-JP" altLang="fr-FR" dirty="0"/>
              <a:t>、</a:t>
            </a:r>
            <a:r>
              <a:rPr lang="en-US" altLang="ja-JP" dirty="0"/>
              <a:t>JAXA</a:t>
            </a:r>
            <a:r>
              <a:rPr lang="ja-JP" altLang="en-US" dirty="0"/>
              <a:t>は</a:t>
            </a:r>
            <a:r>
              <a:rPr lang="en-US" altLang="ja-JP" dirty="0" err="1">
                <a:solidFill>
                  <a:srgbClr val="FF0000"/>
                </a:solidFill>
                <a:hlinkClick r:id="rId2"/>
              </a:rPr>
              <a:t>XRISM</a:t>
            </a:r>
            <a:r>
              <a:rPr lang="ja-JP" alt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altLang="ja-JP" dirty="0">
                <a:hlinkClick r:id="rId2"/>
              </a:rPr>
              <a:t>(X-Ray Imaging and Spectroscopy Mission)</a:t>
            </a:r>
            <a:r>
              <a:rPr lang="ja-JP" altLang="en-US" dirty="0">
                <a:solidFill>
                  <a:srgbClr val="FF0000"/>
                </a:solidFill>
                <a:hlinkClick r:id="rId2"/>
              </a:rPr>
              <a:t>衛星</a:t>
            </a:r>
            <a:r>
              <a:rPr lang="ja-JP" altLang="en-US" dirty="0"/>
              <a:t>を</a:t>
            </a:r>
            <a:r>
              <a:rPr lang="ja-JP" altLang="fr-FR" dirty="0"/>
              <a:t>打ち上げ予定</a:t>
            </a:r>
            <a:endParaRPr lang="en-US" altLang="ja-JP" dirty="0"/>
          </a:p>
          <a:p>
            <a:pPr lvl="1"/>
            <a:r>
              <a:rPr kumimoji="1" lang="ja-JP" altLang="en-US" dirty="0"/>
              <a:t>「ひとみ」でやり残したマイクロカロリメーターによるサイエンスのリカバリ</a:t>
            </a:r>
            <a:endParaRPr kumimoji="1" lang="en-US" altLang="ja-JP" dirty="0"/>
          </a:p>
          <a:p>
            <a:pPr lvl="1"/>
            <a:r>
              <a:rPr lang="en-US" altLang="ja-JP" b="1" dirty="0">
                <a:solidFill>
                  <a:srgbClr val="FF0000"/>
                </a:solidFill>
              </a:rPr>
              <a:t>2024</a:t>
            </a:r>
            <a:r>
              <a:rPr kumimoji="1" lang="ja-JP" altLang="en-US" b="1" dirty="0">
                <a:solidFill>
                  <a:srgbClr val="FF0000"/>
                </a:solidFill>
              </a:rPr>
              <a:t>年度大学院入学の学生の</a:t>
            </a:r>
            <a:r>
              <a:rPr kumimoji="1" lang="ja-JP" altLang="fr-FR" b="1" dirty="0">
                <a:solidFill>
                  <a:srgbClr val="FF0000"/>
                </a:solidFill>
              </a:rPr>
              <a:t>修士・</a:t>
            </a:r>
            <a:r>
              <a:rPr kumimoji="1" lang="ja-JP" altLang="en-US" b="1" dirty="0">
                <a:solidFill>
                  <a:srgbClr val="FF0000"/>
                </a:solidFill>
              </a:rPr>
              <a:t>博士論文にピッタリ！</a:t>
            </a:r>
            <a:r>
              <a:rPr lang="ja-JP" altLang="fr-FR" dirty="0"/>
              <a:t>。</a:t>
            </a:r>
            <a:endParaRPr lang="fr-FR" dirty="0"/>
          </a:p>
          <a:p>
            <a:r>
              <a:rPr kumimoji="1" lang="en-US" altLang="ja-JP" dirty="0" err="1"/>
              <a:t>XRISM</a:t>
            </a:r>
            <a:r>
              <a:rPr lang="ja-JP" altLang="en-US" dirty="0"/>
              <a:t>の開発に、</a:t>
            </a:r>
            <a:r>
              <a:rPr kumimoji="1" lang="ja-JP" altLang="fr-FR" dirty="0"/>
              <a:t>当研究室の大学院生</a:t>
            </a:r>
            <a:r>
              <a:rPr kumimoji="1" lang="ja-JP" altLang="en-US"/>
              <a:t>が貢献！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8AAD-0195-6848-B12A-83AC31DA3D9E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649BF4-4F68-98B3-4C04-9C8A1AB8D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288" y="3205920"/>
            <a:ext cx="4259873" cy="319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F099557-A3D4-4E35-DF4E-6E3F28ACEC9E}"/>
              </a:ext>
            </a:extLst>
          </p:cNvPr>
          <p:cNvSpPr txBox="1"/>
          <p:nvPr/>
        </p:nvSpPr>
        <p:spPr>
          <a:xfrm>
            <a:off x="4368499" y="6434414"/>
            <a:ext cx="85019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www.isas.jaxa.jp</a:t>
            </a:r>
            <a:r>
              <a:rPr lang="en-US" sz="1600" dirty="0"/>
              <a:t>/home/</a:t>
            </a:r>
            <a:r>
              <a:rPr lang="en-US" sz="1600" dirty="0" err="1"/>
              <a:t>ebisawalab</a:t>
            </a:r>
            <a:r>
              <a:rPr lang="en-US" sz="1600" dirty="0"/>
              <a:t>/ja/</a:t>
            </a:r>
            <a:r>
              <a:rPr lang="en-US" sz="1600" dirty="0" err="1"/>
              <a:t>diary_2022</a:t>
            </a:r>
            <a:r>
              <a:rPr lang="en-US" sz="1600" dirty="0"/>
              <a:t>/#</a:t>
            </a:r>
            <a:r>
              <a:rPr lang="en-US" sz="1600" dirty="0" err="1"/>
              <a:t>20221116_tsujimot</a:t>
            </a:r>
            <a:endParaRPr lang="en-US" sz="16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3705AD6-021A-8C46-AF86-0D2A7DF84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37" y="3205920"/>
            <a:ext cx="5502365" cy="315043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0CA5DB7-A3FE-6797-7F9F-9BDC3C4AB587}"/>
              </a:ext>
            </a:extLst>
          </p:cNvPr>
          <p:cNvSpPr txBox="1"/>
          <p:nvPr/>
        </p:nvSpPr>
        <p:spPr>
          <a:xfrm>
            <a:off x="189596" y="6366778"/>
            <a:ext cx="64348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xrism.isas.jaxa.jp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75114279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1631</Words>
  <Application>Microsoft Office PowerPoint</Application>
  <PresentationFormat>ワイド画面</PresentationFormat>
  <Paragraphs>120</Paragraphs>
  <Slides>10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Yu Gothic</vt:lpstr>
      <vt:lpstr>Yu Gothic Light</vt:lpstr>
      <vt:lpstr>Arial</vt:lpstr>
      <vt:lpstr>Verdana</vt:lpstr>
      <vt:lpstr>ホワイト</vt:lpstr>
      <vt:lpstr>大学院進学希望者への ガイダンス資料</vt:lpstr>
      <vt:lpstr>研究室の特徴  http://www.isas.jaxa.jp/home/ebisawalab/</vt:lpstr>
      <vt:lpstr>専門：</vt:lpstr>
      <vt:lpstr>教育目標（理想とする学生像）</vt:lpstr>
      <vt:lpstr>これまでの大学院生の修士論文、博士論文</vt:lpstr>
      <vt:lpstr>PowerPoint プレゼンテーション</vt:lpstr>
      <vt:lpstr>最近の学生の研究テーマ</vt:lpstr>
      <vt:lpstr>XRISM (マイクロカロリメータ)について</vt:lpstr>
      <vt:lpstr>PowerPoint プレゼンテーション</vt:lpstr>
      <vt:lpstr>競争的研究支援プログラムについて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ガイダンス資料</dc:title>
  <dc:creator>海老沢 研</dc:creator>
  <cp:lastModifiedBy>Ken Ebisawa</cp:lastModifiedBy>
  <cp:revision>212</cp:revision>
  <dcterms:created xsi:type="dcterms:W3CDTF">2018-06-06T14:59:17Z</dcterms:created>
  <dcterms:modified xsi:type="dcterms:W3CDTF">2023-06-03T05:41:51Z</dcterms:modified>
</cp:coreProperties>
</file>