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59" r:id="rId6"/>
    <p:sldId id="260" r:id="rId7"/>
    <p:sldId id="264" r:id="rId8"/>
    <p:sldId id="267" r:id="rId9"/>
    <p:sldId id="26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5"/>
    <p:restoredTop sz="94643"/>
  </p:normalViewPr>
  <p:slideViewPr>
    <p:cSldViewPr snapToGrid="0" snapToObjects="1">
      <p:cViewPr varScale="1">
        <p:scale>
          <a:sx n="127" d="100"/>
          <a:sy n="127" d="100"/>
        </p:scale>
        <p:origin x="4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8A0A2-711C-C44C-A14F-D9F89C11A29B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18CDE-04C5-1349-8A49-D407A6214E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1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18CDE-04C5-1349-8A49-D407A6214E5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93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AF5B-E2C4-6841-93AB-6DE1D14573FA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04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9789-9BF6-5648-AB68-EE3177488D43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6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A7B6-8CD5-C349-A954-89F37F08CD8C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3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8B75-1641-DD4C-B925-9B50E7EB5D63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55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8CF5-F0FE-C94E-9DC7-E9B45A9D7939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69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12D5-4A0F-BE49-921A-26A0A7E61A7B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14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5C8C-1D57-1840-BF71-7A82CAB50DDE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23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9DFC-0FD9-3545-B0B6-21D465D4F495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8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7F38-F450-5A41-A454-C1B9D8CD900E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4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6E6-D446-6E4C-961E-21D549F319C8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98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BC57-4D85-944D-81CE-1915479211C2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69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39E46-02EA-9046-A0DA-84838CB7BA13}" type="datetime1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AAD-0195-6848-B12A-83AC31DA3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58009" cy="73999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028" y="89890"/>
            <a:ext cx="1039834" cy="60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8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n.s.u-tokyo.ac.jp/members/graduate/" TargetMode="External"/><Relationship Id="rId2" Type="http://schemas.openxmlformats.org/officeDocument/2006/relationships/hyperlink" Target="http://www.isas.jaxa.jp/home/ebisawala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sas.jaxa.jp/soukendai/" TargetMode="External"/><Relationship Id="rId4" Type="http://schemas.openxmlformats.org/officeDocument/2006/relationships/hyperlink" Target="http://www.isas.jaxa.jp/about/researcher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arts.isas.jaxa.j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rts.isas.jaxa.jp/astro/udon2/index.html?SAT=SUZAKU&amp;OBS=501006010" TargetMode="External"/><Relationship Id="rId4" Type="http://schemas.openxmlformats.org/officeDocument/2006/relationships/hyperlink" Target="http://darts.isas.jaxa.jp/astro/judo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as.jaxa.jp/home/ebisawalab/ja/publications/index.html#thes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e4GVPUsrB1I" TargetMode="External"/><Relationship Id="rId4" Type="http://schemas.openxmlformats.org/officeDocument/2006/relationships/image" Target="file:///D:\PPT_Out\nature-logo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FrQG9qhDWU" TargetMode="External"/><Relationship Id="rId2" Type="http://schemas.openxmlformats.org/officeDocument/2006/relationships/hyperlink" Target="http://xrism.isas.jaxa.j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sas.jaxa.jp/home/ebisawalab/ja/diary_2021/" TargetMode="External"/><Relationship Id="rId5" Type="http://schemas.openxmlformats.org/officeDocument/2006/relationships/hyperlink" Target="https://youtu.be/kFrQG9qhDWU?t=910" TargetMode="External"/><Relationship Id="rId4" Type="http://schemas.openxmlformats.org/officeDocument/2006/relationships/hyperlink" Target="https://youtu.be/kFrQG9qhDWU?t=84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xps8.webnode.jp/" TargetMode="External"/><Relationship Id="rId2" Type="http://schemas.openxmlformats.org/officeDocument/2006/relationships/hyperlink" Target="https://www.u-tokyo.ac.jp/ja/students/special-activities/wing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sps.go.jp/j-pd/pd_gaiyo.html" TargetMode="External"/><Relationship Id="rId4" Type="http://schemas.openxmlformats.org/officeDocument/2006/relationships/hyperlink" Target="https://igpees79.webnode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大学院進学希望者への</a:t>
            </a:r>
            <a:br>
              <a:rPr kumimoji="1" lang="en-US" altLang="ja-JP" dirty="0"/>
            </a:br>
            <a:r>
              <a:rPr kumimoji="1" lang="ja-JP" altLang="en-US" dirty="0"/>
              <a:t>ガイダンス資料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2021</a:t>
            </a:r>
            <a:r>
              <a:rPr kumimoji="1" lang="ja-JP" altLang="en-US" dirty="0"/>
              <a:t>年</a:t>
            </a:r>
            <a:r>
              <a:rPr kumimoji="1" lang="en-US" altLang="ja-JP" dirty="0"/>
              <a:t>6</a:t>
            </a:r>
            <a:r>
              <a:rPr kumimoji="1" lang="ja-JP" altLang="en-US" dirty="0"/>
              <a:t>月</a:t>
            </a:r>
            <a:r>
              <a:rPr lang="en-US" altLang="ja-JP" dirty="0"/>
              <a:t>5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kumimoji="1" lang="en-US" altLang="ja-JP" dirty="0"/>
              <a:t>JAXA</a:t>
            </a:r>
            <a:r>
              <a:rPr lang="ja-JP" altLang="en-US" dirty="0"/>
              <a:t>宇宙科学研究所</a:t>
            </a:r>
            <a:r>
              <a:rPr lang="en-US" altLang="ja-JP" dirty="0"/>
              <a:t>(ISAS)</a:t>
            </a:r>
            <a:r>
              <a:rPr lang="ja-JP" altLang="en-US" dirty="0"/>
              <a:t>・</a:t>
            </a:r>
            <a:r>
              <a:rPr kumimoji="1" lang="ja-JP" altLang="en-US" dirty="0"/>
              <a:t>宇宙物理学研究系</a:t>
            </a:r>
            <a:endParaRPr kumimoji="1" lang="en-US" altLang="ja-JP" dirty="0"/>
          </a:p>
          <a:p>
            <a:r>
              <a:rPr lang="ja-JP" altLang="en-US" dirty="0"/>
              <a:t>東京大学大学院理学系研究科天文学専攻</a:t>
            </a:r>
            <a:endParaRPr lang="en-US" altLang="ja-JP" dirty="0"/>
          </a:p>
          <a:p>
            <a:r>
              <a:rPr lang="ja-JP" altLang="en-US" sz="3100" dirty="0"/>
              <a:t>海老沢　研</a:t>
            </a:r>
            <a:endParaRPr lang="en-US" altLang="ja-JP" sz="3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1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研究室の特徴</a:t>
            </a:r>
            <a:r>
              <a:rPr kumimoji="1" lang="en-US" altLang="ja-JP" dirty="0"/>
              <a:t>  </a:t>
            </a:r>
            <a:r>
              <a:rPr lang="en-US" altLang="ja-JP" sz="2400" dirty="0">
                <a:hlinkClick r:id="rId2"/>
              </a:rPr>
              <a:t>http://</a:t>
            </a:r>
            <a:r>
              <a:rPr lang="en-US" altLang="ja-JP" sz="2400" dirty="0" err="1">
                <a:hlinkClick r:id="rId2"/>
              </a:rPr>
              <a:t>www.isas.jaxa.jp</a:t>
            </a:r>
            <a:r>
              <a:rPr lang="en-US" altLang="ja-JP" sz="2400" dirty="0">
                <a:hlinkClick r:id="rId2"/>
              </a:rPr>
              <a:t>/home/</a:t>
            </a:r>
            <a:r>
              <a:rPr lang="en-US" altLang="ja-JP" sz="2400" dirty="0" err="1">
                <a:hlinkClick r:id="rId2"/>
              </a:rPr>
              <a:t>ebisawalab</a:t>
            </a:r>
            <a:r>
              <a:rPr lang="en-US" altLang="ja-JP" sz="2400" dirty="0"/>
              <a:t>/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41847"/>
            <a:ext cx="10515600" cy="5179628"/>
          </a:xfrm>
        </p:spPr>
        <p:txBody>
          <a:bodyPr>
            <a:normAutofit lnSpcReduction="10000"/>
          </a:bodyPr>
          <a:lstStyle/>
          <a:p>
            <a:r>
              <a:rPr lang="ja-JP" altLang="en-US" dirty="0">
                <a:hlinkClick r:id="rId3"/>
              </a:rPr>
              <a:t>東大天文教室</a:t>
            </a:r>
            <a:r>
              <a:rPr kumimoji="1" lang="ja-JP" altLang="en-US" dirty="0"/>
              <a:t>で、唯一、</a:t>
            </a:r>
            <a:r>
              <a:rPr kumimoji="1" lang="en-US" altLang="ja-JP" dirty="0">
                <a:solidFill>
                  <a:srgbClr val="FF0000"/>
                </a:solidFill>
              </a:rPr>
              <a:t>X</a:t>
            </a:r>
            <a:r>
              <a:rPr kumimoji="1" lang="ja-JP" altLang="en-US" dirty="0">
                <a:solidFill>
                  <a:srgbClr val="FF0000"/>
                </a:solidFill>
              </a:rPr>
              <a:t>線天文学</a:t>
            </a:r>
            <a:r>
              <a:rPr lang="ja-JP" altLang="en-US" dirty="0"/>
              <a:t>を</a:t>
            </a:r>
            <a:r>
              <a:rPr kumimoji="1" lang="ja-JP" altLang="en-US" dirty="0"/>
              <a:t>専門</a:t>
            </a:r>
            <a:endParaRPr kumimoji="1" lang="en-US" altLang="ja-JP" dirty="0"/>
          </a:p>
          <a:p>
            <a:r>
              <a:rPr lang="ja-JP" altLang="en-US" dirty="0"/>
              <a:t>東大天文教室で</a:t>
            </a:r>
            <a:r>
              <a:rPr kumimoji="1" lang="en-US" altLang="ja-JP" dirty="0">
                <a:solidFill>
                  <a:srgbClr val="FF0000"/>
                </a:solidFill>
              </a:rPr>
              <a:t>JAXA/ISAS</a:t>
            </a:r>
            <a:r>
              <a:rPr lang="ja-JP" altLang="en-US" dirty="0"/>
              <a:t>に属する三人のうちの一人</a:t>
            </a:r>
            <a:endParaRPr lang="en-US" altLang="ja-JP" dirty="0"/>
          </a:p>
          <a:p>
            <a:r>
              <a:rPr lang="en-US" altLang="ja-JP" dirty="0">
                <a:hlinkClick r:id="rId4"/>
              </a:rPr>
              <a:t>JAXA/ISAS</a:t>
            </a:r>
            <a:r>
              <a:rPr lang="ja-JP" altLang="en-US" dirty="0"/>
              <a:t>の</a:t>
            </a:r>
            <a:r>
              <a:rPr lang="en-US" altLang="ja-JP" dirty="0"/>
              <a:t>X</a:t>
            </a:r>
            <a:r>
              <a:rPr lang="ja-JP" altLang="en-US" dirty="0"/>
              <a:t>線天文グループで、唯一、</a:t>
            </a:r>
            <a:r>
              <a:rPr lang="ja-JP" altLang="en-US" dirty="0">
                <a:solidFill>
                  <a:srgbClr val="FF0000"/>
                </a:solidFill>
              </a:rPr>
              <a:t>東大天文教室</a:t>
            </a:r>
            <a:r>
              <a:rPr lang="ja-JP" altLang="en-US" dirty="0"/>
              <a:t>に所属</a:t>
            </a:r>
            <a:endParaRPr lang="en-US" altLang="ja-JP" dirty="0"/>
          </a:p>
          <a:p>
            <a:pPr lvl="1"/>
            <a:r>
              <a:rPr kumimoji="1" lang="ja-JP" altLang="en-US" dirty="0"/>
              <a:t>他の教員の所属は、</a:t>
            </a:r>
            <a:r>
              <a:rPr kumimoji="1" lang="ja-JP" altLang="fr-FR" dirty="0"/>
              <a:t>総研大、</a:t>
            </a:r>
            <a:r>
              <a:rPr kumimoji="1" lang="ja-JP" altLang="en-US" dirty="0"/>
              <a:t>東大物理、東工大、</a:t>
            </a:r>
            <a:r>
              <a:rPr kumimoji="1" lang="ja-JP" altLang="fr-FR" dirty="0"/>
              <a:t>都立</a:t>
            </a:r>
            <a:r>
              <a:rPr kumimoji="1" lang="ja-JP" altLang="en-US" dirty="0"/>
              <a:t>大など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様々な科学衛星</a:t>
            </a:r>
            <a:r>
              <a:rPr lang="ja-JP" altLang="en-US" dirty="0"/>
              <a:t>の地上システム・アーカイブ開発・運用</a:t>
            </a:r>
            <a:r>
              <a:rPr lang="ja-JP" altLang="fr-FR" dirty="0"/>
              <a:t>に従事</a:t>
            </a:r>
            <a:endParaRPr lang="en-US" altLang="ja-JP" dirty="0"/>
          </a:p>
          <a:p>
            <a:pPr lvl="1"/>
            <a:r>
              <a:rPr kumimoji="1" lang="en-US" altLang="ja-JP" dirty="0"/>
              <a:t>JAXA/ISAS</a:t>
            </a:r>
            <a:r>
              <a:rPr kumimoji="1" lang="ja-JP" altLang="en-US" dirty="0"/>
              <a:t>の職員は、研究以外に何らかの運用・開発業務に従事</a:t>
            </a:r>
            <a:endParaRPr kumimoji="1" lang="en-US" altLang="ja-JP" dirty="0"/>
          </a:p>
          <a:p>
            <a:pPr lvl="1"/>
            <a:r>
              <a:rPr lang="en-US" altLang="ja-JP" dirty="0"/>
              <a:t>ISAS</a:t>
            </a:r>
            <a:r>
              <a:rPr lang="ja-JP" altLang="en-US" dirty="0"/>
              <a:t>の多くの大学院生は、</a:t>
            </a:r>
            <a:r>
              <a:rPr lang="ja-JP" altLang="fr-FR" dirty="0"/>
              <a:t>教員が関わる</a:t>
            </a:r>
            <a:r>
              <a:rPr lang="ja-JP" altLang="en-US" dirty="0"/>
              <a:t>特定の実験・開発に参加</a:t>
            </a:r>
            <a:endParaRPr lang="en-US" altLang="ja-JP" dirty="0"/>
          </a:p>
          <a:p>
            <a:pPr lvl="1"/>
            <a:r>
              <a:rPr kumimoji="1" lang="ja-JP" altLang="en-US" dirty="0"/>
              <a:t>当研究室の大学院生は、</a:t>
            </a:r>
            <a:r>
              <a:rPr lang="ja-JP" altLang="en-US" dirty="0">
                <a:solidFill>
                  <a:srgbClr val="FF0000"/>
                </a:solidFill>
              </a:rPr>
              <a:t>幅広くデータ解析・地上観測・実験</a:t>
            </a:r>
            <a:r>
              <a:rPr lang="ja-JP" altLang="en-US" dirty="0"/>
              <a:t>を行う</a:t>
            </a:r>
            <a:endParaRPr lang="en-US" altLang="ja-JP" dirty="0"/>
          </a:p>
          <a:p>
            <a:r>
              <a:rPr lang="ja-JP" altLang="en-US" dirty="0"/>
              <a:t>辻本准教授</a:t>
            </a:r>
            <a:r>
              <a:rPr lang="en-US" altLang="ja-JP" dirty="0"/>
              <a:t>(</a:t>
            </a:r>
            <a:r>
              <a:rPr lang="ja-JP" altLang="en-US" dirty="0"/>
              <a:t>総研大</a:t>
            </a:r>
            <a:r>
              <a:rPr lang="en-US" altLang="ja-JP" dirty="0"/>
              <a:t>)</a:t>
            </a:r>
            <a:r>
              <a:rPr lang="ja-JP" altLang="en-US" dirty="0"/>
              <a:t>、それ以外の教職員</a:t>
            </a:r>
            <a:r>
              <a:rPr lang="ja-JP" altLang="fr-FR" dirty="0"/>
              <a:t>・ポスドク</a:t>
            </a:r>
            <a:r>
              <a:rPr lang="ja-JP" altLang="en-US" dirty="0"/>
              <a:t>にも大学院生の指導をしてもらっている</a:t>
            </a:r>
            <a:endParaRPr lang="fr-FR" altLang="ja-JP" dirty="0"/>
          </a:p>
          <a:p>
            <a:pPr lvl="1"/>
            <a:r>
              <a:rPr lang="ja-JP" altLang="fr-FR" dirty="0"/>
              <a:t>東大天文と</a:t>
            </a:r>
            <a:r>
              <a:rPr lang="ja-JP" altLang="fr-FR" dirty="0">
                <a:hlinkClick r:id="rId5"/>
              </a:rPr>
              <a:t>総研大宇宙科学専攻</a:t>
            </a:r>
            <a:r>
              <a:rPr lang="ja-JP" altLang="fr-FR" dirty="0"/>
              <a:t>の大学院生を隔てなく二人で指導</a:t>
            </a:r>
            <a:endParaRPr lang="en-US" altLang="ja-JP" dirty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大学院生は様々なプロジェクトに参加することが可能（後述）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pPr marL="914400" lvl="2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7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専門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16333"/>
            <a:ext cx="10515600" cy="5617029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主に</a:t>
            </a:r>
            <a:r>
              <a:rPr lang="ja-JP" altLang="en-US" dirty="0"/>
              <a:t>人工衛星を用いた</a:t>
            </a:r>
            <a:r>
              <a:rPr lang="en-US" altLang="ja-JP" dirty="0"/>
              <a:t>X</a:t>
            </a:r>
            <a:r>
              <a:rPr lang="ja-JP" altLang="en-US" dirty="0"/>
              <a:t>線天文学の研究</a:t>
            </a:r>
            <a:endParaRPr lang="en-US" altLang="ja-JP" dirty="0"/>
          </a:p>
          <a:p>
            <a:pPr lvl="1"/>
            <a:r>
              <a:rPr lang="ja-JP" altLang="en-US" dirty="0"/>
              <a:t>恒星ブラックホール、巨大ブラックホール（</a:t>
            </a:r>
            <a:r>
              <a:rPr lang="en-US" altLang="ja-JP" dirty="0"/>
              <a:t>AGN</a:t>
            </a:r>
            <a:r>
              <a:rPr lang="ja-JP" altLang="en-US" dirty="0"/>
              <a:t>）、</a:t>
            </a:r>
            <a:r>
              <a:rPr lang="en-US" altLang="ja-JP" dirty="0"/>
              <a:t>Ultra-luminous X-ray sources (ULXs; </a:t>
            </a:r>
            <a:r>
              <a:rPr lang="ja-JP" altLang="en-US" dirty="0"/>
              <a:t>中間質量ブラックホール？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中性子星、白色矮星</a:t>
            </a:r>
            <a:endParaRPr lang="en-US" altLang="ja-JP" dirty="0"/>
          </a:p>
          <a:p>
            <a:pPr lvl="1"/>
            <a:r>
              <a:rPr lang="ja-JP" altLang="en-US" dirty="0"/>
              <a:t>銀河面からの</a:t>
            </a:r>
            <a:r>
              <a:rPr lang="en-US" altLang="ja-JP" dirty="0"/>
              <a:t>X</a:t>
            </a:r>
            <a:r>
              <a:rPr lang="ja-JP" altLang="en-US" dirty="0"/>
              <a:t>線放射</a:t>
            </a:r>
            <a:endParaRPr lang="en-US" altLang="ja-JP" dirty="0"/>
          </a:p>
          <a:p>
            <a:r>
              <a:rPr kumimoji="1" lang="en-US" altLang="ja-JP" dirty="0"/>
              <a:t>X</a:t>
            </a:r>
            <a:r>
              <a:rPr kumimoji="1" lang="ja-JP" altLang="en-US" dirty="0"/>
              <a:t>線天体の地上観測（赤外線、電波）</a:t>
            </a:r>
            <a:endParaRPr kumimoji="1" lang="en-US" altLang="ja-JP" dirty="0"/>
          </a:p>
          <a:p>
            <a:pPr lvl="1"/>
            <a:r>
              <a:rPr lang="en-US" altLang="ja-JP" dirty="0"/>
              <a:t>ESO</a:t>
            </a:r>
            <a:r>
              <a:rPr lang="ja-JP" altLang="en-US" dirty="0"/>
              <a:t>（チリ）、すばる、</a:t>
            </a:r>
            <a:r>
              <a:rPr lang="en-US" altLang="ja-JP" dirty="0"/>
              <a:t>IRSF(</a:t>
            </a:r>
            <a:r>
              <a:rPr lang="ja-JP" altLang="en-US" dirty="0"/>
              <a:t>南アフリカ</a:t>
            </a:r>
            <a:r>
              <a:rPr lang="en-US" altLang="ja-JP" dirty="0"/>
              <a:t>)</a:t>
            </a:r>
            <a:r>
              <a:rPr lang="ja-JP" altLang="en-US" dirty="0"/>
              <a:t>、</a:t>
            </a:r>
            <a:r>
              <a:rPr lang="en-US" altLang="ja-JP" dirty="0"/>
              <a:t>ALMA</a:t>
            </a:r>
            <a:r>
              <a:rPr lang="ja-JP" altLang="en-US" dirty="0"/>
              <a:t>、野辺山など</a:t>
            </a:r>
            <a:endParaRPr kumimoji="1" lang="en-US" altLang="ja-JP" dirty="0"/>
          </a:p>
          <a:p>
            <a:r>
              <a:rPr kumimoji="1" lang="ja-JP" altLang="en-US" dirty="0"/>
              <a:t>様々な科学衛星のデータアーカイブ開発</a:t>
            </a:r>
            <a:endParaRPr kumimoji="1" lang="en-US" altLang="ja-JP" dirty="0"/>
          </a:p>
          <a:p>
            <a:pPr lvl="1"/>
            <a:r>
              <a:rPr lang="en-US" altLang="ja-JP" dirty="0"/>
              <a:t>JAXA</a:t>
            </a:r>
            <a:r>
              <a:rPr lang="ja-JP" altLang="en-US" dirty="0"/>
              <a:t>の業務。大学院生を投入するつもりはないが、もし興味があれば、参加も可能</a:t>
            </a:r>
            <a:endParaRPr lang="en-US" altLang="ja-JP" dirty="0"/>
          </a:p>
          <a:p>
            <a:pPr lvl="2"/>
            <a:r>
              <a:rPr kumimoji="1" lang="en-US" altLang="ja-JP" dirty="0">
                <a:hlinkClick r:id="rId3"/>
              </a:rPr>
              <a:t>DARTS</a:t>
            </a:r>
            <a:r>
              <a:rPr kumimoji="1" lang="en-US" altLang="ja-JP" dirty="0"/>
              <a:t>, </a:t>
            </a:r>
            <a:r>
              <a:rPr kumimoji="1" lang="en-US" altLang="ja-JP" dirty="0">
                <a:hlinkClick r:id="rId4"/>
              </a:rPr>
              <a:t>JUDO2</a:t>
            </a:r>
            <a:r>
              <a:rPr kumimoji="1" lang="en-US" altLang="ja-JP" dirty="0"/>
              <a:t>, </a:t>
            </a:r>
            <a:r>
              <a:rPr kumimoji="1" lang="en-US" altLang="ja-JP" dirty="0">
                <a:hlinkClick r:id="rId5"/>
              </a:rPr>
              <a:t>UDON2</a:t>
            </a:r>
            <a:r>
              <a:rPr kumimoji="1" lang="ja-JP" altLang="en-US" dirty="0"/>
              <a:t>など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6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教育目標（理想とする学生像）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5428" cy="435133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人工衛星を用いたスペース天文学が得意だが、地上からでも観測ができる</a:t>
            </a:r>
            <a:endParaRPr kumimoji="1" lang="en-US" altLang="ja-JP" dirty="0"/>
          </a:p>
          <a:p>
            <a:r>
              <a:rPr lang="en-US" altLang="ja-JP" dirty="0"/>
              <a:t>X</a:t>
            </a:r>
            <a:r>
              <a:rPr lang="ja-JP" altLang="en-US" dirty="0"/>
              <a:t>線が得意だが、波長にこだわらずに観測ができる</a:t>
            </a:r>
            <a:endParaRPr lang="en-US" altLang="ja-JP" dirty="0"/>
          </a:p>
          <a:p>
            <a:r>
              <a:rPr lang="ja-JP" altLang="en-US" dirty="0"/>
              <a:t>観測装置を良く理解している。</a:t>
            </a:r>
            <a:endParaRPr lang="en-US" altLang="ja-JP" dirty="0"/>
          </a:p>
          <a:p>
            <a:r>
              <a:rPr kumimoji="1" lang="ja-JP" altLang="en-US" dirty="0"/>
              <a:t>スペース天文学のデータ解析が得意だが、地上のデータも扱える</a:t>
            </a:r>
            <a:endParaRPr kumimoji="1" lang="en-US" altLang="ja-JP" dirty="0"/>
          </a:p>
          <a:p>
            <a:r>
              <a:rPr lang="ja-JP" altLang="en-US" dirty="0"/>
              <a:t>天文衛星・地上天文台のアーカイブデータを使うことができる</a:t>
            </a:r>
            <a:endParaRPr kumimoji="1" lang="en-US" altLang="ja-JP" dirty="0"/>
          </a:p>
          <a:p>
            <a:r>
              <a:rPr lang="ja-JP" altLang="en-US" dirty="0"/>
              <a:t>衛星にも地上の天文台にも、自分で観測プロポーザルを書くことができる</a:t>
            </a:r>
            <a:endParaRPr lang="en-US" altLang="ja-JP" dirty="0"/>
          </a:p>
          <a:p>
            <a:r>
              <a:rPr kumimoji="1" lang="ja-JP" altLang="en-US" dirty="0"/>
              <a:t>自分で研究テーマを決めて論文を書くことができる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四角形吹き出し 4"/>
          <p:cNvSpPr/>
          <p:nvPr/>
        </p:nvSpPr>
        <p:spPr>
          <a:xfrm>
            <a:off x="6940000" y="745468"/>
            <a:ext cx="5044966" cy="1124607"/>
          </a:xfrm>
          <a:prstGeom prst="wedgeRectCallout">
            <a:avLst>
              <a:gd name="adj1" fmla="val -74346"/>
              <a:gd name="adj2" fmla="val 1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観測対象や波長にこだわっていません。</a:t>
            </a:r>
            <a:endParaRPr kumimoji="1" lang="en-US" altLang="ja-JP" dirty="0"/>
          </a:p>
          <a:p>
            <a:pPr algn="ctr"/>
            <a:r>
              <a:rPr lang="ja-JP" altLang="en-US" dirty="0"/>
              <a:t>最高の装置、最高のデータを使って、少しでも、宇宙の姿が明らかにできればよし。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955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64403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今までの大学院生の修士論文、博士論文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837" y="1611416"/>
            <a:ext cx="11263368" cy="5246584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dirty="0"/>
              <a:t>修士論文</a:t>
            </a:r>
            <a:endParaRPr kumimoji="1"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>
                <a:solidFill>
                  <a:srgbClr val="FF0000"/>
                </a:solidFill>
              </a:rPr>
              <a:t>すばる</a:t>
            </a:r>
            <a:r>
              <a:rPr lang="ja-JP" altLang="en-US" dirty="0"/>
              <a:t>多天体近赤外線撮像分光装置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rgbClr val="FF0000"/>
                </a:solidFill>
              </a:rPr>
              <a:t>MOIRCS</a:t>
            </a:r>
            <a:r>
              <a:rPr lang="en-US" altLang="ja-JP" dirty="0"/>
              <a:t>)</a:t>
            </a:r>
            <a:r>
              <a:rPr lang="ja-JP" altLang="en-US" dirty="0"/>
              <a:t>による</a:t>
            </a:r>
            <a:r>
              <a:rPr lang="ja-JP" altLang="en-US" dirty="0">
                <a:solidFill>
                  <a:srgbClr val="0432FF"/>
                </a:solidFill>
              </a:rPr>
              <a:t>銀河リッジ</a:t>
            </a:r>
            <a:r>
              <a:rPr lang="en-US" altLang="ja-JP" dirty="0">
                <a:solidFill>
                  <a:srgbClr val="0432FF"/>
                </a:solidFill>
              </a:rPr>
              <a:t>X</a:t>
            </a:r>
            <a:r>
              <a:rPr lang="ja-JP" altLang="en-US" dirty="0">
                <a:solidFill>
                  <a:srgbClr val="0432FF"/>
                </a:solidFill>
              </a:rPr>
              <a:t>線放射</a:t>
            </a:r>
            <a:r>
              <a:rPr lang="ja-JP" altLang="en-US" dirty="0"/>
              <a:t>の起源天体の研究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>
                <a:solidFill>
                  <a:srgbClr val="0432FF"/>
                </a:solidFill>
              </a:rPr>
              <a:t>特異天体 </a:t>
            </a:r>
            <a:r>
              <a:rPr lang="en-US" altLang="ja-JP" dirty="0"/>
              <a:t>XSS J12270-4859 </a:t>
            </a:r>
            <a:r>
              <a:rPr lang="ja-JP" altLang="en-US" dirty="0"/>
              <a:t>の多波長観測</a:t>
            </a:r>
            <a:r>
              <a:rPr lang="en-US" altLang="ja-JP" dirty="0"/>
              <a:t> (</a:t>
            </a:r>
            <a:r>
              <a:rPr lang="ja-JP" altLang="en-US" dirty="0">
                <a:solidFill>
                  <a:srgbClr val="FF0000"/>
                </a:solidFill>
              </a:rPr>
              <a:t>すざく、</a:t>
            </a:r>
            <a:r>
              <a:rPr lang="en-US" altLang="ja-JP" dirty="0">
                <a:solidFill>
                  <a:srgbClr val="FF0000"/>
                </a:solidFill>
              </a:rPr>
              <a:t>IRSF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r>
              <a:rPr lang="ja-JP" altLang="en-US" dirty="0">
                <a:solidFill>
                  <a:srgbClr val="0432FF"/>
                </a:solidFill>
              </a:rPr>
              <a:t>白色矮星</a:t>
            </a:r>
            <a:r>
              <a:rPr lang="ja-JP" altLang="en-US" dirty="0"/>
              <a:t>と思いきや、</a:t>
            </a:r>
            <a:r>
              <a:rPr lang="ja-JP" altLang="en-US" dirty="0">
                <a:solidFill>
                  <a:srgbClr val="0432FF"/>
                </a:solidFill>
              </a:rPr>
              <a:t>中性子星</a:t>
            </a:r>
            <a:r>
              <a:rPr lang="en-US" altLang="ja-JP" dirty="0">
                <a:solidFill>
                  <a:srgbClr val="0432FF"/>
                </a:solidFill>
              </a:rPr>
              <a:t>[</a:t>
            </a:r>
            <a:r>
              <a:rPr lang="ja-JP" altLang="en-US" dirty="0">
                <a:solidFill>
                  <a:srgbClr val="0432FF"/>
                </a:solidFill>
              </a:rPr>
              <a:t>パルサー</a:t>
            </a:r>
            <a:r>
              <a:rPr lang="en-US" altLang="ja-JP" dirty="0">
                <a:solidFill>
                  <a:srgbClr val="0432FF"/>
                </a:solidFill>
              </a:rPr>
              <a:t>]</a:t>
            </a:r>
            <a:r>
              <a:rPr lang="en-US" altLang="ja-JP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>
                <a:solidFill>
                  <a:srgbClr val="FF0000"/>
                </a:solidFill>
              </a:rPr>
              <a:t>すざく衛星</a:t>
            </a:r>
            <a:r>
              <a:rPr lang="ja-JP" altLang="en-US" dirty="0"/>
              <a:t>による</a:t>
            </a:r>
            <a:r>
              <a:rPr lang="ja-JP" altLang="en-US" dirty="0">
                <a:solidFill>
                  <a:srgbClr val="0432FF"/>
                </a:solidFill>
              </a:rPr>
              <a:t>セイファート銀河</a:t>
            </a:r>
            <a:r>
              <a:rPr lang="ja-JP" altLang="en-US" dirty="0"/>
              <a:t>の広帯域</a:t>
            </a:r>
            <a:r>
              <a:rPr lang="en-US" altLang="ja-JP" dirty="0"/>
              <a:t>X</a:t>
            </a:r>
            <a:r>
              <a:rPr lang="ja-JP" altLang="en-US" dirty="0"/>
              <a:t>線スペクトル変化と鉄輝線構造の研究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>
                <a:solidFill>
                  <a:srgbClr val="FF0000"/>
                </a:solidFill>
              </a:rPr>
              <a:t>すざく衛星</a:t>
            </a:r>
            <a:r>
              <a:rPr lang="ja-JP" altLang="en-US" dirty="0"/>
              <a:t>による</a:t>
            </a:r>
            <a:r>
              <a:rPr lang="ja-JP" altLang="en-US" dirty="0">
                <a:solidFill>
                  <a:srgbClr val="0432FF"/>
                </a:solidFill>
              </a:rPr>
              <a:t>矮新星</a:t>
            </a:r>
            <a:r>
              <a:rPr lang="ja-JP" altLang="en-US" dirty="0"/>
              <a:t>からの</a:t>
            </a:r>
            <a:r>
              <a:rPr lang="en-US" altLang="ja-JP" dirty="0"/>
              <a:t>X</a:t>
            </a:r>
            <a:r>
              <a:rPr lang="ja-JP" altLang="en-US" dirty="0"/>
              <a:t>線放射の研究</a:t>
            </a:r>
            <a:r>
              <a:rPr lang="en-US" altLang="ja-JP" dirty="0"/>
              <a:t> (</a:t>
            </a:r>
            <a:r>
              <a:rPr lang="ja-JP" altLang="en-US" dirty="0">
                <a:solidFill>
                  <a:srgbClr val="0432FF"/>
                </a:solidFill>
              </a:rPr>
              <a:t>白色矮星</a:t>
            </a:r>
            <a:r>
              <a:rPr lang="en-US" altLang="ja-JP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>
                <a:solidFill>
                  <a:srgbClr val="FF0000"/>
                </a:solidFill>
              </a:rPr>
              <a:t>すざく衛星</a:t>
            </a:r>
            <a:r>
              <a:rPr lang="ja-JP" altLang="en-US" dirty="0"/>
              <a:t>を用いた</a:t>
            </a:r>
            <a:r>
              <a:rPr lang="ja-JP" altLang="en-US" dirty="0">
                <a:solidFill>
                  <a:srgbClr val="0432FF"/>
                </a:solidFill>
              </a:rPr>
              <a:t>ブラックホール連星</a:t>
            </a:r>
            <a:r>
              <a:rPr lang="ja-JP" altLang="en-US" dirty="0"/>
              <a:t>の短時間における</a:t>
            </a:r>
            <a:r>
              <a:rPr lang="en-US" altLang="ja-JP" dirty="0"/>
              <a:t>X</a:t>
            </a:r>
            <a:r>
              <a:rPr lang="ja-JP" altLang="en-US" dirty="0"/>
              <a:t>線スペクトル変動の研究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/>
              <a:t>X</a:t>
            </a:r>
            <a:r>
              <a:rPr lang="ja-JP" altLang="en-US" dirty="0"/>
              <a:t>線天文衛星「</a:t>
            </a:r>
            <a:r>
              <a:rPr lang="ja-JP" altLang="en-US" dirty="0">
                <a:solidFill>
                  <a:srgbClr val="FF0000"/>
                </a:solidFill>
              </a:rPr>
              <a:t>すざく</a:t>
            </a:r>
            <a:r>
              <a:rPr lang="ja-JP" altLang="en-US" dirty="0"/>
              <a:t>」アーカイブデータを用いた</a:t>
            </a:r>
            <a:r>
              <a:rPr lang="ja-JP" altLang="en-US" dirty="0">
                <a:solidFill>
                  <a:srgbClr val="0432FF"/>
                </a:solidFill>
              </a:rPr>
              <a:t>天体カタログ</a:t>
            </a:r>
            <a:r>
              <a:rPr lang="ja-JP" altLang="en-US" dirty="0"/>
              <a:t>の開発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>
                <a:solidFill>
                  <a:srgbClr val="0432FF"/>
                </a:solidFill>
              </a:rPr>
              <a:t>セイファート銀河</a:t>
            </a:r>
            <a:r>
              <a:rPr lang="ja-JP" altLang="en-US" dirty="0"/>
              <a:t>が示す広帯域</a:t>
            </a:r>
            <a:r>
              <a:rPr lang="en-US" altLang="ja-JP" dirty="0"/>
              <a:t>X</a:t>
            </a:r>
            <a:r>
              <a:rPr lang="ja-JP" altLang="en-US" dirty="0"/>
              <a:t>線スペクトル変動に対する統一的な解釈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rgbClr val="FF0000"/>
                </a:solidFill>
              </a:rPr>
              <a:t>XMM, </a:t>
            </a:r>
            <a:r>
              <a:rPr lang="en-US" altLang="ja-JP" dirty="0" err="1">
                <a:solidFill>
                  <a:srgbClr val="FF0000"/>
                </a:solidFill>
              </a:rPr>
              <a:t>Suzaku</a:t>
            </a:r>
            <a:r>
              <a:rPr lang="en-US" altLang="ja-JP" dirty="0">
                <a:solidFill>
                  <a:srgbClr val="FF0000"/>
                </a:solidFill>
              </a:rPr>
              <a:t>, </a:t>
            </a:r>
            <a:r>
              <a:rPr lang="en-US" altLang="ja-JP" dirty="0" err="1">
                <a:solidFill>
                  <a:srgbClr val="FF0000"/>
                </a:solidFill>
              </a:rPr>
              <a:t>Nustar</a:t>
            </a:r>
            <a:r>
              <a:rPr lang="en-US" altLang="ja-JP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>
                <a:solidFill>
                  <a:srgbClr val="FF0000"/>
                </a:solidFill>
              </a:rPr>
              <a:t>すざく衛星</a:t>
            </a:r>
            <a:r>
              <a:rPr lang="ja-JP" altLang="en-US" dirty="0"/>
              <a:t>の観測中に偶然発見された</a:t>
            </a:r>
            <a:r>
              <a:rPr lang="en-US" altLang="ja-JP" dirty="0">
                <a:solidFill>
                  <a:srgbClr val="0432FF"/>
                </a:solidFill>
              </a:rPr>
              <a:t>X</a:t>
            </a:r>
            <a:r>
              <a:rPr lang="ja-JP" altLang="en-US" dirty="0">
                <a:solidFill>
                  <a:srgbClr val="0432FF"/>
                </a:solidFill>
              </a:rPr>
              <a:t>線変動天体</a:t>
            </a:r>
            <a:r>
              <a:rPr lang="ja-JP" altLang="en-US" dirty="0"/>
              <a:t>の研究</a:t>
            </a:r>
            <a:r>
              <a:rPr lang="en-US" altLang="ja-JP" dirty="0"/>
              <a:t>(</a:t>
            </a:r>
            <a:r>
              <a:rPr lang="ja-JP" altLang="en-US" dirty="0">
                <a:solidFill>
                  <a:srgbClr val="FF0000"/>
                </a:solidFill>
              </a:rPr>
              <a:t>すざく、</a:t>
            </a:r>
            <a:r>
              <a:rPr lang="en-US" altLang="ja-JP" dirty="0">
                <a:solidFill>
                  <a:srgbClr val="FF0000"/>
                </a:solidFill>
              </a:rPr>
              <a:t>Swift</a:t>
            </a:r>
            <a:r>
              <a:rPr lang="en-US" altLang="ja-JP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>
                <a:solidFill>
                  <a:srgbClr val="FF0000"/>
                </a:solidFill>
              </a:rPr>
              <a:t>成層圏気球</a:t>
            </a:r>
            <a:r>
              <a:rPr lang="en-US" altLang="ja-JP" dirty="0">
                <a:solidFill>
                  <a:srgbClr val="FF0000"/>
                </a:solidFill>
              </a:rPr>
              <a:t>VLBI</a:t>
            </a:r>
            <a:r>
              <a:rPr lang="ja-JP" altLang="en-US" dirty="0"/>
              <a:t>観測の実現に向けた地上</a:t>
            </a:r>
            <a:r>
              <a:rPr lang="ja-JP" altLang="en-US" dirty="0">
                <a:solidFill>
                  <a:srgbClr val="0432FF"/>
                </a:solidFill>
              </a:rPr>
              <a:t>実験</a:t>
            </a:r>
            <a:r>
              <a:rPr lang="en-US" altLang="ja-JP" dirty="0"/>
              <a:t> (</a:t>
            </a:r>
            <a:r>
              <a:rPr lang="ja-JP" altLang="en-US" dirty="0"/>
              <a:t>電波、</a:t>
            </a:r>
            <a:r>
              <a:rPr lang="ja-JP" altLang="en-US" dirty="0">
                <a:solidFill>
                  <a:srgbClr val="FF0000"/>
                </a:solidFill>
              </a:rPr>
              <a:t>気球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0000FF"/>
                </a:solidFill>
              </a:rPr>
              <a:t>地上実験</a:t>
            </a:r>
            <a:r>
              <a:rPr lang="en-US" altLang="ja-JP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/>
              <a:t>X</a:t>
            </a:r>
            <a:r>
              <a:rPr lang="ja-JP" altLang="en-US" dirty="0"/>
              <a:t>線天文衛星</a:t>
            </a:r>
            <a:r>
              <a:rPr lang="en-US" altLang="ja-JP" dirty="0">
                <a:solidFill>
                  <a:srgbClr val="FF0000"/>
                </a:solidFill>
              </a:rPr>
              <a:t>XRISM</a:t>
            </a:r>
            <a:r>
              <a:rPr lang="ja-JP" altLang="en-US" dirty="0"/>
              <a:t>の初期観測データ解析に向けた地上試験</a:t>
            </a:r>
            <a:r>
              <a:rPr lang="en-US" altLang="ja-JP" dirty="0"/>
              <a:t> (</a:t>
            </a:r>
            <a:r>
              <a:rPr lang="en-US" altLang="ja-JP" dirty="0">
                <a:solidFill>
                  <a:srgbClr val="FF0000"/>
                </a:solidFill>
              </a:rPr>
              <a:t>XRISM</a:t>
            </a:r>
            <a:r>
              <a:rPr lang="ja-JP" altLang="en-US" dirty="0"/>
              <a:t>、</a:t>
            </a:r>
            <a:r>
              <a:rPr lang="ja-JP" altLang="en-US" dirty="0">
                <a:solidFill>
                  <a:srgbClr val="0432FF"/>
                </a:solidFill>
              </a:rPr>
              <a:t>地上実験</a:t>
            </a:r>
            <a:r>
              <a:rPr lang="en-US" altLang="ja-JP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err="1">
                <a:solidFill>
                  <a:srgbClr val="FF0000"/>
                </a:solidFill>
              </a:rPr>
              <a:t>LiteBIRD</a:t>
            </a:r>
            <a:r>
              <a:rPr lang="ja-JP" altLang="fr-FR" dirty="0"/>
              <a:t>衛星における宇宙線ノイズの影響評価と機上機器によるデータ処理の検討 </a:t>
            </a:r>
            <a:r>
              <a:rPr lang="fr-FR" altLang="ja-JP" dirty="0"/>
              <a:t>(</a:t>
            </a:r>
            <a:r>
              <a:rPr lang="fr-FR" altLang="ja-JP" dirty="0">
                <a:solidFill>
                  <a:srgbClr val="FF0000"/>
                </a:solidFill>
              </a:rPr>
              <a:t>LiteBIRD</a:t>
            </a:r>
            <a:r>
              <a:rPr lang="fr-FR" altLang="ja-JP" dirty="0"/>
              <a:t>,</a:t>
            </a:r>
            <a:r>
              <a:rPr lang="ja-JP" altLang="fr-FR" dirty="0">
                <a:solidFill>
                  <a:srgbClr val="0000FF"/>
                </a:solidFill>
              </a:rPr>
              <a:t>地上実験</a:t>
            </a:r>
            <a:r>
              <a:rPr lang="fr-FR" altLang="ja-JP" dirty="0"/>
              <a:t>)</a:t>
            </a:r>
            <a:endParaRPr kumimoji="1" lang="en-US" altLang="ja-JP" dirty="0"/>
          </a:p>
          <a:p>
            <a:r>
              <a:rPr kumimoji="1" lang="ja-JP" altLang="en-US" dirty="0"/>
              <a:t>博士論文</a:t>
            </a:r>
            <a:endParaRPr lang="en-US" altLang="ja-JP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X-ray Spectral Study of the </a:t>
            </a:r>
            <a:r>
              <a:rPr lang="en-US" altLang="ja-JP" dirty="0">
                <a:solidFill>
                  <a:srgbClr val="0432FF"/>
                </a:solidFill>
              </a:rPr>
              <a:t>Seyfert 1 Galaxy </a:t>
            </a:r>
            <a:r>
              <a:rPr lang="en-US" altLang="ja-JP" dirty="0"/>
              <a:t>MCG-6-30-15</a:t>
            </a:r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すざく</a:t>
            </a:r>
            <a:endParaRPr lang="en-US" altLang="ja-JP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A Statistical Study of Long-term X-ray Variabilities of </a:t>
            </a:r>
            <a:r>
              <a:rPr lang="en-US" altLang="ja-JP" dirty="0">
                <a:solidFill>
                  <a:srgbClr val="0432FF"/>
                </a:solidFill>
              </a:rPr>
              <a:t>Ultraluminous X-ray Sources </a:t>
            </a:r>
            <a:r>
              <a:rPr lang="en-US" altLang="ja-JP" dirty="0"/>
              <a:t>and Galactic Black Hole Binaries</a:t>
            </a:r>
            <a:r>
              <a:rPr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Chandra, XMM, MAXI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An X-ray and Near-Infrared Study of the </a:t>
            </a:r>
            <a:r>
              <a:rPr lang="en-US" altLang="ja-JP" dirty="0">
                <a:solidFill>
                  <a:srgbClr val="0432FF"/>
                </a:solidFill>
              </a:rPr>
              <a:t>Galactic Ridge X-ray Emission </a:t>
            </a:r>
            <a:r>
              <a:rPr lang="en-US" altLang="ja-JP" dirty="0">
                <a:solidFill>
                  <a:srgbClr val="FF0000"/>
                </a:solidFill>
              </a:rPr>
              <a:t>(Chandra, </a:t>
            </a:r>
            <a:r>
              <a:rPr lang="ja-JP" altLang="en-US" dirty="0">
                <a:solidFill>
                  <a:srgbClr val="FF0000"/>
                </a:solidFill>
              </a:rPr>
              <a:t>すばる、</a:t>
            </a:r>
            <a:r>
              <a:rPr lang="en-US" altLang="ja-JP" dirty="0">
                <a:solidFill>
                  <a:srgbClr val="FF0000"/>
                </a:solidFill>
              </a:rPr>
              <a:t>IRSF)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(“Spectral modeling of the </a:t>
            </a:r>
            <a:r>
              <a:rPr lang="en-US" altLang="ja-JP" dirty="0">
                <a:solidFill>
                  <a:srgbClr val="0432FF"/>
                </a:solidFill>
              </a:rPr>
              <a:t>super-soft X-ray sources (</a:t>
            </a:r>
            <a:r>
              <a:rPr lang="ja-JP" altLang="en-US" dirty="0">
                <a:solidFill>
                  <a:srgbClr val="0432FF"/>
                </a:solidFill>
              </a:rPr>
              <a:t>白色矮星</a:t>
            </a:r>
            <a:r>
              <a:rPr lang="en-US" altLang="ja-JP" dirty="0">
                <a:solidFill>
                  <a:srgbClr val="0432FF"/>
                </a:solidFill>
              </a:rPr>
              <a:t>) </a:t>
            </a:r>
            <a:r>
              <a:rPr lang="en-US" altLang="ja-JP" dirty="0"/>
              <a:t>with Monte Carlo simulation”) </a:t>
            </a:r>
            <a:r>
              <a:rPr lang="en-US" altLang="ja-JP" dirty="0">
                <a:solidFill>
                  <a:srgbClr val="FF0000"/>
                </a:solidFill>
              </a:rPr>
              <a:t>XMM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On the X-ray spectral variability in the Fe-K band of </a:t>
            </a:r>
            <a:r>
              <a:rPr lang="en-US" altLang="ja-JP" dirty="0">
                <a:solidFill>
                  <a:srgbClr val="0432FF"/>
                </a:solidFill>
              </a:rPr>
              <a:t>active galactic nuclei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rgbClr val="FF0000"/>
                </a:solidFill>
              </a:rPr>
              <a:t>XMM</a:t>
            </a:r>
            <a:r>
              <a:rPr lang="en-US" altLang="ja-JP" dirty="0"/>
              <a:t>)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42302" y="1215484"/>
            <a:ext cx="4201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どれも研究室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から</a:t>
            </a:r>
            <a:r>
              <a:rPr kumimoji="1" lang="ja-JP" altLang="en-US" dirty="0">
                <a:hlinkClick r:id="rId2"/>
              </a:rPr>
              <a:t>ダウンロード可能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3552" y="1120634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赤字は装置</a:t>
            </a:r>
            <a:r>
              <a:rPr kumimoji="1" lang="ja-JP" altLang="en-US" dirty="0"/>
              <a:t>、</a:t>
            </a:r>
            <a:r>
              <a:rPr kumimoji="1" lang="ja-JP" altLang="en-US" dirty="0">
                <a:solidFill>
                  <a:srgbClr val="0432FF"/>
                </a:solidFill>
              </a:rPr>
              <a:t>青字は研究対象・内容</a:t>
            </a:r>
          </a:p>
        </p:txBody>
      </p:sp>
    </p:spTree>
    <p:extLst>
      <p:ext uri="{BB962C8B-B14F-4D97-AF65-F5344CB8AC3E}">
        <p14:creationId xmlns:p14="http://schemas.microsoft.com/office/powerpoint/2010/main" val="188600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</a:t>
            </a:r>
            <a:r>
              <a:rPr kumimoji="1" lang="en-US" altLang="ja-JP" dirty="0"/>
              <a:t>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62866"/>
            <a:ext cx="10515600" cy="4793484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「ひとみ」衛星、</a:t>
            </a:r>
            <a:r>
              <a:rPr kumimoji="1" lang="en-US" altLang="ja-JP" dirty="0"/>
              <a:t>2016</a:t>
            </a:r>
            <a:r>
              <a:rPr kumimoji="1" lang="ja-JP" altLang="en-US" dirty="0"/>
              <a:t>年</a:t>
            </a:r>
            <a:r>
              <a:rPr kumimoji="1" lang="en-US" altLang="ja-JP" dirty="0"/>
              <a:t>2</a:t>
            </a:r>
            <a:r>
              <a:rPr kumimoji="1" lang="ja-JP" altLang="en-US" dirty="0"/>
              <a:t>月打ち上げ、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月運用終了</a:t>
            </a:r>
            <a:endParaRPr kumimoji="1" lang="en-US" altLang="ja-JP" dirty="0"/>
          </a:p>
          <a:p>
            <a:pPr lvl="1"/>
            <a:r>
              <a:rPr lang="ja-JP" altLang="en-US" dirty="0"/>
              <a:t>人類最初の</a:t>
            </a:r>
            <a:r>
              <a:rPr lang="en-US" altLang="ja-JP" dirty="0"/>
              <a:t>”</a:t>
            </a:r>
            <a:r>
              <a:rPr lang="ja-JP" altLang="en-US" dirty="0"/>
              <a:t>マイクロカロリメーター</a:t>
            </a:r>
            <a:r>
              <a:rPr lang="en-US" altLang="ja-JP" dirty="0"/>
              <a:t>”</a:t>
            </a:r>
            <a:r>
              <a:rPr lang="ja-JP" altLang="en-US" dirty="0"/>
              <a:t>による</a:t>
            </a:r>
            <a:r>
              <a:rPr lang="en-US" altLang="ja-JP" dirty="0"/>
              <a:t>X</a:t>
            </a:r>
            <a:r>
              <a:rPr lang="ja-JP" altLang="en-US" dirty="0"/>
              <a:t>線観測の実現</a:t>
            </a:r>
            <a:endParaRPr lang="en-US" altLang="ja-JP" dirty="0"/>
          </a:p>
          <a:p>
            <a:pPr lvl="1"/>
            <a:r>
              <a:rPr lang="ja-JP" altLang="en-US" dirty="0"/>
              <a:t>短期間のわずかな観測から、多くの素晴らしい論文が出版された</a:t>
            </a:r>
            <a:endParaRPr lang="en-US" altLang="ja-JP" dirty="0"/>
          </a:p>
          <a:p>
            <a:pPr lvl="1"/>
            <a:r>
              <a:rPr kumimoji="1" lang="ja-JP" altLang="en-US" dirty="0"/>
              <a:t>マイクロカロリメーターの威力（過去最高のエネルギー分解能）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0FA35FE-5F36-4891-AB89-7F880959F14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2579" y="3292851"/>
            <a:ext cx="6308343" cy="2916404"/>
          </a:xfrm>
          <a:prstGeom prst="rect">
            <a:avLst/>
          </a:prstGeom>
        </p:spPr>
      </p:pic>
      <p:pic>
        <p:nvPicPr>
          <p:cNvPr id="7" name="Picture 5" descr="D:\PPT_Out\nature-logo.jpg">
            <a:extLst>
              <a:ext uri="{FF2B5EF4-FFF2-40B4-BE49-F238E27FC236}">
                <a16:creationId xmlns:a16="http://schemas.microsoft.com/office/drawing/2014/main" id="{980C2958-13E4-45FB-A33E-8FAF467186EA}"/>
              </a:ext>
            </a:extLst>
          </p:cNvPr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289" y="6362700"/>
            <a:ext cx="13335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4A149DE-5454-4B1E-A4F4-EBC28F782D2F}"/>
              </a:ext>
            </a:extLst>
          </p:cNvPr>
          <p:cNvSpPr txBox="1">
            <a:spLocks/>
          </p:cNvSpPr>
          <p:nvPr/>
        </p:nvSpPr>
        <p:spPr bwMode="auto">
          <a:xfrm>
            <a:off x="3282293" y="6362700"/>
            <a:ext cx="822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1200" dirty="0">
                <a:latin typeface="Arial" charset="0"/>
              </a:rPr>
              <a:t>The </a:t>
            </a:r>
            <a:r>
              <a:rPr lang="fr-FR" altLang="en-US" sz="1200" dirty="0" err="1">
                <a:latin typeface="Arial" charset="0"/>
              </a:rPr>
              <a:t>Hitomi</a:t>
            </a:r>
            <a:r>
              <a:rPr lang="fr-FR" altLang="en-US" sz="1200" dirty="0">
                <a:latin typeface="Arial" charset="0"/>
              </a:rPr>
              <a:t> collaboration </a:t>
            </a:r>
            <a:r>
              <a:rPr lang="fr-FR" altLang="en-US" sz="1200" i="1" dirty="0">
                <a:latin typeface="Arial" charset="0"/>
              </a:rPr>
              <a:t>Nature </a:t>
            </a:r>
            <a:r>
              <a:rPr lang="fr-FR" altLang="en-US" sz="1200" b="1" dirty="0">
                <a:latin typeface="Arial" charset="0"/>
              </a:rPr>
              <a:t>535,</a:t>
            </a:r>
            <a:r>
              <a:rPr lang="fr-FR" altLang="en-US" sz="1200" i="1" dirty="0">
                <a:latin typeface="Arial" charset="0"/>
              </a:rPr>
              <a:t> </a:t>
            </a:r>
            <a:r>
              <a:rPr lang="fr-FR" altLang="en-US" sz="1200" dirty="0">
                <a:latin typeface="Arial" charset="0"/>
              </a:rPr>
              <a:t>117–121 (2016) doi:10.1038/nature18627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9DEF8B-68FA-40F7-B223-0C4D17458DFD}"/>
              </a:ext>
            </a:extLst>
          </p:cNvPr>
          <p:cNvSpPr txBox="1"/>
          <p:nvPr/>
        </p:nvSpPr>
        <p:spPr>
          <a:xfrm>
            <a:off x="319669" y="6117630"/>
            <a:ext cx="4262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hlinkClick r:id="rId5"/>
              </a:rPr>
              <a:t>NASA</a:t>
            </a:r>
            <a:r>
              <a:rPr kumimoji="1" lang="ja-JP" altLang="en-US" dirty="0">
                <a:hlinkClick r:id="rId5"/>
              </a:rPr>
              <a:t>が作成したプロモーションビデオ</a:t>
            </a:r>
            <a:endParaRPr kumimoji="1" lang="en-US" altLang="ja-JP" dirty="0"/>
          </a:p>
          <a:p>
            <a:r>
              <a:rPr kumimoji="1" lang="ja-JP" altLang="en-US" dirty="0"/>
              <a:t>（</a:t>
            </a:r>
            <a:r>
              <a:rPr lang="ja-JP" altLang="en-US" dirty="0"/>
              <a:t>必見！</a:t>
            </a:r>
            <a:r>
              <a:rPr lang="en-US" altLang="ja-JP" dirty="0"/>
              <a:t> </a:t>
            </a:r>
            <a:r>
              <a:rPr kumimoji="1" lang="en-US" altLang="ja-JP" dirty="0"/>
              <a:t>YouTube NASA</a:t>
            </a:r>
            <a:r>
              <a:rPr kumimoji="1" lang="ja-JP" altLang="en-US" dirty="0"/>
              <a:t>チャンネル）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C973988-507C-4F83-8607-DEEAC8EE4247}"/>
              </a:ext>
            </a:extLst>
          </p:cNvPr>
          <p:cNvSpPr txBox="1"/>
          <p:nvPr/>
        </p:nvSpPr>
        <p:spPr>
          <a:xfrm>
            <a:off x="8870922" y="4267817"/>
            <a:ext cx="2593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ペルセウス銀河団の</a:t>
            </a:r>
            <a:endParaRPr kumimoji="1" lang="en-US" altLang="ja-JP" dirty="0"/>
          </a:p>
          <a:p>
            <a:r>
              <a:rPr kumimoji="1" lang="ja-JP" altLang="en-US" dirty="0"/>
              <a:t>鉄輝線スペクトル</a:t>
            </a:r>
          </a:p>
        </p:txBody>
      </p:sp>
    </p:spTree>
    <p:extLst>
      <p:ext uri="{BB962C8B-B14F-4D97-AF65-F5344CB8AC3E}">
        <p14:creationId xmlns:p14="http://schemas.microsoft.com/office/powerpoint/2010/main" val="114721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</a:t>
            </a:r>
            <a:r>
              <a:rPr lang="en-US" altLang="ja-JP" dirty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1556" y="1350552"/>
            <a:ext cx="11638844" cy="5158610"/>
          </a:xfrm>
        </p:spPr>
        <p:txBody>
          <a:bodyPr>
            <a:normAutofit/>
          </a:bodyPr>
          <a:lstStyle/>
          <a:p>
            <a:r>
              <a:rPr lang="en-US" altLang="ja-JP" dirty="0"/>
              <a:t>2022</a:t>
            </a:r>
            <a:r>
              <a:rPr lang="ja-JP" altLang="fr-FR" dirty="0"/>
              <a:t>年度、</a:t>
            </a:r>
            <a:r>
              <a:rPr lang="en-US" altLang="ja-JP" dirty="0"/>
              <a:t>JAXA/ISAS</a:t>
            </a:r>
            <a:r>
              <a:rPr lang="ja-JP" altLang="en-US" dirty="0"/>
              <a:t>は</a:t>
            </a:r>
            <a:r>
              <a:rPr lang="en-US" altLang="ja-JP" dirty="0">
                <a:solidFill>
                  <a:srgbClr val="FF0000"/>
                </a:solidFill>
                <a:hlinkClick r:id="rId2"/>
              </a:rPr>
              <a:t>XRISM</a:t>
            </a:r>
            <a:r>
              <a:rPr lang="ja-JP" altLang="en-US" dirty="0">
                <a:solidFill>
                  <a:srgbClr val="FF0000"/>
                </a:solidFill>
                <a:hlinkClick r:id="rId2"/>
              </a:rPr>
              <a:t>衛星</a:t>
            </a:r>
            <a:r>
              <a:rPr lang="en-US" altLang="ja-JP" dirty="0">
                <a:hlinkClick r:id="rId2"/>
              </a:rPr>
              <a:t>(X-Ray Imaging and Spectroscopy Mission)</a:t>
            </a:r>
            <a:r>
              <a:rPr lang="ja-JP" altLang="en-US" dirty="0"/>
              <a:t>を</a:t>
            </a:r>
            <a:r>
              <a:rPr lang="ja-JP" altLang="fr-FR" dirty="0"/>
              <a:t>打ち上げ予定</a:t>
            </a:r>
            <a:endParaRPr lang="en-US" altLang="ja-JP" dirty="0"/>
          </a:p>
          <a:p>
            <a:pPr lvl="1"/>
            <a:r>
              <a:rPr kumimoji="1" lang="ja-JP" altLang="en-US" dirty="0"/>
              <a:t>「ひとみ」でやり残したマイクロカロリメーターによるサイエンスのリカバリ</a:t>
            </a:r>
            <a:endParaRPr kumimoji="1" lang="en-US" altLang="ja-JP" dirty="0"/>
          </a:p>
          <a:p>
            <a:pPr lvl="1"/>
            <a:r>
              <a:rPr lang="en-US" altLang="ja-JP" b="1" dirty="0">
                <a:solidFill>
                  <a:srgbClr val="FF0000"/>
                </a:solidFill>
              </a:rPr>
              <a:t>2022</a:t>
            </a:r>
            <a:r>
              <a:rPr kumimoji="1" lang="ja-JP" altLang="en-US" b="1" dirty="0">
                <a:solidFill>
                  <a:srgbClr val="FF0000"/>
                </a:solidFill>
              </a:rPr>
              <a:t>年度大学院入学の学生の</a:t>
            </a:r>
            <a:r>
              <a:rPr kumimoji="1" lang="ja-JP" altLang="fr-FR" b="1" dirty="0">
                <a:solidFill>
                  <a:srgbClr val="FF0000"/>
                </a:solidFill>
              </a:rPr>
              <a:t>修士・</a:t>
            </a:r>
            <a:r>
              <a:rPr kumimoji="1" lang="ja-JP" altLang="en-US" b="1" dirty="0">
                <a:solidFill>
                  <a:srgbClr val="FF0000"/>
                </a:solidFill>
              </a:rPr>
              <a:t>博士論文にピッタリ！</a:t>
            </a:r>
            <a:endParaRPr kumimoji="1" lang="fr-FR" altLang="ja-JP" b="1" dirty="0">
              <a:solidFill>
                <a:srgbClr val="FF0000"/>
              </a:solidFill>
            </a:endParaRPr>
          </a:p>
          <a:p>
            <a:r>
              <a:rPr lang="fr-FR" altLang="ja-JP" dirty="0"/>
              <a:t>2021</a:t>
            </a:r>
            <a:r>
              <a:rPr lang="ja-JP" altLang="fr-FR" dirty="0"/>
              <a:t>年</a:t>
            </a:r>
            <a:r>
              <a:rPr lang="fr-FR" altLang="ja-JP" dirty="0"/>
              <a:t>3</a:t>
            </a:r>
            <a:r>
              <a:rPr lang="ja-JP" altLang="fr-FR" dirty="0"/>
              <a:t>月、</a:t>
            </a:r>
            <a:r>
              <a:rPr lang="fr-FR" altLang="ja-JP" dirty="0"/>
              <a:t>ISAS</a:t>
            </a:r>
            <a:r>
              <a:rPr lang="ja-JP" altLang="fr-FR" dirty="0"/>
              <a:t>オンライン特別公開</a:t>
            </a:r>
            <a:endParaRPr lang="fr-FR" altLang="ja-JP" dirty="0"/>
          </a:p>
          <a:p>
            <a:pPr lvl="1"/>
            <a:r>
              <a:rPr lang="ja-JP" altLang="fr-FR" dirty="0"/>
              <a:t>「</a:t>
            </a:r>
            <a:r>
              <a:rPr lang="ja-JP" altLang="fr-FR" dirty="0">
                <a:hlinkClick r:id="rId3"/>
              </a:rPr>
              <a:t>熱くダイナミックな宇宙を探る </a:t>
            </a:r>
            <a:r>
              <a:rPr lang="fr-FR" dirty="0">
                <a:hlinkClick r:id="rId3"/>
              </a:rPr>
              <a:t>XRISM</a:t>
            </a:r>
            <a:r>
              <a:rPr lang="ja-JP" altLang="fr-FR" dirty="0">
                <a:hlinkClick r:id="rId3"/>
              </a:rPr>
              <a:t> </a:t>
            </a:r>
            <a:r>
              <a:rPr lang="ja-JP" altLang="fr-FR" dirty="0"/>
              <a:t>」</a:t>
            </a:r>
            <a:endParaRPr lang="fr-FR" altLang="ja-JP" dirty="0"/>
          </a:p>
          <a:p>
            <a:pPr lvl="2"/>
            <a:r>
              <a:rPr lang="ja-JP" altLang="fr-FR" dirty="0"/>
              <a:t>当研究室</a:t>
            </a:r>
            <a:r>
              <a:rPr lang="fr-FR" altLang="ja-JP" dirty="0"/>
              <a:t>D2</a:t>
            </a:r>
            <a:r>
              <a:rPr lang="ja-JP" altLang="fr-FR" dirty="0"/>
              <a:t>の</a:t>
            </a:r>
            <a:r>
              <a:rPr lang="ja-JP" altLang="fr-FR" dirty="0">
                <a:hlinkClick r:id="rId4"/>
              </a:rPr>
              <a:t>御堂岡さん</a:t>
            </a:r>
            <a:r>
              <a:rPr lang="ja-JP" altLang="fr-FR" dirty="0"/>
              <a:t>、</a:t>
            </a:r>
            <a:r>
              <a:rPr lang="fr-FR" altLang="ja-JP" dirty="0"/>
              <a:t>D1</a:t>
            </a:r>
            <a:r>
              <a:rPr lang="ja-JP" altLang="fr-FR" dirty="0"/>
              <a:t>の</a:t>
            </a:r>
            <a:r>
              <a:rPr lang="ja-JP" altLang="fr-FR" dirty="0">
                <a:hlinkClick r:id="rId5"/>
              </a:rPr>
              <a:t>富永さん</a:t>
            </a:r>
            <a:r>
              <a:rPr lang="ja-JP" altLang="fr-FR" dirty="0"/>
              <a:t>が、</a:t>
            </a:r>
            <a:r>
              <a:rPr lang="fr-FR" altLang="ja-JP" dirty="0"/>
              <a:t>XRISM</a:t>
            </a:r>
            <a:r>
              <a:rPr lang="ja-JP" altLang="fr-FR" dirty="0"/>
              <a:t>で調べたいことを語ってくれました。</a:t>
            </a:r>
            <a:endParaRPr lang="fr-FR" dirty="0"/>
          </a:p>
          <a:p>
            <a:r>
              <a:rPr kumimoji="1" lang="en-US" altLang="ja-JP" dirty="0"/>
              <a:t>XRISM</a:t>
            </a:r>
            <a:r>
              <a:rPr lang="ja-JP" altLang="fr-FR" dirty="0"/>
              <a:t>搭載マイクロカロリメータの実験が</a:t>
            </a:r>
            <a:r>
              <a:rPr kumimoji="1" lang="ja-JP" altLang="fr-FR" dirty="0"/>
              <a:t>急ピッチで進行中</a:t>
            </a:r>
            <a:r>
              <a:rPr lang="ja-JP" altLang="fr-FR" dirty="0"/>
              <a:t>です。</a:t>
            </a:r>
            <a:endParaRPr lang="fr-FR" altLang="ja-JP" dirty="0"/>
          </a:p>
          <a:p>
            <a:pPr lvl="1"/>
            <a:r>
              <a:rPr kumimoji="1" lang="ja-JP" altLang="fr-FR" dirty="0">
                <a:hlinkClick r:id="rId6"/>
              </a:rPr>
              <a:t>当研究室の大学院生も、実験や試験に参加しています</a:t>
            </a:r>
            <a:r>
              <a:rPr kumimoji="1" lang="ja-JP" altLang="fr-FR" dirty="0"/>
              <a:t>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11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</a:t>
            </a:r>
            <a:r>
              <a:rPr lang="en-US" altLang="ja-JP" dirty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1556" y="1350552"/>
            <a:ext cx="11638844" cy="515861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XRISM</a:t>
            </a:r>
            <a:r>
              <a:rPr lang="ja-JP" altLang="en-US" dirty="0"/>
              <a:t>まで何をやるか？</a:t>
            </a:r>
            <a:endParaRPr lang="fr-FR" altLang="ja-JP" dirty="0"/>
          </a:p>
          <a:p>
            <a:r>
              <a:rPr kumimoji="1" lang="ja-JP" altLang="fr-FR" dirty="0">
                <a:solidFill>
                  <a:srgbClr val="FF0000"/>
                </a:solidFill>
              </a:rPr>
              <a:t>データ解析</a:t>
            </a:r>
            <a:r>
              <a:rPr kumimoji="1" lang="fr-FR" altLang="ja-JP" dirty="0"/>
              <a:t>(</a:t>
            </a:r>
            <a:r>
              <a:rPr kumimoji="1" lang="ja-JP" altLang="fr-FR" dirty="0"/>
              <a:t>主著者で天文の論文を書く</a:t>
            </a:r>
            <a:r>
              <a:rPr kumimoji="1" lang="fr-FR" altLang="ja-JP" dirty="0"/>
              <a:t>)</a:t>
            </a:r>
            <a:r>
              <a:rPr kumimoji="1" lang="ja-JP" altLang="fr-FR" dirty="0"/>
              <a:t>と</a:t>
            </a:r>
            <a:r>
              <a:rPr kumimoji="1" lang="ja-JP" altLang="fr-FR" dirty="0">
                <a:solidFill>
                  <a:srgbClr val="0432FF"/>
                </a:solidFill>
              </a:rPr>
              <a:t>プロジェクト</a:t>
            </a:r>
            <a:r>
              <a:rPr kumimoji="1" lang="fr-FR" altLang="ja-JP" dirty="0">
                <a:solidFill>
                  <a:srgbClr val="0432FF"/>
                </a:solidFill>
              </a:rPr>
              <a:t>(</a:t>
            </a:r>
            <a:r>
              <a:rPr kumimoji="1" lang="ja-JP" altLang="fr-FR" dirty="0">
                <a:solidFill>
                  <a:srgbClr val="0432FF"/>
                </a:solidFill>
              </a:rPr>
              <a:t>実験</a:t>
            </a:r>
            <a:r>
              <a:rPr kumimoji="1" lang="fr-FR" altLang="ja-JP" dirty="0">
                <a:solidFill>
                  <a:srgbClr val="0432FF"/>
                </a:solidFill>
              </a:rPr>
              <a:t>)</a:t>
            </a:r>
            <a:r>
              <a:rPr kumimoji="1" lang="ja-JP" altLang="fr-FR" dirty="0"/>
              <a:t>の両方のテーマを与えています</a:t>
            </a:r>
            <a:endParaRPr lang="en-US" altLang="ja-JP" dirty="0"/>
          </a:p>
          <a:p>
            <a:r>
              <a:rPr lang="ja-JP" altLang="fr-FR" dirty="0"/>
              <a:t>直近</a:t>
            </a:r>
            <a:r>
              <a:rPr lang="fr-FR" altLang="ja-JP" dirty="0"/>
              <a:t>5</a:t>
            </a:r>
            <a:r>
              <a:rPr lang="ja-JP" altLang="fr-FR" dirty="0"/>
              <a:t>年間</a:t>
            </a:r>
            <a:r>
              <a:rPr lang="ja-JP" altLang="en-US" dirty="0"/>
              <a:t>の大学院生の研究テーマ </a:t>
            </a:r>
            <a:endParaRPr lang="en-US" altLang="ja-JP" dirty="0"/>
          </a:p>
          <a:p>
            <a:pPr marL="1371600" lvl="2" indent="-457200">
              <a:buFont typeface="+mj-lt"/>
              <a:buAutoNum type="arabicPeriod"/>
            </a:pPr>
            <a:r>
              <a:rPr lang="ja-JP" altLang="fr-FR" dirty="0">
                <a:solidFill>
                  <a:srgbClr val="FF0000"/>
                </a:solidFill>
              </a:rPr>
              <a:t>論文</a:t>
            </a:r>
            <a:r>
              <a:rPr lang="fr-FR" altLang="ja-JP" dirty="0">
                <a:solidFill>
                  <a:srgbClr val="FF0000"/>
                </a:solidFill>
              </a:rPr>
              <a:t>: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/>
              <a:t>MAXI</a:t>
            </a:r>
            <a:r>
              <a:rPr lang="ja-JP" altLang="fr-FR" dirty="0"/>
              <a:t>による</a:t>
            </a:r>
            <a:r>
              <a:rPr lang="en-US" altLang="ja-JP" dirty="0"/>
              <a:t>LMC</a:t>
            </a:r>
            <a:r>
              <a:rPr lang="ja-JP" altLang="en-US" dirty="0"/>
              <a:t>領域モニター</a:t>
            </a:r>
            <a:br>
              <a:rPr lang="fr-FR" altLang="ja-JP" dirty="0"/>
            </a:br>
            <a:r>
              <a:rPr lang="ja-JP" altLang="fr-FR" dirty="0">
                <a:solidFill>
                  <a:srgbClr val="0000FF"/>
                </a:solidFill>
              </a:rPr>
              <a:t>プロジェクト</a:t>
            </a:r>
            <a:r>
              <a:rPr lang="fr-FR" altLang="ja-JP" dirty="0">
                <a:solidFill>
                  <a:srgbClr val="0000FF"/>
                </a:solidFill>
              </a:rPr>
              <a:t>:</a:t>
            </a:r>
            <a:r>
              <a:rPr lang="ja-JP" altLang="fr-FR" dirty="0"/>
              <a:t> </a:t>
            </a:r>
            <a:r>
              <a:rPr lang="ja-JP" altLang="en-US" dirty="0"/>
              <a:t>気球</a:t>
            </a:r>
            <a:r>
              <a:rPr lang="en-US" altLang="ja-JP" dirty="0"/>
              <a:t>VLBI</a:t>
            </a:r>
            <a:r>
              <a:rPr lang="ja-JP" altLang="en-US" dirty="0"/>
              <a:t>実験 </a:t>
            </a:r>
            <a:r>
              <a:rPr lang="fr-FR" altLang="ja-JP" dirty="0"/>
              <a:t>(</a:t>
            </a:r>
            <a:r>
              <a:rPr lang="ja-JP" altLang="en-US" dirty="0"/>
              <a:t>修士論文</a:t>
            </a:r>
            <a:r>
              <a:rPr lang="fr-FR" altLang="ja-JP" dirty="0"/>
              <a:t>)</a:t>
            </a:r>
            <a:endParaRPr lang="en-US" altLang="ja-JP" dirty="0"/>
          </a:p>
          <a:p>
            <a:pPr marL="1371600" lvl="2" indent="-457200">
              <a:buFont typeface="+mj-lt"/>
              <a:buAutoNum type="arabicPeriod"/>
            </a:pPr>
            <a:r>
              <a:rPr lang="ja-JP" altLang="fr-FR" dirty="0">
                <a:solidFill>
                  <a:srgbClr val="FF0000"/>
                </a:solidFill>
              </a:rPr>
              <a:t>論文</a:t>
            </a:r>
            <a:r>
              <a:rPr lang="fr-FR" altLang="ja-JP" dirty="0">
                <a:solidFill>
                  <a:srgbClr val="0432FF"/>
                </a:solidFill>
              </a:rPr>
              <a:t>:</a:t>
            </a:r>
            <a:r>
              <a:rPr lang="en-US" altLang="ja-JP" dirty="0"/>
              <a:t>XMM</a:t>
            </a:r>
            <a:r>
              <a:rPr lang="ja-JP" altLang="fr-FR" dirty="0"/>
              <a:t>衛星による</a:t>
            </a:r>
            <a:r>
              <a:rPr lang="fr-FR" altLang="ja-JP" dirty="0"/>
              <a:t>W</a:t>
            </a:r>
            <a:r>
              <a:rPr lang="en-US" altLang="ja-JP" dirty="0" err="1"/>
              <a:t>olf-Rayet</a:t>
            </a:r>
            <a:r>
              <a:rPr lang="ja-JP" altLang="en-US" dirty="0"/>
              <a:t>星の</a:t>
            </a:r>
            <a:r>
              <a:rPr lang="ja-JP" altLang="fr-FR" dirty="0"/>
              <a:t>観測論文を出版。</a:t>
            </a:r>
            <a:r>
              <a:rPr lang="en-US" altLang="ja-JP" dirty="0"/>
              <a:t> AGN</a:t>
            </a:r>
            <a:r>
              <a:rPr lang="ja-JP" altLang="en-US" dirty="0"/>
              <a:t>の</a:t>
            </a:r>
            <a:r>
              <a:rPr lang="ja-JP" altLang="fr-FR" dirty="0"/>
              <a:t>観測</a:t>
            </a:r>
            <a:r>
              <a:rPr lang="ja-JP" altLang="en-US" dirty="0"/>
              <a:t>で論文</a:t>
            </a:r>
            <a:r>
              <a:rPr lang="ja-JP" altLang="fr-FR" dirty="0"/>
              <a:t>を投稿。</a:t>
            </a:r>
            <a:r>
              <a:rPr lang="ja-JP" altLang="en-US" dirty="0"/>
              <a:t> </a:t>
            </a:r>
            <a:r>
              <a:rPr lang="en-US" altLang="ja-JP" dirty="0"/>
              <a:t>RXTE, NICER</a:t>
            </a:r>
            <a:r>
              <a:rPr lang="ja-JP" altLang="en-US" dirty="0"/>
              <a:t>の中性子星データ解析</a:t>
            </a:r>
            <a:r>
              <a:rPr lang="ja-JP" altLang="fr-FR" dirty="0"/>
              <a:t>をして論文準備中。</a:t>
            </a:r>
            <a:br>
              <a:rPr lang="fr-FR" altLang="ja-JP" dirty="0"/>
            </a:br>
            <a:r>
              <a:rPr lang="ja-JP" altLang="fr-FR" dirty="0">
                <a:solidFill>
                  <a:srgbClr val="0000FF"/>
                </a:solidFill>
              </a:rPr>
              <a:t>プロジェクト</a:t>
            </a:r>
            <a:r>
              <a:rPr lang="fr-FR" altLang="ja-JP" dirty="0">
                <a:solidFill>
                  <a:srgbClr val="0000FF"/>
                </a:solidFill>
              </a:rPr>
              <a:t>:</a:t>
            </a:r>
            <a:r>
              <a:rPr lang="en-US" altLang="ja-JP" dirty="0"/>
              <a:t>XRISM</a:t>
            </a:r>
            <a:r>
              <a:rPr lang="ja-JP" altLang="en-US" dirty="0"/>
              <a:t>マイクロカロリメーター実験</a:t>
            </a:r>
            <a:r>
              <a:rPr lang="fr-FR" altLang="ja-JP" dirty="0"/>
              <a:t>(</a:t>
            </a:r>
            <a:r>
              <a:rPr lang="ja-JP" altLang="en-US" dirty="0"/>
              <a:t>修士論文</a:t>
            </a:r>
            <a:r>
              <a:rPr lang="fr-FR" altLang="ja-JP" dirty="0"/>
              <a:t>)</a:t>
            </a:r>
            <a:r>
              <a:rPr lang="ja-JP" altLang="en-US" dirty="0"/>
              <a:t>。 </a:t>
            </a:r>
            <a:r>
              <a:rPr lang="en-US" altLang="ja-JP" dirty="0"/>
              <a:t>KAGRA</a:t>
            </a:r>
            <a:r>
              <a:rPr lang="ja-JP" altLang="en-US" dirty="0"/>
              <a:t>実験にも参加。</a:t>
            </a:r>
            <a:endParaRPr lang="en-US" altLang="ja-JP" dirty="0"/>
          </a:p>
          <a:p>
            <a:pPr marL="1371600" lvl="2" indent="-457200">
              <a:buFont typeface="+mj-lt"/>
              <a:buAutoNum type="arabicPeriod"/>
            </a:pPr>
            <a:r>
              <a:rPr lang="ja-JP" altLang="fr-FR" dirty="0">
                <a:solidFill>
                  <a:srgbClr val="FF0000"/>
                </a:solidFill>
              </a:rPr>
              <a:t>論文：</a:t>
            </a:r>
            <a:r>
              <a:rPr lang="en-US" altLang="ja-JP" dirty="0"/>
              <a:t>MAXI</a:t>
            </a:r>
            <a:r>
              <a:rPr lang="ja-JP" altLang="en-US" dirty="0"/>
              <a:t>のブラックホール</a:t>
            </a:r>
            <a:r>
              <a:rPr lang="ja-JP" altLang="fr-FR" dirty="0"/>
              <a:t>新星発見論文を出版。</a:t>
            </a:r>
            <a:r>
              <a:rPr lang="en-US" altLang="ja-JP" dirty="0"/>
              <a:t>NICER</a:t>
            </a:r>
            <a:r>
              <a:rPr lang="ja-JP" altLang="en-US" dirty="0"/>
              <a:t>プロポーザル</a:t>
            </a:r>
            <a:r>
              <a:rPr lang="ja-JP" altLang="fr-FR" dirty="0"/>
              <a:t>が</a:t>
            </a:r>
            <a:r>
              <a:rPr lang="ja-JP" altLang="en-US" dirty="0"/>
              <a:t>採択</a:t>
            </a:r>
            <a:r>
              <a:rPr lang="ja-JP" altLang="fr-FR" dirty="0"/>
              <a:t>され、データを解析して論文準備中</a:t>
            </a:r>
            <a:r>
              <a:rPr lang="ja-JP" altLang="en-US" dirty="0"/>
              <a:t>（中性子星</a:t>
            </a:r>
            <a:r>
              <a:rPr lang="en-US" altLang="ja-JP" dirty="0"/>
              <a:t>)</a:t>
            </a:r>
            <a:r>
              <a:rPr lang="ja-JP" altLang="en-US" dirty="0"/>
              <a:t>。</a:t>
            </a:r>
            <a:br>
              <a:rPr lang="fr-FR" altLang="ja-JP" dirty="0"/>
            </a:br>
            <a:r>
              <a:rPr lang="ja-JP" altLang="fr-FR" dirty="0">
                <a:solidFill>
                  <a:srgbClr val="0000FF"/>
                </a:solidFill>
              </a:rPr>
              <a:t>プロジェクト</a:t>
            </a:r>
            <a:r>
              <a:rPr lang="fr-FR" altLang="ja-JP" dirty="0">
                <a:solidFill>
                  <a:srgbClr val="0000FF"/>
                </a:solidFill>
              </a:rPr>
              <a:t>:</a:t>
            </a:r>
            <a:r>
              <a:rPr lang="en-US" altLang="ja-JP" dirty="0" err="1"/>
              <a:t>LiteBIRD</a:t>
            </a:r>
            <a:r>
              <a:rPr lang="ja-JP" altLang="en-US" dirty="0"/>
              <a:t>の機上システムの開発</a:t>
            </a:r>
            <a:r>
              <a:rPr lang="fr-FR" altLang="ja-JP" dirty="0"/>
              <a:t>(</a:t>
            </a:r>
            <a:r>
              <a:rPr lang="ja-JP" altLang="fr-FR" dirty="0"/>
              <a:t>修士論文</a:t>
            </a:r>
            <a:r>
              <a:rPr lang="fr-FR" altLang="ja-JP" dirty="0"/>
              <a:t>)</a:t>
            </a:r>
            <a:r>
              <a:rPr lang="ja-JP" altLang="en-US" dirty="0"/>
              <a:t>。</a:t>
            </a:r>
            <a:r>
              <a:rPr lang="en-US" altLang="ja-JP" dirty="0"/>
              <a:t> XRISM</a:t>
            </a:r>
            <a:r>
              <a:rPr lang="ja-JP" altLang="en-US" dirty="0"/>
              <a:t>マイクロカロリメーターの実験</a:t>
            </a:r>
            <a:r>
              <a:rPr lang="ja-JP" altLang="fr-FR" dirty="0"/>
              <a:t>に参加</a:t>
            </a:r>
            <a:r>
              <a:rPr lang="ja-JP" altLang="en-US" dirty="0"/>
              <a:t>。</a:t>
            </a:r>
            <a:endParaRPr lang="en-US" altLang="ja-JP" dirty="0"/>
          </a:p>
          <a:p>
            <a:pPr marL="1371600" lvl="2" indent="-457200">
              <a:buFont typeface="+mj-lt"/>
              <a:buAutoNum type="arabicPeriod"/>
            </a:pPr>
            <a:r>
              <a:rPr lang="ja-JP" altLang="fr-FR" dirty="0">
                <a:solidFill>
                  <a:srgbClr val="FF0000"/>
                </a:solidFill>
              </a:rPr>
              <a:t>論文：</a:t>
            </a:r>
            <a:r>
              <a:rPr lang="en-US" altLang="ja-JP" dirty="0"/>
              <a:t>Chandra, Suzaku, XMM</a:t>
            </a:r>
            <a:r>
              <a:rPr lang="ja-JP" altLang="fr-FR" dirty="0"/>
              <a:t>による</a:t>
            </a:r>
            <a:r>
              <a:rPr lang="en-US" altLang="ja-JP" dirty="0"/>
              <a:t>Wolf-</a:t>
            </a:r>
            <a:r>
              <a:rPr lang="en-US" altLang="ja-JP" dirty="0" err="1"/>
              <a:t>Rayet</a:t>
            </a:r>
            <a:r>
              <a:rPr lang="ja-JP" altLang="en-US" dirty="0"/>
              <a:t>星</a:t>
            </a:r>
            <a:r>
              <a:rPr lang="ja-JP" altLang="fr-FR" dirty="0"/>
              <a:t>の観測論文を投稿</a:t>
            </a:r>
            <a:r>
              <a:rPr lang="ja-JP" altLang="en-US" dirty="0"/>
              <a:t>。</a:t>
            </a:r>
            <a:br>
              <a:rPr lang="fr-FR" altLang="ja-JP" dirty="0"/>
            </a:br>
            <a:r>
              <a:rPr lang="ja-JP" altLang="fr-FR" dirty="0">
                <a:solidFill>
                  <a:srgbClr val="0000FF"/>
                </a:solidFill>
              </a:rPr>
              <a:t>プロジェクト</a:t>
            </a:r>
            <a:r>
              <a:rPr lang="fr-FR" altLang="ja-JP" dirty="0">
                <a:solidFill>
                  <a:srgbClr val="0000FF"/>
                </a:solidFill>
              </a:rPr>
              <a:t>:</a:t>
            </a:r>
            <a:r>
              <a:rPr lang="ja-JP" altLang="en-US" dirty="0"/>
              <a:t>国際宇宙ステーション上で</a:t>
            </a:r>
            <a:r>
              <a:rPr lang="en-US" altLang="ja-JP" dirty="0"/>
              <a:t>MAXI</a:t>
            </a:r>
            <a:r>
              <a:rPr lang="ja-JP" altLang="en-US" dirty="0"/>
              <a:t>と</a:t>
            </a:r>
            <a:r>
              <a:rPr lang="en-US" altLang="ja-JP" dirty="0"/>
              <a:t>NICER</a:t>
            </a:r>
            <a:r>
              <a:rPr lang="ja-JP" altLang="en-US" dirty="0"/>
              <a:t>を連携させるシステムの開発。</a:t>
            </a:r>
            <a:endParaRPr lang="fr-FR" altLang="ja-JP" dirty="0"/>
          </a:p>
          <a:p>
            <a:pPr marL="1371600" lvl="2" indent="-457200">
              <a:buFont typeface="+mj-lt"/>
              <a:buAutoNum type="arabicPeriod"/>
            </a:pPr>
            <a:r>
              <a:rPr lang="ja-JP" altLang="fr-FR" dirty="0">
                <a:solidFill>
                  <a:srgbClr val="FF0000"/>
                </a:solidFill>
              </a:rPr>
              <a:t>論文：</a:t>
            </a:r>
            <a:r>
              <a:rPr lang="fr-FR" altLang="ja-JP" dirty="0"/>
              <a:t>MAXI</a:t>
            </a:r>
            <a:r>
              <a:rPr lang="ja-JP" altLang="fr-FR" dirty="0"/>
              <a:t>と</a:t>
            </a:r>
            <a:r>
              <a:rPr lang="fr-FR" altLang="ja-JP" dirty="0"/>
              <a:t>Swift/BAT</a:t>
            </a:r>
            <a:r>
              <a:rPr lang="ja-JP" altLang="fr-FR" dirty="0"/>
              <a:t>によるブラックホール新星の光度曲線の分類。</a:t>
            </a:r>
            <a:br>
              <a:rPr lang="fr-FR" altLang="ja-JP" dirty="0"/>
            </a:br>
            <a:r>
              <a:rPr lang="ja-JP" altLang="fr-FR" dirty="0">
                <a:solidFill>
                  <a:srgbClr val="0000FF"/>
                </a:solidFill>
              </a:rPr>
              <a:t>プロジェクト：</a:t>
            </a:r>
            <a:r>
              <a:rPr lang="fr-FR" altLang="ja-JP" dirty="0"/>
              <a:t>XRISM</a:t>
            </a:r>
            <a:r>
              <a:rPr lang="ja-JP" altLang="en-US" dirty="0"/>
              <a:t>マイクロカロリメーター</a:t>
            </a:r>
            <a:r>
              <a:rPr lang="ja-JP" altLang="fr-FR" dirty="0"/>
              <a:t>の電磁干渉ノイズ評価。</a:t>
            </a:r>
            <a:endParaRPr lang="ja-JP" altLang="en-US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44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その他</a:t>
            </a:r>
            <a:r>
              <a:rPr lang="en-US" altLang="ja-JP" dirty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8744" y="1689100"/>
            <a:ext cx="10903656" cy="466725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>
                <a:hlinkClick r:id="rId2"/>
              </a:rPr>
              <a:t>国際卓越大学院教育プログラム</a:t>
            </a:r>
            <a:r>
              <a:rPr kumimoji="1" lang="ja-JP" altLang="en-US" dirty="0"/>
              <a:t>について</a:t>
            </a:r>
            <a:endParaRPr kumimoji="1" lang="en-US" altLang="ja-JP" dirty="0"/>
          </a:p>
          <a:p>
            <a:pPr lvl="1"/>
            <a:r>
              <a:rPr lang="en-US" altLang="ja-JP" dirty="0"/>
              <a:t>M1</a:t>
            </a:r>
            <a:r>
              <a:rPr lang="ja-JP" altLang="en-US" dirty="0"/>
              <a:t>の前期に募集。</a:t>
            </a:r>
            <a:r>
              <a:rPr lang="en-US" altLang="ja-JP" dirty="0"/>
              <a:t>M1</a:t>
            </a:r>
            <a:r>
              <a:rPr kumimoji="1" lang="ja-JP" altLang="en-US" dirty="0"/>
              <a:t>後期から博士課程修了まで奨学金が貰える。</a:t>
            </a:r>
            <a:endParaRPr kumimoji="1" lang="en-US" altLang="ja-JP" dirty="0"/>
          </a:p>
          <a:p>
            <a:pPr lvl="1"/>
            <a:r>
              <a:rPr lang="en-US" altLang="ja-JP" dirty="0"/>
              <a:t>2018</a:t>
            </a:r>
            <a:r>
              <a:rPr lang="ja-JP" altLang="en-US" dirty="0"/>
              <a:t>年度の</a:t>
            </a:r>
            <a:r>
              <a:rPr lang="en-US" altLang="ja-JP" dirty="0"/>
              <a:t>M1</a:t>
            </a:r>
            <a:r>
              <a:rPr lang="ja-JP" altLang="en-US" dirty="0"/>
              <a:t>は</a:t>
            </a:r>
            <a:r>
              <a:rPr lang="ja-JP" altLang="en-US" dirty="0">
                <a:solidFill>
                  <a:srgbClr val="FF0000"/>
                </a:solidFill>
                <a:hlinkClick r:id="rId3"/>
              </a:rPr>
              <a:t>フォトンサイエンス国際卓越大学院</a:t>
            </a:r>
            <a:r>
              <a:rPr lang="ja-JP" altLang="en-US" dirty="0">
                <a:solidFill>
                  <a:srgbClr val="FF0000"/>
                </a:solidFill>
              </a:rPr>
              <a:t>に合格</a:t>
            </a:r>
            <a:r>
              <a:rPr lang="ja-JP" altLang="en-US" dirty="0"/>
              <a:t>。</a:t>
            </a:r>
            <a:endParaRPr lang="en-US" altLang="ja-JP" dirty="0"/>
          </a:p>
          <a:p>
            <a:pPr lvl="2"/>
            <a:r>
              <a:rPr lang="ja-JP" altLang="en-US" sz="2400" dirty="0"/>
              <a:t>テーマは「史上</a:t>
            </a:r>
            <a:r>
              <a:rPr lang="ja-JP" altLang="ja-JP" sz="2400" dirty="0"/>
              <a:t>初の</a:t>
            </a:r>
            <a:r>
              <a:rPr lang="en-US" altLang="ja-JP" sz="2400" dirty="0"/>
              <a:t>X</a:t>
            </a:r>
            <a:r>
              <a:rPr lang="ja-JP" altLang="en-US" sz="2400" dirty="0"/>
              <a:t>線連星系からの</a:t>
            </a:r>
            <a:r>
              <a:rPr lang="ja-JP" altLang="ja-JP" sz="2400" dirty="0"/>
              <a:t>重力波検出</a:t>
            </a:r>
            <a:r>
              <a:rPr lang="ja-JP" altLang="en-US" sz="2400" dirty="0"/>
              <a:t>」</a:t>
            </a:r>
            <a:endParaRPr lang="en-US" altLang="ja-JP" sz="2400" dirty="0"/>
          </a:p>
          <a:p>
            <a:pPr lvl="1"/>
            <a:r>
              <a:rPr lang="en-US" altLang="ja-JP" dirty="0"/>
              <a:t>2019</a:t>
            </a:r>
            <a:r>
              <a:rPr lang="ja-JP" altLang="en-US" dirty="0"/>
              <a:t>年度の</a:t>
            </a:r>
            <a:r>
              <a:rPr lang="en-US" altLang="ja-JP" dirty="0"/>
              <a:t>M1</a:t>
            </a:r>
            <a:r>
              <a:rPr lang="ja-JP" altLang="en-US" dirty="0"/>
              <a:t>は</a:t>
            </a:r>
            <a:r>
              <a:rPr lang="ja-JP" altLang="en-US" dirty="0">
                <a:solidFill>
                  <a:srgbClr val="FF0000"/>
                </a:solidFill>
                <a:hlinkClick r:id="rId4"/>
              </a:rPr>
              <a:t>宇宙地球フロンティア国際卓越大学院</a:t>
            </a:r>
            <a:r>
              <a:rPr lang="ja-JP" altLang="en-US" dirty="0">
                <a:solidFill>
                  <a:srgbClr val="FF0000"/>
                </a:solidFill>
              </a:rPr>
              <a:t>に合格</a:t>
            </a:r>
            <a:endParaRPr lang="en-US" altLang="ja-JP" dirty="0">
              <a:solidFill>
                <a:srgbClr val="FF0000"/>
              </a:solidFill>
            </a:endParaRPr>
          </a:p>
          <a:p>
            <a:pPr lvl="2"/>
            <a:r>
              <a:rPr lang="ja-JP" altLang="en-US" sz="2400" dirty="0"/>
              <a:t>テーマは「</a:t>
            </a:r>
            <a:r>
              <a:rPr lang="en-US" altLang="ja-JP" sz="2400" dirty="0" err="1"/>
              <a:t>LiteBIRD</a:t>
            </a:r>
            <a:r>
              <a:rPr lang="ja-JP" altLang="en-US" sz="2400" dirty="0"/>
              <a:t>と</a:t>
            </a:r>
            <a:r>
              <a:rPr lang="en-US" altLang="ja-JP" sz="2400" dirty="0"/>
              <a:t>XRISM</a:t>
            </a:r>
            <a:r>
              <a:rPr lang="ja-JP" altLang="en-US" sz="2400" dirty="0"/>
              <a:t>を用いた宇宙インフレーションと元素の起源」</a:t>
            </a:r>
            <a:endParaRPr lang="en-US" altLang="ja-JP" sz="2400" dirty="0"/>
          </a:p>
          <a:p>
            <a:pPr lvl="1"/>
            <a:r>
              <a:rPr kumimoji="1" lang="ja-JP" altLang="en-US" dirty="0">
                <a:solidFill>
                  <a:srgbClr val="FF0000"/>
                </a:solidFill>
              </a:rPr>
              <a:t>現</a:t>
            </a:r>
            <a:r>
              <a:rPr kumimoji="1" lang="en-US" altLang="ja-JP" dirty="0">
                <a:solidFill>
                  <a:srgbClr val="FF0000"/>
                </a:solidFill>
              </a:rPr>
              <a:t>M1</a:t>
            </a:r>
            <a:r>
              <a:rPr kumimoji="1" lang="ja-JP" altLang="fr-FR" dirty="0">
                <a:solidFill>
                  <a:srgbClr val="FF0000"/>
                </a:solidFill>
              </a:rPr>
              <a:t>が</a:t>
            </a:r>
            <a:r>
              <a:rPr kumimoji="1" lang="ja-JP" altLang="en-US" dirty="0">
                <a:solidFill>
                  <a:srgbClr val="FF0000"/>
                </a:solidFill>
              </a:rPr>
              <a:t>申請書執筆中。</a:t>
            </a:r>
            <a:endParaRPr kumimoji="1" lang="fr-FR" altLang="ja-JP" dirty="0">
              <a:solidFill>
                <a:srgbClr val="FF0000"/>
              </a:solidFill>
            </a:endParaRPr>
          </a:p>
          <a:p>
            <a:r>
              <a:rPr kumimoji="1" lang="ja-JP" altLang="fr-FR" dirty="0">
                <a:hlinkClick r:id="rId5"/>
              </a:rPr>
              <a:t>日本学術振興会特別研究員</a:t>
            </a:r>
            <a:r>
              <a:rPr kumimoji="1" lang="fr-FR" altLang="ja-JP" dirty="0">
                <a:hlinkClick r:id="rId5"/>
              </a:rPr>
              <a:t>(DC1, DC2)</a:t>
            </a:r>
            <a:r>
              <a:rPr kumimoji="1" lang="ja-JP" altLang="fr-FR" dirty="0"/>
              <a:t>について</a:t>
            </a:r>
            <a:endParaRPr kumimoji="1" lang="fr-FR" altLang="ja-JP" dirty="0"/>
          </a:p>
          <a:p>
            <a:pPr lvl="1"/>
            <a:r>
              <a:rPr lang="fr-FR" altLang="ja-JP" dirty="0"/>
              <a:t>M2/D1</a:t>
            </a:r>
            <a:r>
              <a:rPr lang="ja-JP" altLang="fr-FR" dirty="0"/>
              <a:t>の春に応募。採択されたら</a:t>
            </a:r>
            <a:r>
              <a:rPr lang="fr-FR" altLang="ja-JP" dirty="0"/>
              <a:t>D1/D2</a:t>
            </a:r>
            <a:r>
              <a:rPr lang="ja-JP" altLang="fr-FR" dirty="0"/>
              <a:t>から奨励金が支給される</a:t>
            </a:r>
            <a:endParaRPr lang="fr-FR" altLang="ja-JP" dirty="0"/>
          </a:p>
          <a:p>
            <a:pPr lvl="1"/>
            <a:r>
              <a:rPr kumimoji="1" lang="ja-JP" altLang="fr-FR" dirty="0">
                <a:solidFill>
                  <a:srgbClr val="FF0000"/>
                </a:solidFill>
              </a:rPr>
              <a:t>現</a:t>
            </a:r>
            <a:r>
              <a:rPr kumimoji="1" lang="fr-FR" altLang="ja-JP" dirty="0">
                <a:solidFill>
                  <a:srgbClr val="FF0000"/>
                </a:solidFill>
              </a:rPr>
              <a:t>D1,M2</a:t>
            </a:r>
            <a:r>
              <a:rPr lang="ja-JP" altLang="fr-FR" dirty="0">
                <a:solidFill>
                  <a:srgbClr val="FF0000"/>
                </a:solidFill>
              </a:rPr>
              <a:t>が</a:t>
            </a:r>
            <a:r>
              <a:rPr kumimoji="1" lang="ja-JP" altLang="fr-FR" dirty="0">
                <a:solidFill>
                  <a:srgbClr val="FF0000"/>
                </a:solidFill>
              </a:rPr>
              <a:t>申請書提出した。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fr-FR" dirty="0"/>
              <a:t>これらの</a:t>
            </a:r>
            <a:r>
              <a:rPr lang="ja-JP" altLang="en-US" dirty="0"/>
              <a:t>応募を推奨します。</a:t>
            </a:r>
            <a:r>
              <a:rPr lang="ja-JP" altLang="fr-FR" dirty="0"/>
              <a:t>二人の教員が全力で</a:t>
            </a:r>
            <a:r>
              <a:rPr lang="ja-JP" altLang="en-US" dirty="0"/>
              <a:t>サポートします。</a:t>
            </a:r>
            <a:endParaRPr lang="en-US" altLang="ja-JP" dirty="0"/>
          </a:p>
          <a:p>
            <a:pPr marL="457200" lvl="1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AAD-0195-6848-B12A-83AC31DA3D9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35136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1388</Words>
  <Application>Microsoft Office PowerPoint</Application>
  <PresentationFormat>ワイド画面</PresentationFormat>
  <Paragraphs>108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Yu Gothic</vt:lpstr>
      <vt:lpstr>Yu Gothic Light</vt:lpstr>
      <vt:lpstr>Arial</vt:lpstr>
      <vt:lpstr>ホワイト</vt:lpstr>
      <vt:lpstr>大学院進学希望者への ガイダンス資料</vt:lpstr>
      <vt:lpstr>研究室の特徴  http://www.isas.jaxa.jp/home/ebisawalab/</vt:lpstr>
      <vt:lpstr>専門</vt:lpstr>
      <vt:lpstr>教育目標（理想とする学生像）</vt:lpstr>
      <vt:lpstr>今までの大学院生の修士論文、博士論文</vt:lpstr>
      <vt:lpstr>その他 (1)</vt:lpstr>
      <vt:lpstr>その他(2)</vt:lpstr>
      <vt:lpstr>その他(3)</vt:lpstr>
      <vt:lpstr>その他(3)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ガイダンス資料</dc:title>
  <dc:creator>海老沢 研</dc:creator>
  <cp:lastModifiedBy>Ebisawa Ken</cp:lastModifiedBy>
  <cp:revision>181</cp:revision>
  <dcterms:created xsi:type="dcterms:W3CDTF">2018-06-06T14:59:17Z</dcterms:created>
  <dcterms:modified xsi:type="dcterms:W3CDTF">2021-06-05T08:03:13Z</dcterms:modified>
</cp:coreProperties>
</file>