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embeddings/Microsoft___11.bin" ContentType="application/vnd.openxmlformats-officedocument.oleObject"/>
  <Override PartName="/ppt/embeddings/Microsoft___12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__9.bin" ContentType="application/vnd.openxmlformats-officedocument.oleObject"/>
  <Override PartName="/ppt/notesSlides/notesSlide16.xml" ContentType="application/vnd.openxmlformats-officedocument.presentationml.notes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__6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embeddings/Microsoft___5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embeddings/Microsoft___13.bin" ContentType="application/vnd.openxmlformats-officedocument.oleObject"/>
  <Override PartName="/ppt/embeddings/Microsoft___4.bin" ContentType="application/vnd.openxmlformats-officedocument.oleObject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embeddings/Microsoft___10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__1.bin" ContentType="application/vnd.openxmlformats-officedocument.oleObject"/>
  <Override PartName="/ppt/slides/slide34.xml" ContentType="application/vnd.openxmlformats-officedocument.presentationml.slide+xml"/>
  <Override PartName="/ppt/embeddings/Microsoft___14.bin" ContentType="application/vnd.openxmlformats-officedocument.oleObject"/>
  <Override PartName="/ppt/notesSlides/notesSlide1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__3.bin" ContentType="application/vnd.openxmlformats-officedocument.oleObject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__7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__8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5"/>
  </p:notesMasterIdLst>
  <p:sldIdLst>
    <p:sldId id="337" r:id="rId2"/>
    <p:sldId id="324" r:id="rId3"/>
    <p:sldId id="325" r:id="rId4"/>
    <p:sldId id="328" r:id="rId5"/>
    <p:sldId id="334" r:id="rId6"/>
    <p:sldId id="260" r:id="rId7"/>
    <p:sldId id="261" r:id="rId8"/>
    <p:sldId id="330" r:id="rId9"/>
    <p:sldId id="397" r:id="rId10"/>
    <p:sldId id="398" r:id="rId11"/>
    <p:sldId id="399" r:id="rId12"/>
    <p:sldId id="422" r:id="rId13"/>
    <p:sldId id="411" r:id="rId14"/>
    <p:sldId id="400" r:id="rId15"/>
    <p:sldId id="415" r:id="rId16"/>
    <p:sldId id="409" r:id="rId17"/>
    <p:sldId id="410" r:id="rId18"/>
    <p:sldId id="428" r:id="rId19"/>
    <p:sldId id="430" r:id="rId20"/>
    <p:sldId id="417" r:id="rId21"/>
    <p:sldId id="406" r:id="rId22"/>
    <p:sldId id="435" r:id="rId23"/>
    <p:sldId id="342" r:id="rId24"/>
    <p:sldId id="315" r:id="rId25"/>
    <p:sldId id="343" r:id="rId26"/>
    <p:sldId id="344" r:id="rId27"/>
    <p:sldId id="346" r:id="rId28"/>
    <p:sldId id="347" r:id="rId29"/>
    <p:sldId id="348" r:id="rId30"/>
    <p:sldId id="351" r:id="rId31"/>
    <p:sldId id="316" r:id="rId32"/>
    <p:sldId id="359" r:id="rId33"/>
    <p:sldId id="286" r:id="rId34"/>
    <p:sldId id="356" r:id="rId35"/>
    <p:sldId id="357" r:id="rId36"/>
    <p:sldId id="418" r:id="rId37"/>
    <p:sldId id="432" r:id="rId38"/>
    <p:sldId id="358" r:id="rId39"/>
    <p:sldId id="431" r:id="rId40"/>
    <p:sldId id="292" r:id="rId41"/>
    <p:sldId id="294" r:id="rId42"/>
    <p:sldId id="363" r:id="rId43"/>
    <p:sldId id="304" r:id="rId4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277" autoAdjust="0"/>
    <p:restoredTop sz="87540" autoAdjust="0"/>
  </p:normalViewPr>
  <p:slideViewPr>
    <p:cSldViewPr snapToGrid="0" snapToObjects="1">
      <p:cViewPr varScale="1">
        <p:scale>
          <a:sx n="95" d="100"/>
          <a:sy n="95" d="100"/>
        </p:scale>
        <p:origin x="-8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.pict"/><Relationship Id="rId1" Type="http://schemas.openxmlformats.org/officeDocument/2006/relationships/image" Target="../media/image3.pict"/><Relationship Id="rId2" Type="http://schemas.openxmlformats.org/officeDocument/2006/relationships/image" Target="../media/image4.pict"/><Relationship Id="rId3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ict"/><Relationship Id="rId3" Type="http://schemas.openxmlformats.org/officeDocument/2006/relationships/image" Target="../media/image9.pict"/><Relationship Id="rId1" Type="http://schemas.openxmlformats.org/officeDocument/2006/relationships/image" Target="../media/image7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ict"/><Relationship Id="rId1" Type="http://schemas.openxmlformats.org/officeDocument/2006/relationships/image" Target="../media/image44.pict"/><Relationship Id="rId2" Type="http://schemas.openxmlformats.org/officeDocument/2006/relationships/image" Target="../media/image45.pict"/><Relationship Id="rId3" Type="http://schemas.openxmlformats.org/officeDocument/2006/relationships/image" Target="../media/image4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037FE-8EC8-2E42-BD7F-820650DAA689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D5D7C-2193-C446-98A7-EC1D21ABE6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Hello everyone.</a:t>
            </a:r>
            <a:r>
              <a:rPr lang="en-US" altLang="ja-JP" baseline="0" dirty="0" smtClean="0"/>
              <a:t> My name is </a:t>
            </a:r>
            <a:r>
              <a:rPr lang="en-US" altLang="ja-JP" baseline="0" dirty="0" err="1" smtClean="0"/>
              <a:t>Tetsu</a:t>
            </a:r>
            <a:r>
              <a:rPr lang="en-US" altLang="ja-JP" baseline="0" dirty="0" smtClean="0"/>
              <a:t> Anan. I work at Kyoto University, Japan.</a:t>
            </a:r>
          </a:p>
          <a:p>
            <a:r>
              <a:rPr lang="en-US" altLang="ja-JP" baseline="0" dirty="0" smtClean="0"/>
              <a:t>I will take PhD degree in May 2014, and I applied for postdoctoral position in Solar physics at the Max Planck Institute for Solar System research. </a:t>
            </a:r>
          </a:p>
          <a:p>
            <a:r>
              <a:rPr lang="en-US" altLang="ja-JP" dirty="0" smtClean="0"/>
              <a:t>Today, I would like to talk about my PhD thesis and what</a:t>
            </a:r>
            <a:r>
              <a:rPr lang="en-US" altLang="ja-JP" baseline="0" dirty="0" smtClean="0"/>
              <a:t> I want to do if I will be in postdoctoral position here.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Deexcite</a:t>
            </a:r>
            <a:r>
              <a:rPr lang="ja-JP" altLang="en-US" dirty="0" smtClean="0"/>
              <a:t>する確立が違えば偏る！！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D7C-2193-C446-98A7-EC1D21ABE6CF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Deexcite</a:t>
            </a:r>
            <a:r>
              <a:rPr lang="ja-JP" altLang="en-US" dirty="0" smtClean="0"/>
              <a:t>する確立が違えば偏る！！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D7C-2193-C446-98A7-EC1D21ABE6CF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Strong B and E field </a:t>
            </a:r>
            <a:r>
              <a:rPr lang="en-US" altLang="ja-JP" dirty="0" err="1" smtClean="0"/>
              <a:t>chane</a:t>
            </a:r>
            <a:r>
              <a:rPr lang="en-US" altLang="ja-JP" dirty="0" smtClean="0"/>
              <a:t> the </a:t>
            </a:r>
            <a:r>
              <a:rPr lang="en-US" altLang="ja-JP" dirty="0" err="1" smtClean="0"/>
              <a:t>effeciency</a:t>
            </a:r>
            <a:r>
              <a:rPr lang="en-US" altLang="ja-JP" dirty="0" smtClean="0"/>
              <a:t> of the generation of the linear polarization by scattering</a:t>
            </a:r>
          </a:p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efficiency depends on angular quantum number of upper and lower level.</a:t>
            </a:r>
          </a:p>
          <a:p>
            <a:r>
              <a:rPr lang="en-US" altLang="ja-JP" baseline="0" dirty="0" smtClean="0"/>
              <a:t>In L-S coupling and no external field case, the efficiency can be written as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In Strong field case, </a:t>
            </a:r>
            <a:r>
              <a:rPr lang="en-US" altLang="ja-JP" baseline="0" dirty="0" err="1" smtClean="0"/>
              <a:t>Paschen</a:t>
            </a:r>
            <a:r>
              <a:rPr lang="en-US" altLang="ja-JP" baseline="0" dirty="0" smtClean="0"/>
              <a:t>-Back effect and Stark </a:t>
            </a:r>
            <a:r>
              <a:rPr lang="en-US" altLang="ja-JP" baseline="0" dirty="0" err="1" smtClean="0"/>
              <a:t>efect</a:t>
            </a:r>
            <a:r>
              <a:rPr lang="en-US" altLang="ja-JP" baseline="0" dirty="0" smtClean="0"/>
              <a:t> change energy </a:t>
            </a:r>
            <a:r>
              <a:rPr lang="en-US" altLang="ja-JP" baseline="0" dirty="0" err="1" smtClean="0"/>
              <a:t>configulation</a:t>
            </a:r>
            <a:r>
              <a:rPr lang="en-US" altLang="ja-JP" baseline="0" dirty="0" smtClean="0"/>
              <a:t> of the atom</a:t>
            </a:r>
          </a:p>
          <a:p>
            <a:r>
              <a:rPr lang="en-US" altLang="ja-JP" baseline="0" dirty="0" smtClean="0"/>
              <a:t>The plot shows the energy configuration of hydrogen.</a:t>
            </a:r>
          </a:p>
          <a:p>
            <a:r>
              <a:rPr lang="en-US" altLang="ja-JP" dirty="0" smtClean="0"/>
              <a:t>Some</a:t>
            </a:r>
            <a:r>
              <a:rPr lang="en-US" altLang="ja-JP" baseline="0" dirty="0" smtClean="0"/>
              <a:t> level crossing and coupling</a:t>
            </a:r>
          </a:p>
          <a:p>
            <a:r>
              <a:rPr lang="en-US" altLang="ja-JP" baseline="0" dirty="0" smtClean="0"/>
              <a:t>In the regime, J is not good quantum number</a:t>
            </a:r>
          </a:p>
          <a:p>
            <a:r>
              <a:rPr lang="en-US" altLang="ja-JP" baseline="0" dirty="0" smtClean="0"/>
              <a:t>Thus the efficiency of the scattering change.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式（</a:t>
            </a:r>
            <a:r>
              <a:rPr lang="en-US" altLang="ja-JP" dirty="0" smtClean="0"/>
              <a:t>10.11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円は違う</a:t>
            </a:r>
            <a:r>
              <a:rPr lang="en-US" altLang="ja-JP" dirty="0" smtClean="0"/>
              <a:t>L</a:t>
            </a:r>
            <a:r>
              <a:rPr lang="ja-JP" altLang="en-US" dirty="0" smtClean="0"/>
              <a:t>が重なる点、電場によって違う</a:t>
            </a:r>
            <a:r>
              <a:rPr lang="en-US" altLang="ja-JP" dirty="0" smtClean="0"/>
              <a:t>L</a:t>
            </a:r>
            <a:r>
              <a:rPr lang="ja-JP" altLang="en-US" dirty="0" smtClean="0"/>
              <a:t>もインタラクション？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Here I’d like to introduce general polarization process in spectral line</a:t>
            </a:r>
          </a:p>
          <a:p>
            <a:r>
              <a:rPr lang="en-US" altLang="ja-JP" dirty="0" smtClean="0"/>
              <a:t>Before</a:t>
            </a:r>
            <a:r>
              <a:rPr lang="en-US" altLang="ja-JP" baseline="0" dirty="0" smtClean="0"/>
              <a:t> introduce the table, I would like to explain energy splitting and atomic polarization by using simple atomic model.</a:t>
            </a:r>
          </a:p>
          <a:p>
            <a:r>
              <a:rPr lang="en-US" altLang="ja-JP" baseline="0" dirty="0" smtClean="0"/>
              <a:t>This is upper level, and this is lower level. Energy is high and low.</a:t>
            </a:r>
          </a:p>
          <a:p>
            <a:r>
              <a:rPr lang="en-US" altLang="ja-JP" baseline="0" dirty="0" smtClean="0"/>
              <a:t>J is total angular momentum quantum number, and M is magnetic quantum number.</a:t>
            </a:r>
          </a:p>
          <a:p>
            <a:r>
              <a:rPr lang="en-US" altLang="ja-JP" dirty="0" smtClean="0"/>
              <a:t>Blue circles</a:t>
            </a:r>
            <a:r>
              <a:rPr lang="en-US" altLang="ja-JP" baseline="0" dirty="0" smtClean="0"/>
              <a:t> denote population of atom whose electron is on the sub-states. </a:t>
            </a:r>
            <a:endParaRPr lang="en-US" altLang="ja-JP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Transition</a:t>
            </a:r>
            <a:r>
              <a:rPr lang="en-US" altLang="ja-JP" baseline="0" dirty="0" smtClean="0"/>
              <a:t> of electron </a:t>
            </a:r>
            <a:r>
              <a:rPr lang="en-US" altLang="ja-JP" dirty="0" smtClean="0"/>
              <a:t>state</a:t>
            </a:r>
            <a:r>
              <a:rPr lang="en-US" altLang="ja-JP" baseline="0" dirty="0" smtClean="0"/>
              <a:t> from upper energy level to lower energy level produces photon whose polarization depends on the difference of magnetic quantum numbers.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Around</a:t>
            </a:r>
            <a:r>
              <a:rPr lang="en-US" altLang="ja-JP" sz="1200" baseline="0" dirty="0" smtClean="0"/>
              <a:t> 1990s some observations were carried out to measure electric field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They use Linear Stark effect which works on hydrogen-like ion and produce only linear polarization.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They assumed no atomic polarization.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Foukal</a:t>
            </a:r>
            <a:r>
              <a:rPr lang="en-US" altLang="ja-JP" dirty="0" smtClean="0"/>
              <a:t> &amp; Behr measured Electric field of a surge</a:t>
            </a:r>
            <a:r>
              <a:rPr lang="en-US" altLang="ja-JP" baseline="0" dirty="0" smtClean="0"/>
              <a:t> of 35 V/cm. Surge is target of our thesis.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err="1" smtClean="0"/>
              <a:t>Casini</a:t>
            </a:r>
            <a:r>
              <a:rPr lang="en-US" altLang="ja-JP" baseline="0" dirty="0" smtClean="0"/>
              <a:t> developed a formalism in the magnetic and electric fields for hydrogen lines and includes atomic polarization.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The atomic polarization produces circular polarization.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this decade,</a:t>
            </a:r>
            <a:r>
              <a:rPr lang="en-US" altLang="ja-JP" baseline="0" dirty="0" smtClean="0"/>
              <a:t> there are no observation to measure electric field.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pitchFamily="25" charset="-128"/>
              </a:rPr>
              <a:t>To measure magnetic field in </a:t>
            </a:r>
            <a:r>
              <a:rPr lang="en-US" altLang="ja-JP" dirty="0" err="1" smtClean="0">
                <a:cs typeface="ＭＳ Ｐゴシック" pitchFamily="25" charset="-128"/>
              </a:rPr>
              <a:t>chromosphere</a:t>
            </a:r>
            <a:r>
              <a:rPr lang="en-US" altLang="ja-JP" dirty="0" smtClean="0">
                <a:cs typeface="ＭＳ Ｐゴシック" pitchFamily="25" charset="-128"/>
              </a:rPr>
              <a:t>, open a electric field diagnostics,</a:t>
            </a:r>
          </a:p>
          <a:p>
            <a:r>
              <a:rPr lang="en-US" altLang="ja-JP" dirty="0" smtClean="0">
                <a:cs typeface="ＭＳ Ｐゴシック" pitchFamily="25" charset="-128"/>
              </a:rPr>
              <a:t>We</a:t>
            </a:r>
            <a:r>
              <a:rPr lang="en-US" altLang="ja-JP" baseline="0" dirty="0" smtClean="0">
                <a:cs typeface="ＭＳ Ｐゴシック" pitchFamily="25" charset="-128"/>
              </a:rPr>
              <a:t> developed a </a:t>
            </a:r>
            <a:r>
              <a:rPr lang="en-US" altLang="ja-JP" baseline="0" dirty="0" err="1" smtClean="0">
                <a:cs typeface="ＭＳ Ｐゴシック" pitchFamily="25" charset="-128"/>
              </a:rPr>
              <a:t>spectropolarimeter</a:t>
            </a:r>
            <a:r>
              <a:rPr lang="en-US" altLang="ja-JP" baseline="0" dirty="0" smtClean="0">
                <a:cs typeface="ＭＳ Ｐゴシック" pitchFamily="25" charset="-128"/>
              </a:rPr>
              <a:t> of </a:t>
            </a:r>
            <a:r>
              <a:rPr lang="en-US" altLang="ja-JP" baseline="0" dirty="0" err="1" smtClean="0">
                <a:cs typeface="ＭＳ Ｐゴシック" pitchFamily="25" charset="-128"/>
              </a:rPr>
              <a:t>Domeless</a:t>
            </a:r>
            <a:r>
              <a:rPr lang="en-US" altLang="ja-JP" baseline="0" dirty="0" smtClean="0">
                <a:cs typeface="ＭＳ Ｐゴシック" pitchFamily="25" charset="-128"/>
              </a:rPr>
              <a:t> Solar Telescope at </a:t>
            </a:r>
            <a:r>
              <a:rPr lang="en-US" altLang="ja-JP" baseline="0" dirty="0" err="1" smtClean="0">
                <a:cs typeface="ＭＳ Ｐゴシック" pitchFamily="25" charset="-128"/>
              </a:rPr>
              <a:t>Hida</a:t>
            </a:r>
            <a:r>
              <a:rPr lang="en-US" altLang="ja-JP" baseline="0" dirty="0" smtClean="0">
                <a:cs typeface="ＭＳ Ｐゴシック" pitchFamily="25" charset="-128"/>
              </a:rPr>
              <a:t> Observatory.</a:t>
            </a:r>
            <a:r>
              <a:rPr lang="en-US" altLang="ja-JP" dirty="0" smtClean="0">
                <a:cs typeface="ＭＳ Ｐゴシック" pitchFamily="25" charset="-128"/>
              </a:rPr>
              <a:t> </a:t>
            </a:r>
          </a:p>
          <a:p>
            <a:r>
              <a:rPr lang="en-US" altLang="ja-JP" dirty="0" smtClean="0">
                <a:cs typeface="ＭＳ Ｐゴシック" pitchFamily="25" charset="-128"/>
              </a:rPr>
              <a:t>The </a:t>
            </a:r>
            <a:r>
              <a:rPr lang="en-US" altLang="ja-JP" dirty="0" err="1" smtClean="0">
                <a:cs typeface="ＭＳ Ｐゴシック" pitchFamily="25" charset="-128"/>
              </a:rPr>
              <a:t>spectropolarimeter</a:t>
            </a:r>
            <a:r>
              <a:rPr lang="en-US" altLang="ja-JP" dirty="0" smtClean="0">
                <a:cs typeface="ＭＳ Ｐゴシック" pitchFamily="25" charset="-128"/>
              </a:rPr>
              <a:t> provides the full Stokes vector of any spectral</a:t>
            </a:r>
            <a:r>
              <a:rPr lang="en-US" altLang="ja-JP" baseline="0" dirty="0" smtClean="0">
                <a:cs typeface="ＭＳ Ｐゴシック" pitchFamily="25" charset="-128"/>
              </a:rPr>
              <a:t> regions between 4000 Å and 11000Å for all the spatial points along the spectrograph slit with </a:t>
            </a:r>
            <a:r>
              <a:rPr lang="en-US" altLang="ja-JP" baseline="0" dirty="0" err="1" smtClean="0">
                <a:cs typeface="ＭＳ Ｐゴシック" pitchFamily="25" charset="-128"/>
              </a:rPr>
              <a:t>polarimetric</a:t>
            </a:r>
            <a:r>
              <a:rPr lang="en-US" altLang="ja-JP" baseline="0" dirty="0" smtClean="0">
                <a:cs typeface="ＭＳ Ｐゴシック" pitchFamily="25" charset="-128"/>
              </a:rPr>
              <a:t> sensitivity 10 to -3 to 10 to -4.</a:t>
            </a:r>
            <a:endParaRPr lang="en-US" altLang="ja-JP" dirty="0" smtClean="0">
              <a:cs typeface="ＭＳ Ｐゴシック" pitchFamily="25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51EA2-7C9D-0342-82D5-976574E5B61F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Hida</a:t>
            </a:r>
            <a:r>
              <a:rPr lang="en-US" altLang="ja-JP" baseline="0" dirty="0" smtClean="0"/>
              <a:t> observatory is almost center of the Japan.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dirty="0" smtClean="0">
                <a:cs typeface="ＭＳ Ｐゴシック" pitchFamily="-107" charset="-128"/>
              </a:rPr>
              <a:t>Incident polarization IQUV, through into rotating </a:t>
            </a:r>
            <a:r>
              <a:rPr lang="en-US" altLang="ja-JP" dirty="0" err="1" smtClean="0">
                <a:cs typeface="ＭＳ Ｐゴシック" pitchFamily="-107" charset="-128"/>
              </a:rPr>
              <a:t>waveplate</a:t>
            </a:r>
            <a:r>
              <a:rPr lang="en-US" altLang="ja-JP" dirty="0" smtClean="0">
                <a:cs typeface="ＭＳ Ｐゴシック" pitchFamily="-107" charset="-128"/>
              </a:rPr>
              <a:t> whose retardation </a:t>
            </a:r>
            <a:r>
              <a:rPr lang="en-US" altLang="ja-JP" dirty="0" err="1" smtClean="0">
                <a:cs typeface="ＭＳ Ｐゴシック" pitchFamily="-107" charset="-128"/>
              </a:rPr>
              <a:t>δ</a:t>
            </a:r>
            <a:r>
              <a:rPr lang="en-US" altLang="ja-JP" dirty="0" smtClean="0">
                <a:cs typeface="ＭＳ Ｐゴシック" pitchFamily="-107" charset="-128"/>
              </a:rPr>
              <a:t> with rotating angle </a:t>
            </a:r>
            <a:r>
              <a:rPr lang="en-US" altLang="ja-JP" dirty="0" err="1" smtClean="0">
                <a:cs typeface="ＭＳ Ｐゴシック" pitchFamily="-107" charset="-128"/>
              </a:rPr>
              <a:t>θ</a:t>
            </a:r>
            <a:r>
              <a:rPr lang="ja-JP" altLang="en-US" smtClean="0">
                <a:cs typeface="ＭＳ Ｐゴシック" pitchFamily="-107" charset="-128"/>
              </a:rPr>
              <a:t>。</a:t>
            </a:r>
            <a:endParaRPr lang="en-US" altLang="ja-JP" smtClean="0">
              <a:cs typeface="ＭＳ Ｐゴシック" pitchFamily="-107" charset="-128"/>
            </a:endParaRPr>
          </a:p>
          <a:p>
            <a:r>
              <a:rPr lang="en-US" altLang="ja-JP" dirty="0" smtClean="0">
                <a:cs typeface="ＭＳ Ｐゴシック" pitchFamily="-107" charset="-128"/>
              </a:rPr>
              <a:t>And through into </a:t>
            </a:r>
            <a:r>
              <a:rPr lang="en-US" altLang="ja-JP" dirty="0" err="1" smtClean="0">
                <a:cs typeface="ＭＳ Ｐゴシック" pitchFamily="-107" charset="-128"/>
              </a:rPr>
              <a:t>polarimetric</a:t>
            </a:r>
            <a:r>
              <a:rPr lang="en-US" altLang="ja-JP" dirty="0" smtClean="0">
                <a:cs typeface="ＭＳ Ｐゴシック" pitchFamily="-107" charset="-128"/>
              </a:rPr>
              <a:t> beam splitter made from 3 </a:t>
            </a:r>
            <a:r>
              <a:rPr lang="en-US" altLang="ja-JP" dirty="0" err="1" smtClean="0">
                <a:cs typeface="ＭＳ Ｐゴシック" pitchFamily="-107" charset="-128"/>
              </a:rPr>
              <a:t>Wallaston</a:t>
            </a:r>
            <a:r>
              <a:rPr lang="en-US" altLang="ja-JP" dirty="0" smtClean="0">
                <a:cs typeface="ＭＳ Ｐゴシック" pitchFamily="-107" charset="-128"/>
              </a:rPr>
              <a:t> prism.</a:t>
            </a:r>
          </a:p>
          <a:p>
            <a:r>
              <a:rPr lang="en-US" altLang="ja-JP" dirty="0" smtClean="0">
                <a:cs typeface="ＭＳ Ｐゴシック" pitchFamily="-107" charset="-128"/>
              </a:rPr>
              <a:t>We observe I of orthogonal dual beam.</a:t>
            </a:r>
          </a:p>
          <a:p>
            <a:r>
              <a:rPr lang="en-US" altLang="ja-JP" dirty="0" smtClean="0">
                <a:cs typeface="ＭＳ Ｐゴシック" pitchFamily="-107" charset="-128"/>
              </a:rPr>
              <a:t>Observed I is function of </a:t>
            </a:r>
            <a:r>
              <a:rPr lang="en-US" altLang="ja-JP" dirty="0" err="1" smtClean="0">
                <a:cs typeface="ＭＳ Ｐゴシック" pitchFamily="-107" charset="-128"/>
              </a:rPr>
              <a:t>θ</a:t>
            </a:r>
            <a:r>
              <a:rPr lang="en-US" altLang="ja-JP" dirty="0" smtClean="0">
                <a:cs typeface="ＭＳ Ｐゴシック" pitchFamily="-107" charset="-128"/>
              </a:rPr>
              <a:t> and </a:t>
            </a:r>
            <a:r>
              <a:rPr lang="en-US" altLang="ja-JP" dirty="0" err="1" smtClean="0">
                <a:cs typeface="ＭＳ Ｐゴシック" pitchFamily="-107" charset="-128"/>
              </a:rPr>
              <a:t>δ</a:t>
            </a:r>
            <a:r>
              <a:rPr lang="en-US" altLang="ja-JP" dirty="0" smtClean="0">
                <a:cs typeface="ＭＳ Ｐゴシック" pitchFamily="-107" charset="-128"/>
              </a:rPr>
              <a:t>.</a:t>
            </a:r>
          </a:p>
          <a:p>
            <a:r>
              <a:rPr lang="en-US" altLang="ja-JP" dirty="0" err="1" smtClean="0">
                <a:cs typeface="ＭＳ Ｐゴシック" pitchFamily="-107" charset="-128"/>
              </a:rPr>
              <a:t>Δ</a:t>
            </a:r>
            <a:r>
              <a:rPr lang="en-US" altLang="ja-JP" dirty="0" smtClean="0">
                <a:cs typeface="ＭＳ Ｐゴシック" pitchFamily="-107" charset="-128"/>
              </a:rPr>
              <a:t> is constant in the wavelength. So observed I is change with rotating angle </a:t>
            </a:r>
            <a:r>
              <a:rPr lang="en-US" altLang="ja-JP" dirty="0" err="1" smtClean="0">
                <a:cs typeface="ＭＳ Ｐゴシック" pitchFamily="-107" charset="-128"/>
              </a:rPr>
              <a:t>θ</a:t>
            </a:r>
            <a:r>
              <a:rPr lang="en-US" altLang="ja-JP" dirty="0" smtClean="0">
                <a:cs typeface="ＭＳ Ｐゴシック" pitchFamily="-107" charset="-128"/>
              </a:rPr>
              <a:t>.</a:t>
            </a:r>
          </a:p>
          <a:p>
            <a:r>
              <a:rPr lang="en-US" altLang="ja-JP" dirty="0" smtClean="0">
                <a:cs typeface="ＭＳ Ｐゴシック" pitchFamily="-107" charset="-128"/>
              </a:rPr>
              <a:t>The system make IQUV modulation observed I.</a:t>
            </a:r>
          </a:p>
          <a:p>
            <a:r>
              <a:rPr lang="en-US" altLang="ja-JP" dirty="0" smtClean="0">
                <a:cs typeface="ＭＳ Ｐゴシック" pitchFamily="-107" charset="-128"/>
              </a:rPr>
              <a:t>We can derive incident IQUV from observing modulation Intensity.</a:t>
            </a:r>
            <a:endParaRPr lang="ja-JP" altLang="en-US" dirty="0" smtClean="0">
              <a:cs typeface="ＭＳ Ｐゴシック" pitchFamily="-107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769B65-5A72-1440-AA1C-A8C54F3595D9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>
                <a:cs typeface="ＭＳ Ｐゴシック" pitchFamily="-107" charset="-128"/>
              </a:rPr>
              <a:t>Our system is a successor of formerly develped polarimeter on DST.</a:t>
            </a:r>
          </a:p>
          <a:p>
            <a:r>
              <a:rPr lang="en-US" altLang="ja-JP" smtClean="0">
                <a:cs typeface="ＭＳ Ｐゴシック" pitchFamily="-107" charset="-128"/>
              </a:rPr>
              <a:t>New features of the system are waveplate and Camera.</a:t>
            </a:r>
          </a:p>
          <a:p>
            <a:r>
              <a:rPr lang="en-US" altLang="ja-JP" smtClean="0">
                <a:cs typeface="ＭＳ Ｐゴシック" pitchFamily="-107" charset="-128"/>
              </a:rPr>
              <a:t>We change waveplate from quarts to APSAW. The change makes wavelength range wide, because APSAW have retardation which is effective for modulation for wide wavelength range.</a:t>
            </a:r>
          </a:p>
          <a:p>
            <a:r>
              <a:rPr lang="en-US" altLang="ja-JP" smtClean="0">
                <a:cs typeface="ＭＳ Ｐゴシック" pitchFamily="-107" charset="-128"/>
              </a:rPr>
              <a:t>We equip IR camera and fast and large format CCD camera.</a:t>
            </a:r>
          </a:p>
          <a:p>
            <a:r>
              <a:rPr lang="en-US" altLang="ja-JP" smtClean="0">
                <a:cs typeface="ＭＳ Ｐゴシック" pitchFamily="-107" charset="-128"/>
              </a:rPr>
              <a:t>These camera make the speed fast, so It takes less than 60sec to achieve photon noise 10^-3.</a:t>
            </a:r>
          </a:p>
          <a:p>
            <a:r>
              <a:rPr lang="en-US" altLang="ja-JP" smtClean="0">
                <a:cs typeface="ＭＳ Ｐゴシック" pitchFamily="-107" charset="-128"/>
              </a:rPr>
              <a:t>origin sensor on waveplate works for trigger starting exposing. It make possible taking image with accuracy of rotating angle 0.07deg. It corresponds error of polarization degree 10^-4</a:t>
            </a:r>
            <a:endParaRPr lang="ja-JP" altLang="en-US" smtClean="0">
              <a:cs typeface="ＭＳ Ｐゴシック" pitchFamily="-107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E990-5003-3B42-B1D1-7AEBCE6DBB83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polarimeter</a:t>
            </a:r>
            <a:r>
              <a:rPr lang="en-US" altLang="ja-JP" dirty="0" smtClean="0"/>
              <a:t> uses a continuously rotating achromatic </a:t>
            </a:r>
            <a:r>
              <a:rPr lang="en-US" altLang="ja-JP" dirty="0" err="1" smtClean="0"/>
              <a:t>waveplate</a:t>
            </a:r>
            <a:r>
              <a:rPr lang="en-US" altLang="ja-JP" dirty="0" smtClean="0"/>
              <a:t> as polarization modulator and Wollaston prism as analyzer.</a:t>
            </a:r>
          </a:p>
          <a:p>
            <a:r>
              <a:rPr lang="en-US" altLang="ja-JP" dirty="0" smtClean="0"/>
              <a:t>The retardation of the </a:t>
            </a:r>
            <a:r>
              <a:rPr lang="en-US" altLang="ja-JP" dirty="0" err="1" smtClean="0"/>
              <a:t>waveplate</a:t>
            </a:r>
            <a:r>
              <a:rPr lang="en-US" altLang="ja-JP" dirty="0" smtClean="0"/>
              <a:t> is almost constant</a:t>
            </a:r>
            <a:r>
              <a:rPr lang="en-US" altLang="ja-JP" baseline="0" dirty="0" smtClean="0"/>
              <a:t> for wide wavelength range.??????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This is configuration of mirrors, windows and ray path in DST.</a:t>
            </a:r>
          </a:p>
          <a:p>
            <a:r>
              <a:rPr lang="en-US" altLang="ja-JP" baseline="0" dirty="0" smtClean="0"/>
              <a:t>We developed Mueller matrix model of DST and calibrate by using a remotely controllable turret accommodating linear polarizer attached at the entrance window of the telescope.</a:t>
            </a:r>
          </a:p>
          <a:p>
            <a:endParaRPr lang="en-US" altLang="ja-JP" dirty="0" smtClean="0"/>
          </a:p>
          <a:p>
            <a:pPr marL="457200" indent="-457200">
              <a:buFont typeface="Calibri" pitchFamily="-107" charset="0"/>
              <a:buAutoNum type="arabicPeriod"/>
            </a:pPr>
            <a:r>
              <a:rPr lang="en-US" altLang="ja-JP" sz="1200" dirty="0" smtClean="0">
                <a:cs typeface="ＭＳ Ｐゴシック" pitchFamily="-107" charset="-128"/>
              </a:rPr>
              <a:t>Induce a well known polarization into DST</a:t>
            </a:r>
          </a:p>
          <a:p>
            <a:pPr marL="457200" indent="-457200">
              <a:buFont typeface="Calibri" pitchFamily="-107" charset="0"/>
              <a:buAutoNum type="arabicPeriod"/>
            </a:pPr>
            <a:r>
              <a:rPr lang="en-US" altLang="ja-JP" sz="1200" dirty="0" smtClean="0">
                <a:cs typeface="ＭＳ Ｐゴシック" pitchFamily="-107" charset="-128"/>
              </a:rPr>
              <a:t>Observe IQUV of the polarization on the slit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To diagnose magnetic and electric fields of </a:t>
            </a:r>
            <a:r>
              <a:rPr lang="en-US" altLang="ja-JP" dirty="0" err="1" smtClean="0"/>
              <a:t>chromospheric</a:t>
            </a:r>
            <a:r>
              <a:rPr lang="en-US" altLang="ja-JP" dirty="0" smtClean="0"/>
              <a:t> jets, we observed some tiny jets and a surge</a:t>
            </a:r>
            <a:r>
              <a:rPr lang="en-US" altLang="ja-JP" baseline="0" dirty="0" smtClean="0"/>
              <a:t> on 2012 May 5.</a:t>
            </a:r>
          </a:p>
          <a:p>
            <a:r>
              <a:rPr lang="en-US" altLang="ja-JP" baseline="0" dirty="0" smtClean="0"/>
              <a:t>This is solar limb…..</a:t>
            </a:r>
          </a:p>
          <a:p>
            <a:r>
              <a:rPr lang="en-US" altLang="ja-JP" baseline="0" dirty="0" smtClean="0"/>
              <a:t>We obtained IQUV spectra in the neutral hydrogen </a:t>
            </a:r>
            <a:r>
              <a:rPr lang="en-US" altLang="ja-JP" baseline="0" dirty="0" err="1" smtClean="0"/>
              <a:t>Paschen</a:t>
            </a:r>
            <a:r>
              <a:rPr lang="en-US" altLang="ja-JP" baseline="0" dirty="0" smtClean="0"/>
              <a:t> lines.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Here</a:t>
            </a:r>
            <a:r>
              <a:rPr lang="en-US" altLang="ja-JP" baseline="0" dirty="0" smtClean="0"/>
              <a:t> I’d like to introduce polarization process in the </a:t>
            </a:r>
            <a:r>
              <a:rPr lang="en-US" altLang="ja-JP" baseline="0" dirty="0" err="1" smtClean="0"/>
              <a:t>Paschen</a:t>
            </a:r>
            <a:r>
              <a:rPr lang="en-US" altLang="ja-JP" baseline="0" dirty="0" smtClean="0"/>
              <a:t> series of neutral hydrogen which we observed</a:t>
            </a:r>
          </a:p>
          <a:p>
            <a:r>
              <a:rPr lang="ja-JP" altLang="en-US" baseline="0" dirty="0" smtClean="0"/>
              <a:t>縦軸横軸</a:t>
            </a:r>
            <a:endParaRPr lang="en-US" altLang="ja-JP" baseline="0" dirty="0" smtClean="0"/>
          </a:p>
          <a:p>
            <a:r>
              <a:rPr lang="en-US" altLang="ja-JP" baseline="0" dirty="0" smtClean="0"/>
              <a:t>Both plot is in 90deg scattering case.</a:t>
            </a:r>
          </a:p>
          <a:p>
            <a:r>
              <a:rPr lang="en-US" altLang="ja-JP" baseline="0" dirty="0" smtClean="0"/>
              <a:t>Upper panel is B directs to the observer</a:t>
            </a:r>
          </a:p>
          <a:p>
            <a:r>
              <a:rPr lang="ja-JP" altLang="en-US" baseline="0" dirty="0" smtClean="0"/>
              <a:t>それぞれ</a:t>
            </a:r>
            <a:endParaRPr lang="en-US" altLang="ja-JP" baseline="0" dirty="0" smtClean="0"/>
          </a:p>
          <a:p>
            <a:r>
              <a:rPr lang="en-US" altLang="ja-JP" baseline="0" dirty="0" smtClean="0"/>
              <a:t>In addition to the magnetic field effect, the line is sensitive to electric field.</a:t>
            </a:r>
          </a:p>
          <a:p>
            <a:r>
              <a:rPr lang="en-US" altLang="ja-JP" baseline="0" dirty="0" smtClean="0"/>
              <a:t>Because linear Stark effect works on only hydrogen-like ion and the splitting energy levels by Stark effect is roughly </a:t>
            </a:r>
            <a:r>
              <a:rPr lang="en-US" altLang="ja-JP" baseline="0" dirty="0" err="1" smtClean="0"/>
              <a:t>proportioanl</a:t>
            </a:r>
            <a:r>
              <a:rPr lang="en-US" altLang="ja-JP" baseline="0" dirty="0" smtClean="0"/>
              <a:t> to a </a:t>
            </a:r>
            <a:r>
              <a:rPr lang="en-US" altLang="ja-JP" baseline="0" dirty="0" err="1" smtClean="0"/>
              <a:t>squre</a:t>
            </a:r>
            <a:r>
              <a:rPr lang="en-US" altLang="ja-JP" baseline="0" dirty="0" smtClean="0"/>
              <a:t> of principle quantum number.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In </a:t>
            </a:r>
            <a:r>
              <a:rPr lang="en-US" altLang="ja-JP" dirty="0" err="1" smtClean="0"/>
              <a:t>choromosphere</a:t>
            </a:r>
            <a:r>
              <a:rPr lang="en-US" altLang="ja-JP" dirty="0" smtClean="0"/>
              <a:t>, it</a:t>
            </a:r>
            <a:r>
              <a:rPr lang="en-US" altLang="ja-JP" baseline="0" dirty="0" smtClean="0"/>
              <a:t> is in almost </a:t>
            </a:r>
            <a:r>
              <a:rPr lang="en-US" altLang="ja-JP" baseline="0" dirty="0" err="1" smtClean="0"/>
              <a:t>Hanle</a:t>
            </a:r>
            <a:r>
              <a:rPr lang="en-US" altLang="ja-JP" baseline="0" dirty="0" smtClean="0"/>
              <a:t> saturation regime.</a:t>
            </a:r>
          </a:p>
          <a:p>
            <a:r>
              <a:rPr lang="en-US" altLang="ja-JP" baseline="0" dirty="0" smtClean="0"/>
              <a:t>There is 90degree ambiguity in azimuth angle </a:t>
            </a:r>
          </a:p>
          <a:p>
            <a:r>
              <a:rPr lang="en-US" altLang="ja-JP" baseline="0" dirty="0" smtClean="0"/>
              <a:t>This show the definition of the angle in this presentation, </a:t>
            </a:r>
            <a:r>
              <a:rPr lang="ja-JP" altLang="en-US" baseline="0" dirty="0" smtClean="0"/>
              <a:t>方位角の説明</a:t>
            </a:r>
            <a:endParaRPr lang="en-US" altLang="ja-JP" baseline="0" dirty="0" smtClean="0"/>
          </a:p>
          <a:p>
            <a:r>
              <a:rPr lang="en-US" altLang="ja-JP" baseline="0" dirty="0" smtClean="0"/>
              <a:t>In </a:t>
            </a:r>
            <a:r>
              <a:rPr lang="en-US" altLang="ja-JP" baseline="0" dirty="0" err="1" smtClean="0"/>
              <a:t>hanle</a:t>
            </a:r>
            <a:r>
              <a:rPr lang="en-US" altLang="ja-JP" baseline="0" dirty="0" smtClean="0"/>
              <a:t> saturation regime, </a:t>
            </a:r>
            <a:r>
              <a:rPr lang="en-US" altLang="ja-JP" baseline="0" dirty="0" err="1" smtClean="0"/>
              <a:t>emissibity</a:t>
            </a:r>
            <a:r>
              <a:rPr lang="en-US" altLang="ja-JP" baseline="0" dirty="0" smtClean="0"/>
              <a:t> can be written as </a:t>
            </a:r>
          </a:p>
          <a:p>
            <a:r>
              <a:rPr lang="en-US" altLang="ja-JP" baseline="0" dirty="0" smtClean="0"/>
              <a:t>And right plot the </a:t>
            </a:r>
            <a:r>
              <a:rPr lang="en-US" altLang="ja-JP" baseline="0" dirty="0" err="1" smtClean="0"/>
              <a:t>emissivities</a:t>
            </a:r>
            <a:r>
              <a:rPr lang="en-US" altLang="ja-JP" baseline="0" dirty="0" smtClean="0"/>
              <a:t> in 90 deg scattering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A change of sign of Stokes Q and U introduced by a 90deg change of ΦB can be </a:t>
            </a:r>
            <a:r>
              <a:rPr lang="en-US" altLang="ja-JP" baseline="0" dirty="0" err="1" smtClean="0"/>
              <a:t>conpensated</a:t>
            </a:r>
            <a:r>
              <a:rPr lang="en-US" altLang="ja-JP" baseline="0" dirty="0" smtClean="0"/>
              <a:t> by a change of sign of the factor ??</a:t>
            </a:r>
          </a:p>
          <a:p>
            <a:r>
              <a:rPr lang="en-US" altLang="ja-JP" baseline="0" dirty="0" smtClean="0"/>
              <a:t>It means different magnetic configuration produce same Stokes vector</a:t>
            </a:r>
          </a:p>
          <a:p>
            <a:r>
              <a:rPr lang="en-US" altLang="ja-JP" baseline="0" dirty="0" smtClean="0"/>
              <a:t>In right plot, its corresponds in this region</a:t>
            </a:r>
          </a:p>
          <a:p>
            <a:r>
              <a:rPr lang="en-US" altLang="ja-JP" baseline="0" dirty="0" smtClean="0"/>
              <a:t>we will present whether the inversion result has the 90deg ambiguity or not by checking the formula 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電場があると、どうなるか！！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If electric field strength is enough strong to detect the polarization signal, </a:t>
            </a:r>
          </a:p>
          <a:p>
            <a:r>
              <a:rPr lang="en-US" altLang="ja-JP" dirty="0" smtClean="0"/>
              <a:t>Stark effect</a:t>
            </a:r>
            <a:r>
              <a:rPr lang="en-US" altLang="ja-JP" baseline="0" dirty="0" smtClean="0"/>
              <a:t> produce such kind of Stokes profile and atomic polarization produce large polarization degree which would be not fitted only with magnetic field effect.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60-630G, 190-960G, 40-200G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At 3:16UT, the surge reached the maximum length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まとめに戻す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D7C-2193-C446-98A7-EC1D21ABE6CF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8952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プラズマ慣性系における電場が０のとき</a:t>
            </a:r>
            <a:r>
              <a:rPr lang="ja-JP" altLang="ja-JP" dirty="0" smtClean="0"/>
              <a:t>、</a:t>
            </a:r>
            <a:r>
              <a:rPr lang="ja-JP" altLang="en-US" dirty="0" smtClean="0"/>
              <a:t>プラズマは磁場に凍結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5D7C-2193-C446-98A7-EC1D21ABE6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Resonance scattering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8FB0-9A5E-4147-AD01-A2C7440687AB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Strong B and E field </a:t>
            </a:r>
            <a:r>
              <a:rPr lang="en-US" altLang="ja-JP" dirty="0" err="1" smtClean="0"/>
              <a:t>chane</a:t>
            </a:r>
            <a:r>
              <a:rPr lang="en-US" altLang="ja-JP" dirty="0" smtClean="0"/>
              <a:t> the </a:t>
            </a:r>
            <a:r>
              <a:rPr lang="en-US" altLang="ja-JP" dirty="0" err="1" smtClean="0"/>
              <a:t>effeciency</a:t>
            </a:r>
            <a:r>
              <a:rPr lang="en-US" altLang="ja-JP" dirty="0" smtClean="0"/>
              <a:t> of the generation of the linear polarization by scattering</a:t>
            </a:r>
          </a:p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efficiency depends on angular quantum number of upper and lower level.</a:t>
            </a:r>
          </a:p>
          <a:p>
            <a:r>
              <a:rPr lang="en-US" altLang="ja-JP" baseline="0" dirty="0" smtClean="0"/>
              <a:t>In L-S coupling and no external field case, the efficiency can be written as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In Strong field case, </a:t>
            </a:r>
            <a:r>
              <a:rPr lang="en-US" altLang="ja-JP" baseline="0" dirty="0" err="1" smtClean="0"/>
              <a:t>Paschen</a:t>
            </a:r>
            <a:r>
              <a:rPr lang="en-US" altLang="ja-JP" baseline="0" dirty="0" smtClean="0"/>
              <a:t>-Back effect and Stark </a:t>
            </a:r>
            <a:r>
              <a:rPr lang="en-US" altLang="ja-JP" baseline="0" dirty="0" err="1" smtClean="0"/>
              <a:t>efect</a:t>
            </a:r>
            <a:r>
              <a:rPr lang="en-US" altLang="ja-JP" baseline="0" dirty="0" smtClean="0"/>
              <a:t> change energy </a:t>
            </a:r>
            <a:r>
              <a:rPr lang="en-US" altLang="ja-JP" baseline="0" dirty="0" err="1" smtClean="0"/>
              <a:t>configulation</a:t>
            </a:r>
            <a:r>
              <a:rPr lang="en-US" altLang="ja-JP" baseline="0" dirty="0" smtClean="0"/>
              <a:t> of the atom</a:t>
            </a:r>
          </a:p>
          <a:p>
            <a:r>
              <a:rPr lang="en-US" altLang="ja-JP" baseline="0" dirty="0" smtClean="0"/>
              <a:t>The plot shows the energy configuration of hydrogen.</a:t>
            </a:r>
          </a:p>
          <a:p>
            <a:r>
              <a:rPr lang="en-US" altLang="ja-JP" dirty="0" smtClean="0"/>
              <a:t>Some</a:t>
            </a:r>
            <a:r>
              <a:rPr lang="en-US" altLang="ja-JP" baseline="0" dirty="0" smtClean="0"/>
              <a:t> level crossing and coupling</a:t>
            </a:r>
          </a:p>
          <a:p>
            <a:r>
              <a:rPr lang="en-US" altLang="ja-JP" baseline="0" dirty="0" smtClean="0"/>
              <a:t>In the regime, J is not good quantum number</a:t>
            </a:r>
          </a:p>
          <a:p>
            <a:r>
              <a:rPr lang="en-US" altLang="ja-JP" baseline="0" dirty="0" smtClean="0"/>
              <a:t>Thus the efficiency of the scattering change.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式（</a:t>
            </a:r>
            <a:r>
              <a:rPr lang="en-US" altLang="ja-JP" dirty="0" smtClean="0"/>
              <a:t>10.11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ja-JP" altLang="en-US" dirty="0" smtClean="0"/>
              <a:t>円は違う</a:t>
            </a:r>
            <a:r>
              <a:rPr lang="en-US" altLang="ja-JP" dirty="0" smtClean="0"/>
              <a:t>L</a:t>
            </a:r>
            <a:r>
              <a:rPr lang="ja-JP" altLang="en-US" dirty="0" smtClean="0"/>
              <a:t>が重なる点、電場によって違う</a:t>
            </a:r>
            <a:r>
              <a:rPr lang="en-US" altLang="ja-JP" dirty="0" smtClean="0"/>
              <a:t>L</a:t>
            </a:r>
            <a:r>
              <a:rPr lang="ja-JP" altLang="en-US" dirty="0" smtClean="0"/>
              <a:t>もインタラクション？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87525-FB7F-2F4B-9B3A-1D37A72308E1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Zeeman</a:t>
            </a:r>
            <a:r>
              <a:rPr lang="en-US" altLang="ja-JP" baseline="0" dirty="0" smtClean="0"/>
              <a:t> effect</a:t>
            </a:r>
          </a:p>
          <a:p>
            <a:r>
              <a:rPr lang="en-US" altLang="ja-JP" baseline="0" dirty="0" smtClean="0"/>
              <a:t>Linear polarization is constant along the slit without B field, because Solar radius</a:t>
            </a:r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By the way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8FB0-9A5E-4147-AD01-A2C7440687AB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 depolarization and rotation of</a:t>
            </a:r>
            <a:r>
              <a:rPr lang="en-US" altLang="ja-JP" baseline="0" dirty="0" smtClean="0"/>
              <a:t> the linear polarization depend on the ratio between </a:t>
            </a:r>
            <a:r>
              <a:rPr lang="en-US" altLang="ja-JP" baseline="0" dirty="0" err="1" smtClean="0"/>
              <a:t>Larmor</a:t>
            </a:r>
            <a:r>
              <a:rPr lang="en-US" altLang="ja-JP" baseline="0" dirty="0" smtClean="0"/>
              <a:t> frequency and Einstein A coefficient.</a:t>
            </a:r>
          </a:p>
          <a:p>
            <a:r>
              <a:rPr lang="en-US" altLang="ja-JP" baseline="0" dirty="0" smtClean="0"/>
              <a:t>3 pictures show the precession of the oscillator in excited state around the B field</a:t>
            </a:r>
          </a:p>
          <a:p>
            <a:r>
              <a:rPr lang="en-US" altLang="ja-JP" baseline="0" dirty="0" smtClean="0"/>
              <a:t>Time scale of the precession is 1/ωL</a:t>
            </a:r>
          </a:p>
          <a:p>
            <a:r>
              <a:rPr lang="en-US" altLang="ja-JP" baseline="0" dirty="0" smtClean="0"/>
              <a:t>Time scale of the excited state of 1/A</a:t>
            </a:r>
          </a:p>
          <a:p>
            <a:r>
              <a:rPr lang="en-US" altLang="ja-JP" baseline="0" dirty="0" smtClean="0"/>
              <a:t> 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48FB0-9A5E-4147-AD01-A2C7440687AB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F8C9-EE11-F849-A2D4-D96D108F7722}" type="datetimeFigureOut">
              <a:rPr lang="ja-JP" altLang="en-US" smtClean="0"/>
              <a:pPr/>
              <a:t>14.6.10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768F-A501-234A-8BFF-5B7E4097C40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__8.bin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oleObject" Target="../embeddings/Microsoft___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1" Type="http://schemas.openxmlformats.org/officeDocument/2006/relationships/video" Target="file://localhost/Users/anantetsu/study/sun/movie/%E5%9B%BD%E7%AB%8B%E5%A4%A9%E6%96%87%E5%8F%B0:JAXA_Hinode_movie/movie08.mpg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d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5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video" Target="file://localhost/Users/anantetsu/study/polarization/observations/observations/20120505/20120505hap000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7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5" Type="http://schemas.openxmlformats.org/officeDocument/2006/relationships/oleObject" Target="../embeddings/Microsoft___1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__14.bin"/><Relationship Id="rId4" Type="http://schemas.openxmlformats.org/officeDocument/2006/relationships/image" Target="../media/image48.png"/><Relationship Id="rId5" Type="http://schemas.openxmlformats.org/officeDocument/2006/relationships/oleObject" Target="../embeddings/Microsoft___11.bin"/><Relationship Id="rId7" Type="http://schemas.openxmlformats.org/officeDocument/2006/relationships/oleObject" Target="../embeddings/Microsoft___1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Relationship Id="rId6" Type="http://schemas.openxmlformats.org/officeDocument/2006/relationships/oleObject" Target="../embeddings/Microsoft___1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pd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1.bin"/><Relationship Id="rId5" Type="http://schemas.openxmlformats.org/officeDocument/2006/relationships/oleObject" Target="../embeddings/Microsoft___2.bin"/><Relationship Id="rId7" Type="http://schemas.openxmlformats.org/officeDocument/2006/relationships/oleObject" Target="../embeddings/Microsoft___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6" Type="http://schemas.openxmlformats.org/officeDocument/2006/relationships/oleObject" Target="../embeddings/Microsoft___3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5.bin"/><Relationship Id="rId5" Type="http://schemas.openxmlformats.org/officeDocument/2006/relationships/oleObject" Target="../embeddings/Microsoft___7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3999" cy="1470025"/>
          </a:xfrm>
        </p:spPr>
        <p:txBody>
          <a:bodyPr>
            <a:noAutofit/>
          </a:bodyPr>
          <a:lstStyle/>
          <a:p>
            <a:r>
              <a:rPr lang="en-US" altLang="ja-JP" sz="3400" dirty="0" smtClean="0"/>
              <a:t>Open a New Window of Plasma Diagnostics in the Solar Physics with </a:t>
            </a:r>
            <a:r>
              <a:rPr lang="en-US" altLang="ja-JP" sz="3400" dirty="0" err="1" smtClean="0"/>
              <a:t>Spectropolarimetric</a:t>
            </a:r>
            <a:r>
              <a:rPr lang="en-US" altLang="ja-JP" sz="3400" dirty="0" smtClean="0"/>
              <a:t> Observation</a:t>
            </a:r>
            <a:endParaRPr lang="ja-JP" altLang="en-US" sz="34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584200" y="3886200"/>
            <a:ext cx="812800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HINODE SEMINAR@ISAS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June 10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th</a:t>
            </a:r>
            <a:r>
              <a:rPr lang="en-US" altLang="ja-JP" dirty="0" smtClean="0">
                <a:solidFill>
                  <a:schemeClr val="tx1"/>
                </a:solidFill>
              </a:rPr>
              <a:t>, 2014 </a:t>
            </a:r>
          </a:p>
          <a:p>
            <a:r>
              <a:rPr lang="en-US" altLang="ja-JP" dirty="0" err="1" smtClean="0">
                <a:solidFill>
                  <a:schemeClr val="tx1"/>
                </a:solidFill>
              </a:rPr>
              <a:t>Tetsu</a:t>
            </a:r>
            <a:r>
              <a:rPr lang="en-US" altLang="ja-JP" dirty="0" smtClean="0">
                <a:solidFill>
                  <a:schemeClr val="tx1"/>
                </a:solidFill>
              </a:rPr>
              <a:t> Anan (Kyoto university)</a:t>
            </a:r>
          </a:p>
          <a:p>
            <a:r>
              <a:rPr lang="en-US" altLang="ja-JP" sz="2595" dirty="0" smtClean="0">
                <a:solidFill>
                  <a:schemeClr val="tx1"/>
                </a:solidFill>
              </a:rPr>
              <a:t>Roberto </a:t>
            </a:r>
            <a:r>
              <a:rPr lang="en-US" altLang="ja-JP" sz="2595" dirty="0" err="1" smtClean="0">
                <a:solidFill>
                  <a:schemeClr val="tx1"/>
                </a:solidFill>
              </a:rPr>
              <a:t>Casini</a:t>
            </a:r>
            <a:r>
              <a:rPr lang="en-US" altLang="ja-JP" sz="2595" dirty="0" smtClean="0">
                <a:solidFill>
                  <a:schemeClr val="tx1"/>
                </a:solidFill>
              </a:rPr>
              <a:t> (HAO), Kiyoshi </a:t>
            </a:r>
            <a:r>
              <a:rPr lang="en-US" altLang="ja-JP" sz="2595" dirty="0" err="1" smtClean="0">
                <a:solidFill>
                  <a:schemeClr val="tx1"/>
                </a:solidFill>
              </a:rPr>
              <a:t>Ichimoto</a:t>
            </a:r>
            <a:r>
              <a:rPr lang="en-US" altLang="ja-JP" sz="2595" dirty="0" smtClean="0">
                <a:solidFill>
                  <a:schemeClr val="tx1"/>
                </a:solidFill>
              </a:rPr>
              <a:t> (Kyoto </a:t>
            </a:r>
            <a:r>
              <a:rPr lang="en-US" altLang="ja-JP" sz="2595" dirty="0" err="1" smtClean="0">
                <a:solidFill>
                  <a:schemeClr val="tx1"/>
                </a:solidFill>
              </a:rPr>
              <a:t>univ</a:t>
            </a:r>
            <a:r>
              <a:rPr lang="en-US" altLang="ja-JP" sz="2595" dirty="0" smtClean="0">
                <a:solidFill>
                  <a:schemeClr val="tx1"/>
                </a:solidFill>
              </a:rPr>
              <a:t>.),</a:t>
            </a:r>
          </a:p>
          <a:p>
            <a:r>
              <a:rPr lang="en-US" altLang="ja-JP" sz="2595" dirty="0" smtClean="0">
                <a:solidFill>
                  <a:schemeClr val="tx1"/>
                </a:solidFill>
              </a:rPr>
              <a:t> and members of </a:t>
            </a:r>
            <a:r>
              <a:rPr lang="en-US" altLang="ja-JP" sz="2595" dirty="0" err="1" smtClean="0">
                <a:solidFill>
                  <a:schemeClr val="tx1"/>
                </a:solidFill>
              </a:rPr>
              <a:t>Hida</a:t>
            </a:r>
            <a:r>
              <a:rPr lang="en-US" altLang="ja-JP" sz="2595" dirty="0" smtClean="0">
                <a:solidFill>
                  <a:schemeClr val="tx1"/>
                </a:solidFill>
              </a:rPr>
              <a:t> observatory</a:t>
            </a:r>
            <a:endParaRPr lang="ja-JP" altLang="en-US" sz="2595" dirty="0">
              <a:solidFill>
                <a:schemeClr val="tx1"/>
              </a:solidFill>
            </a:endParaRPr>
          </a:p>
        </p:txBody>
      </p:sp>
      <p:pic>
        <p:nvPicPr>
          <p:cNvPr id="6" name="図 5" descr="KwasanHidaLogo-Color-Toume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20" y="507773"/>
            <a:ext cx="1403380" cy="1385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Zeeman effect</a:t>
            </a:r>
            <a:endParaRPr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rot="16200000" flipH="1">
            <a:off x="3344077" y="3994951"/>
            <a:ext cx="2493963" cy="41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3640071" y="5415221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266137" y="1836022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484563" y="2509838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5731058" y="3069071"/>
            <a:ext cx="2046288" cy="15875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1843088" y="5200650"/>
            <a:ext cx="1674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/>
              <a:t>J = 0, M = 0</a:t>
            </a:r>
            <a:endParaRPr lang="ja-JP" altLang="en-US" sz="2200"/>
          </a:p>
        </p:txBody>
      </p:sp>
      <p:sp>
        <p:nvSpPr>
          <p:cNvPr id="10" name="テキスト ボックス 10"/>
          <p:cNvSpPr txBox="1">
            <a:spLocks noChangeArrowheads="1"/>
          </p:cNvSpPr>
          <p:nvPr/>
        </p:nvSpPr>
        <p:spPr bwMode="auto">
          <a:xfrm>
            <a:off x="163513" y="2309813"/>
            <a:ext cx="6856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11" name="テキスト ボックス 11"/>
          <p:cNvSpPr txBox="1">
            <a:spLocks noChangeArrowheads="1"/>
          </p:cNvSpPr>
          <p:nvPr/>
        </p:nvSpPr>
        <p:spPr bwMode="auto">
          <a:xfrm>
            <a:off x="1816573" y="1277174"/>
            <a:ext cx="836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12" name="テキスト ボックス 12"/>
          <p:cNvSpPr txBox="1">
            <a:spLocks noChangeArrowheads="1"/>
          </p:cNvSpPr>
          <p:nvPr/>
        </p:nvSpPr>
        <p:spPr bwMode="auto">
          <a:xfrm>
            <a:off x="4109999" y="1932697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 0</a:t>
            </a:r>
            <a:endParaRPr lang="ja-JP" altLang="en-US" sz="2200" dirty="0"/>
          </a:p>
        </p:txBody>
      </p:sp>
      <p:sp>
        <p:nvSpPr>
          <p:cNvPr id="13" name="テキスト ボックス 14"/>
          <p:cNvSpPr txBox="1">
            <a:spLocks noChangeArrowheads="1"/>
          </p:cNvSpPr>
          <p:nvPr/>
        </p:nvSpPr>
        <p:spPr bwMode="auto">
          <a:xfrm>
            <a:off x="6294621" y="2509838"/>
            <a:ext cx="977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−1</a:t>
            </a:r>
            <a:endParaRPr lang="ja-JP" altLang="en-US" sz="2200" dirty="0"/>
          </a:p>
        </p:txBody>
      </p:sp>
      <p:cxnSp>
        <p:nvCxnSpPr>
          <p:cNvPr id="14" name="直線矢印コネクタ 13"/>
          <p:cNvCxnSpPr/>
          <p:nvPr/>
        </p:nvCxnSpPr>
        <p:spPr>
          <a:xfrm rot="5400000" flipH="1" flipV="1">
            <a:off x="7718425" y="3109913"/>
            <a:ext cx="16240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>
          <a:xfrm>
            <a:off x="2123387" y="1705846"/>
            <a:ext cx="358775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4385043" y="2359433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図形グループ 36"/>
          <p:cNvGrpSpPr>
            <a:grpSpLocks/>
          </p:cNvGrpSpPr>
          <p:nvPr/>
        </p:nvGrpSpPr>
        <p:grpSpPr bwMode="auto">
          <a:xfrm>
            <a:off x="3312424" y="3661349"/>
            <a:ext cx="3139561" cy="1801060"/>
            <a:chOff x="3311791" y="3661064"/>
            <a:chExt cx="3141785" cy="1803412"/>
          </a:xfrm>
        </p:grpSpPr>
        <p:cxnSp>
          <p:nvCxnSpPr>
            <p:cNvPr id="19" name="直線矢印コネクタ 18"/>
            <p:cNvCxnSpPr/>
            <p:nvPr/>
          </p:nvCxnSpPr>
          <p:spPr>
            <a:xfrm>
              <a:off x="3311791" y="3661064"/>
              <a:ext cx="3141785" cy="1803412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3696927" y="4024503"/>
              <a:ext cx="915048" cy="329041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1" name="直線矢印コネクタ 20"/>
            <p:cNvCxnSpPr/>
            <p:nvPr/>
          </p:nvCxnSpPr>
          <p:spPr>
            <a:xfrm rot="10800000" flipV="1">
              <a:off x="4057544" y="4359903"/>
              <a:ext cx="171571" cy="635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図形グループ 37"/>
          <p:cNvGrpSpPr>
            <a:grpSpLocks/>
          </p:cNvGrpSpPr>
          <p:nvPr/>
        </p:nvGrpSpPr>
        <p:grpSpPr bwMode="auto">
          <a:xfrm>
            <a:off x="6451985" y="3840101"/>
            <a:ext cx="1750888" cy="1622307"/>
            <a:chOff x="3287063" y="3766282"/>
            <a:chExt cx="1750145" cy="1618003"/>
          </a:xfrm>
        </p:grpSpPr>
        <p:cxnSp>
          <p:nvCxnSpPr>
            <p:cNvPr id="23" name="直線矢印コネクタ 22"/>
            <p:cNvCxnSpPr/>
            <p:nvPr/>
          </p:nvCxnSpPr>
          <p:spPr>
            <a:xfrm>
              <a:off x="3287063" y="3766282"/>
              <a:ext cx="1750145" cy="1618003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3"/>
            <p:cNvSpPr/>
            <p:nvPr/>
          </p:nvSpPr>
          <p:spPr>
            <a:xfrm>
              <a:off x="3316985" y="3988691"/>
              <a:ext cx="914012" cy="329324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 flipV="1">
              <a:off x="3605594" y="4308001"/>
              <a:ext cx="169791" cy="6333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円/楕円 25"/>
          <p:cNvSpPr>
            <a:spLocks noChangeAspect="1"/>
          </p:cNvSpPr>
          <p:nvPr/>
        </p:nvSpPr>
        <p:spPr>
          <a:xfrm>
            <a:off x="6580371" y="2904764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7" name="直線矢印コネクタ 26"/>
          <p:cNvCxnSpPr>
            <a:stCxn id="16" idx="5"/>
          </p:cNvCxnSpPr>
          <p:nvPr/>
        </p:nvCxnSpPr>
        <p:spPr>
          <a:xfrm rot="16200000" flipH="1">
            <a:off x="1612594" y="2830462"/>
            <a:ext cx="3275042" cy="1640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>
            <a:stCxn id="26" idx="4"/>
          </p:cNvCxnSpPr>
          <p:nvPr/>
        </p:nvCxnSpPr>
        <p:spPr>
          <a:xfrm rot="5400000">
            <a:off x="5038098" y="3566025"/>
            <a:ext cx="2023353" cy="1421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 bwMode="auto">
          <a:xfrm>
            <a:off x="4596347" y="3606800"/>
            <a:ext cx="2675738" cy="1681680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 bwMode="auto">
          <a:xfrm rot="16200000">
            <a:off x="5064126" y="4159209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/>
          <p:nvPr/>
        </p:nvSpPr>
        <p:spPr bwMode="auto">
          <a:xfrm>
            <a:off x="7932738" y="5630863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2" name="直線矢印コネクタ 31"/>
          <p:cNvCxnSpPr/>
          <p:nvPr/>
        </p:nvCxnSpPr>
        <p:spPr bwMode="auto">
          <a:xfrm flipV="1">
            <a:off x="8505941" y="5934315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 bwMode="auto">
          <a:xfrm rot="10800000" flipV="1">
            <a:off x="6260932" y="5961621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509076" y="6206863"/>
            <a:ext cx="214734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8656422" y="5962229"/>
            <a:ext cx="35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/>
              <a:t>λ</a:t>
            </a:r>
            <a:endParaRPr kumimoji="1" lang="ja-JP" altLang="en-US" sz="2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292030" y="1527143"/>
            <a:ext cx="43578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B</a:t>
            </a:r>
            <a:endParaRPr kumimoji="1" lang="ja-JP" altLang="en-US" sz="3600" dirty="0"/>
          </a:p>
        </p:txBody>
      </p:sp>
      <p:sp>
        <p:nvSpPr>
          <p:cNvPr id="43" name="円/楕円 42"/>
          <p:cNvSpPr/>
          <p:nvPr/>
        </p:nvSpPr>
        <p:spPr bwMode="auto">
          <a:xfrm>
            <a:off x="6093151" y="5635507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0" name="直線矢印コネクタ 59"/>
          <p:cNvCxnSpPr/>
          <p:nvPr/>
        </p:nvCxnSpPr>
        <p:spPr bwMode="auto">
          <a:xfrm rot="16200000">
            <a:off x="6992010" y="5604153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17"/>
          <p:cNvSpPr txBox="1">
            <a:spLocks noChangeArrowheads="1"/>
          </p:cNvSpPr>
          <p:nvPr/>
        </p:nvSpPr>
        <p:spPr bwMode="auto">
          <a:xfrm>
            <a:off x="7686423" y="4055089"/>
            <a:ext cx="1525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/>
              <a:t>Quantization</a:t>
            </a:r>
          </a:p>
          <a:p>
            <a:pPr algn="ctr"/>
            <a:r>
              <a:rPr lang="en-US" altLang="ja-JP" sz="2000" dirty="0" smtClean="0"/>
              <a:t> axis</a:t>
            </a:r>
            <a:endParaRPr lang="ja-JP" altLang="en-US" sz="20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76 L -0.16588 0.3432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1246E-6 2.62622E-6 L 0.20111 0.5180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23 L 0.00538 0.42265 " pathEditMode="relative" ptsTypes="AA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  <p:bldP spid="3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直線コネクタ 55"/>
          <p:cNvCxnSpPr/>
          <p:nvPr/>
        </p:nvCxnSpPr>
        <p:spPr>
          <a:xfrm flipV="1">
            <a:off x="6065614" y="2603203"/>
            <a:ext cx="1387386" cy="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Stark effect</a:t>
            </a:r>
            <a:endParaRPr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rot="5400000">
            <a:off x="3142945" y="3153513"/>
            <a:ext cx="2752203" cy="79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266138" y="2603202"/>
            <a:ext cx="1387386" cy="1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3203097" y="2068941"/>
            <a:ext cx="1117657" cy="142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1759933" y="5135048"/>
            <a:ext cx="93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1/2</a:t>
            </a:r>
            <a:endParaRPr lang="ja-JP" altLang="en-US" sz="22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163513" y="2309813"/>
            <a:ext cx="937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3/2</a:t>
            </a:r>
            <a:endParaRPr lang="ja-JP" altLang="en-US" sz="2200" dirty="0"/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445064" y="2030067"/>
            <a:ext cx="10889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</a:t>
            </a:r>
            <a:r>
              <a:rPr lang="en-US" altLang="ja-JP" sz="2200" dirty="0" smtClean="0"/>
              <a:t>= 3/2</a:t>
            </a:r>
            <a:endParaRPr lang="ja-JP" altLang="en-US" sz="2200" dirty="0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218171" y="1527723"/>
            <a:ext cx="10889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1/2</a:t>
            </a:r>
            <a:endParaRPr lang="ja-JP" altLang="en-US" sz="2200" dirty="0"/>
          </a:p>
        </p:txBody>
      </p:sp>
      <p:sp>
        <p:nvSpPr>
          <p:cNvPr id="14" name="テキスト ボックス 14"/>
          <p:cNvSpPr txBox="1">
            <a:spLocks noChangeArrowheads="1"/>
          </p:cNvSpPr>
          <p:nvPr/>
        </p:nvSpPr>
        <p:spPr bwMode="auto">
          <a:xfrm>
            <a:off x="6216867" y="1936708"/>
            <a:ext cx="122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−3/2</a:t>
            </a:r>
            <a:endParaRPr lang="ja-JP" altLang="en-US" sz="2200" dirty="0"/>
          </a:p>
        </p:txBody>
      </p:sp>
      <p:cxnSp>
        <p:nvCxnSpPr>
          <p:cNvPr id="15" name="直線矢印コネクタ 14"/>
          <p:cNvCxnSpPr/>
          <p:nvPr/>
        </p:nvCxnSpPr>
        <p:spPr>
          <a:xfrm rot="5400000" flipH="1" flipV="1">
            <a:off x="7718425" y="3109913"/>
            <a:ext cx="16240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>
            <a:spLocks noChangeAspect="1"/>
          </p:cNvSpPr>
          <p:nvPr/>
        </p:nvSpPr>
        <p:spPr>
          <a:xfrm>
            <a:off x="1759933" y="2460954"/>
            <a:ext cx="358775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3501052" y="1903047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4" name="直線矢印コネクタ 23"/>
          <p:cNvCxnSpPr/>
          <p:nvPr/>
        </p:nvCxnSpPr>
        <p:spPr bwMode="auto">
          <a:xfrm rot="16200000" flipH="1">
            <a:off x="6352642" y="3384858"/>
            <a:ext cx="1679458" cy="1480734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>
          <a:xfrm>
            <a:off x="6593331" y="2410064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8" name="直線矢印コネクタ 27"/>
          <p:cNvCxnSpPr>
            <a:stCxn id="17" idx="5"/>
          </p:cNvCxnSpPr>
          <p:nvPr/>
        </p:nvCxnSpPr>
        <p:spPr>
          <a:xfrm rot="16200000" flipH="1">
            <a:off x="1618013" y="3216697"/>
            <a:ext cx="2157136" cy="1260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 bwMode="auto">
          <a:xfrm>
            <a:off x="4337682" y="3285495"/>
            <a:ext cx="2337558" cy="1849551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 bwMode="auto">
          <a:xfrm flipV="1">
            <a:off x="8004290" y="5813539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 bwMode="auto">
          <a:xfrm rot="10800000" flipV="1">
            <a:off x="7629071" y="5822679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294621" y="6206863"/>
            <a:ext cx="236180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8656422" y="5962229"/>
            <a:ext cx="35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/>
              <a:t>λ</a:t>
            </a:r>
            <a:endParaRPr kumimoji="1" lang="ja-JP" altLang="en-US" sz="2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303926" y="1527143"/>
            <a:ext cx="41008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E</a:t>
            </a:r>
            <a:endParaRPr kumimoji="1" lang="ja-JP" altLang="en-US" sz="3600" dirty="0"/>
          </a:p>
        </p:txBody>
      </p:sp>
      <p:sp>
        <p:nvSpPr>
          <p:cNvPr id="38" name="円/楕円 37"/>
          <p:cNvSpPr/>
          <p:nvPr/>
        </p:nvSpPr>
        <p:spPr bwMode="auto">
          <a:xfrm>
            <a:off x="7461290" y="5496565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rot="5400000">
            <a:off x="2332220" y="3538176"/>
            <a:ext cx="2775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 bwMode="auto">
          <a:xfrm>
            <a:off x="2992307" y="4007124"/>
            <a:ext cx="4940431" cy="1127924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 bwMode="auto">
          <a:xfrm rot="16200000">
            <a:off x="6157651" y="5669756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4679027" y="2066288"/>
            <a:ext cx="1117657" cy="142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>
            <a:spLocks noChangeAspect="1"/>
          </p:cNvSpPr>
          <p:nvPr/>
        </p:nvSpPr>
        <p:spPr>
          <a:xfrm>
            <a:off x="5273482" y="1885896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4" name="テキスト ボックス 53"/>
          <p:cNvSpPr txBox="1">
            <a:spLocks noChangeArrowheads="1"/>
          </p:cNvSpPr>
          <p:nvPr/>
        </p:nvSpPr>
        <p:spPr bwMode="auto">
          <a:xfrm>
            <a:off x="4707774" y="1518779"/>
            <a:ext cx="122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−1/2</a:t>
            </a:r>
            <a:endParaRPr lang="ja-JP" altLang="en-US" sz="2200" dirty="0"/>
          </a:p>
        </p:txBody>
      </p:sp>
      <p:cxnSp>
        <p:nvCxnSpPr>
          <p:cNvPr id="42" name="直線コネクタ 41"/>
          <p:cNvCxnSpPr/>
          <p:nvPr/>
        </p:nvCxnSpPr>
        <p:spPr>
          <a:xfrm flipV="1">
            <a:off x="3220025" y="5285481"/>
            <a:ext cx="1117657" cy="142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4535047" y="5276157"/>
            <a:ext cx="1117657" cy="1428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>
            <a:spLocks noChangeArrowheads="1"/>
          </p:cNvSpPr>
          <p:nvPr/>
        </p:nvSpPr>
        <p:spPr bwMode="auto">
          <a:xfrm>
            <a:off x="3184627" y="5299769"/>
            <a:ext cx="10889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 smtClean="0"/>
              <a:t>M </a:t>
            </a:r>
            <a:r>
              <a:rPr lang="en-US" altLang="ja-JP" sz="2200" dirty="0"/>
              <a:t>=</a:t>
            </a:r>
            <a:r>
              <a:rPr lang="en-US" altLang="ja-JP" sz="2200" dirty="0" smtClean="0"/>
              <a:t> 1/2</a:t>
            </a:r>
            <a:endParaRPr lang="ja-JP" altLang="en-US" sz="2200" dirty="0"/>
          </a:p>
        </p:txBody>
      </p: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4509389" y="5268120"/>
            <a:ext cx="12294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 smtClean="0"/>
              <a:t>M </a:t>
            </a:r>
            <a:r>
              <a:rPr lang="en-US" altLang="ja-JP" sz="2200" dirty="0"/>
              <a:t>=</a:t>
            </a:r>
            <a:r>
              <a:rPr lang="en-US" altLang="ja-JP" sz="2200" dirty="0" smtClean="0"/>
              <a:t> −1/2</a:t>
            </a:r>
            <a:endParaRPr lang="ja-JP" altLang="en-US" sz="2200" dirty="0"/>
          </a:p>
        </p:txBody>
      </p:sp>
      <p:cxnSp>
        <p:nvCxnSpPr>
          <p:cNvPr id="60" name="直線矢印コネクタ 59"/>
          <p:cNvCxnSpPr/>
          <p:nvPr/>
        </p:nvCxnSpPr>
        <p:spPr>
          <a:xfrm rot="16200000" flipH="1">
            <a:off x="3137091" y="3137362"/>
            <a:ext cx="2774211" cy="802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43" idx="4"/>
          </p:cNvCxnSpPr>
          <p:nvPr/>
        </p:nvCxnSpPr>
        <p:spPr>
          <a:xfrm rot="5400000">
            <a:off x="4006006" y="3517296"/>
            <a:ext cx="2718694" cy="176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rot="5400000">
            <a:off x="4987076" y="3149359"/>
            <a:ext cx="2322474" cy="1230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 bwMode="auto">
          <a:xfrm>
            <a:off x="3797491" y="3622403"/>
            <a:ext cx="2965903" cy="1512643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 bwMode="auto">
          <a:xfrm>
            <a:off x="4768418" y="3351098"/>
            <a:ext cx="1906822" cy="1814929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 bwMode="auto">
          <a:xfrm rot="16200000" flipH="1">
            <a:off x="5051365" y="3511170"/>
            <a:ext cx="1849551" cy="1398200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 bwMode="auto">
          <a:xfrm rot="16200000">
            <a:off x="6322880" y="5693876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 bwMode="auto">
          <a:xfrm flipV="1">
            <a:off x="6810707" y="5799569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 bwMode="auto">
          <a:xfrm rot="10800000" flipV="1">
            <a:off x="6435488" y="5808709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 bwMode="auto">
          <a:xfrm>
            <a:off x="6267707" y="5482595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3861414" y="1903047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4768418" y="1888759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2" name="円/楕円 51"/>
          <p:cNvSpPr>
            <a:spLocks noChangeAspect="1"/>
          </p:cNvSpPr>
          <p:nvPr/>
        </p:nvSpPr>
        <p:spPr>
          <a:xfrm>
            <a:off x="2132636" y="2431942"/>
            <a:ext cx="358775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6940116" y="2381052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7" name="直線矢印コネクタ 56"/>
          <p:cNvCxnSpPr/>
          <p:nvPr/>
        </p:nvCxnSpPr>
        <p:spPr>
          <a:xfrm rot="5400000">
            <a:off x="5230189" y="3288801"/>
            <a:ext cx="2322474" cy="1230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16200000" flipH="1">
            <a:off x="1913739" y="3077274"/>
            <a:ext cx="2157136" cy="1260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84188" y="6092825"/>
          <a:ext cx="1951037" cy="361950"/>
        </p:xfrm>
        <a:graphic>
          <a:graphicData uri="http://schemas.openxmlformats.org/presentationml/2006/ole">
            <p:oleObj spid="_x0000_s33794" name="数式" r:id="rId3" imgW="673100" imgH="177800" progId="Equation.3">
              <p:embed/>
            </p:oleObj>
          </a:graphicData>
        </a:graphic>
      </p:graphicFrame>
      <p:sp>
        <p:nvSpPr>
          <p:cNvPr id="61" name="テキスト ボックス 17"/>
          <p:cNvSpPr txBox="1">
            <a:spLocks noChangeArrowheads="1"/>
          </p:cNvSpPr>
          <p:nvPr/>
        </p:nvSpPr>
        <p:spPr bwMode="auto">
          <a:xfrm>
            <a:off x="7686423" y="4055089"/>
            <a:ext cx="1525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/>
              <a:t>Quantization</a:t>
            </a:r>
          </a:p>
          <a:p>
            <a:pPr algn="ctr"/>
            <a:r>
              <a:rPr lang="en-US" altLang="ja-JP" sz="2000" dirty="0" smtClean="0"/>
              <a:t> axis</a:t>
            </a:r>
            <a:endParaRPr lang="ja-JP" altLang="en-US" sz="20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331E-6 4.19385E-6 L -0.1614 0.3846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0812E-7 -1.85288E-6 L 0.17476 0.3860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0.00399 0.46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02378 0.4700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2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96E-6 -4.00185E-6 L 0.10238 0.4673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3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23 L -0.09962 0.4698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3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0812E-7 -1.85288E-6 L 0.17476 0.38608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5331E-6 4.19385E-6 L -0.1614 0.38468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 animBg="1"/>
      <p:bldP spid="38" grpId="0" animBg="1"/>
      <p:bldP spid="43" grpId="0" animBg="1"/>
      <p:bldP spid="90" grpId="0" animBg="1"/>
      <p:bldP spid="96" grpId="0" animBg="1"/>
      <p:bldP spid="101" grpId="0" animBg="1"/>
      <p:bldP spid="52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Atomic polarization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4622" y="1450962"/>
            <a:ext cx="20077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400" dirty="0" smtClean="0"/>
              <a:t>Alignment</a:t>
            </a:r>
            <a:endParaRPr kumimoji="1" lang="ja-JP" altLang="en-US" sz="3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47899" y="1450962"/>
            <a:ext cx="22189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400" dirty="0" smtClean="0"/>
              <a:t>Orientation</a:t>
            </a:r>
            <a:endParaRPr kumimoji="1" lang="ja-JP" altLang="en-US" sz="3400" dirty="0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57200" y="2323433"/>
            <a:ext cx="3875220" cy="3423192"/>
            <a:chOff x="457200" y="2323433"/>
            <a:chExt cx="3875220" cy="3423192"/>
          </a:xfrm>
        </p:grpSpPr>
        <p:sp>
          <p:nvSpPr>
            <p:cNvPr id="6" name="正方形/長方形 5"/>
            <p:cNvSpPr/>
            <p:nvPr/>
          </p:nvSpPr>
          <p:spPr>
            <a:xfrm>
              <a:off x="457200" y="2323433"/>
              <a:ext cx="3875220" cy="3423192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 flipV="1">
              <a:off x="1812716" y="5282461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>
              <a:spLocks noChangeArrowheads="1"/>
            </p:cNvSpPr>
            <p:nvPr/>
          </p:nvSpPr>
          <p:spPr bwMode="auto">
            <a:xfrm>
              <a:off x="1507367" y="4849277"/>
              <a:ext cx="167481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J = 0, M = 0</a:t>
              </a:r>
              <a:endParaRPr lang="ja-JP" altLang="en-US" sz="2200" dirty="0"/>
            </a:p>
          </p:txBody>
        </p:sp>
        <p:sp>
          <p:nvSpPr>
            <p:cNvPr id="9" name="テキスト ボックス 8"/>
            <p:cNvSpPr txBox="1">
              <a:spLocks noChangeArrowheads="1"/>
            </p:cNvSpPr>
            <p:nvPr/>
          </p:nvSpPr>
          <p:spPr bwMode="auto">
            <a:xfrm>
              <a:off x="2727604" y="2434520"/>
              <a:ext cx="6856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J =</a:t>
              </a:r>
              <a:r>
                <a:rPr lang="en-US" altLang="ja-JP" sz="2200" dirty="0" smtClean="0"/>
                <a:t> 1</a:t>
              </a:r>
              <a:endParaRPr lang="ja-JP" altLang="en-US" sz="2200" dirty="0"/>
            </a:p>
          </p:txBody>
        </p:sp>
        <p:cxnSp>
          <p:nvCxnSpPr>
            <p:cNvPr id="10" name="直線コネクタ 9"/>
            <p:cNvCxnSpPr/>
            <p:nvPr/>
          </p:nvCxnSpPr>
          <p:spPr>
            <a:xfrm flipV="1">
              <a:off x="3070450" y="3500412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1812716" y="3498008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596592" y="3519119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3707006" y="3327948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3217484" y="3320230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テキスト ボックス 14"/>
            <p:cNvSpPr txBox="1">
              <a:spLocks noChangeArrowheads="1"/>
            </p:cNvSpPr>
            <p:nvPr/>
          </p:nvSpPr>
          <p:spPr bwMode="auto">
            <a:xfrm>
              <a:off x="3136368" y="2883693"/>
              <a:ext cx="9774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−1</a:t>
              </a:r>
              <a:endParaRPr lang="ja-JP" altLang="en-US" sz="2200" dirty="0"/>
            </a:p>
          </p:txBody>
        </p:sp>
        <p:sp>
          <p:nvSpPr>
            <p:cNvPr id="16" name="テキスト ボックス 15"/>
            <p:cNvSpPr txBox="1">
              <a:spLocks noChangeArrowheads="1"/>
            </p:cNvSpPr>
            <p:nvPr/>
          </p:nvSpPr>
          <p:spPr bwMode="auto">
            <a:xfrm>
              <a:off x="1926597" y="2864087"/>
              <a:ext cx="8985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 0</a:t>
              </a:r>
              <a:endParaRPr lang="ja-JP" altLang="en-US" sz="2200" dirty="0"/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762560" y="3325569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222934" y="3319919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テキスト ボックス 18"/>
            <p:cNvSpPr txBox="1">
              <a:spLocks noChangeArrowheads="1"/>
            </p:cNvSpPr>
            <p:nvPr/>
          </p:nvSpPr>
          <p:spPr bwMode="auto">
            <a:xfrm>
              <a:off x="746346" y="2854578"/>
              <a:ext cx="836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1</a:t>
              </a:r>
              <a:endParaRPr lang="ja-JP" altLang="en-US" sz="2200" dirty="0"/>
            </a:p>
          </p:txBody>
        </p:sp>
      </p:grpSp>
      <p:grpSp>
        <p:nvGrpSpPr>
          <p:cNvPr id="21" name="図形グループ 20"/>
          <p:cNvGrpSpPr/>
          <p:nvPr/>
        </p:nvGrpSpPr>
        <p:grpSpPr>
          <a:xfrm>
            <a:off x="4811580" y="2323433"/>
            <a:ext cx="3875220" cy="3423192"/>
            <a:chOff x="457200" y="2323433"/>
            <a:chExt cx="3875220" cy="3423192"/>
          </a:xfrm>
        </p:grpSpPr>
        <p:sp>
          <p:nvSpPr>
            <p:cNvPr id="22" name="正方形/長方形 21"/>
            <p:cNvSpPr/>
            <p:nvPr/>
          </p:nvSpPr>
          <p:spPr>
            <a:xfrm>
              <a:off x="457200" y="2323433"/>
              <a:ext cx="3875220" cy="3423192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>
            <a:xfrm flipV="1">
              <a:off x="1812716" y="5282461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>
              <a:spLocks noChangeArrowheads="1"/>
            </p:cNvSpPr>
            <p:nvPr/>
          </p:nvSpPr>
          <p:spPr bwMode="auto">
            <a:xfrm>
              <a:off x="1507367" y="4849277"/>
              <a:ext cx="167481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J = 0, M = 0</a:t>
              </a:r>
              <a:endParaRPr lang="ja-JP" altLang="en-US" sz="2200" dirty="0"/>
            </a:p>
          </p:txBody>
        </p:sp>
        <p:sp>
          <p:nvSpPr>
            <p:cNvPr id="25" name="テキスト ボックス 24"/>
            <p:cNvSpPr txBox="1">
              <a:spLocks noChangeArrowheads="1"/>
            </p:cNvSpPr>
            <p:nvPr/>
          </p:nvSpPr>
          <p:spPr bwMode="auto">
            <a:xfrm>
              <a:off x="2727604" y="2434520"/>
              <a:ext cx="6856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J =</a:t>
              </a:r>
              <a:r>
                <a:rPr lang="en-US" altLang="ja-JP" sz="2200" dirty="0" smtClean="0"/>
                <a:t> 1</a:t>
              </a:r>
              <a:endParaRPr lang="ja-JP" altLang="en-US" sz="2200" dirty="0"/>
            </a:p>
          </p:txBody>
        </p:sp>
        <p:cxnSp>
          <p:nvCxnSpPr>
            <p:cNvPr id="26" name="直線コネクタ 25"/>
            <p:cNvCxnSpPr/>
            <p:nvPr/>
          </p:nvCxnSpPr>
          <p:spPr>
            <a:xfrm flipV="1">
              <a:off x="3070450" y="3500412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1812716" y="3498008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596592" y="3519119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3466382" y="3327948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テキスト ボックス 30"/>
            <p:cNvSpPr txBox="1">
              <a:spLocks noChangeArrowheads="1"/>
            </p:cNvSpPr>
            <p:nvPr/>
          </p:nvSpPr>
          <p:spPr bwMode="auto">
            <a:xfrm>
              <a:off x="3136368" y="2883693"/>
              <a:ext cx="9774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−1</a:t>
              </a:r>
              <a:endParaRPr lang="ja-JP" altLang="en-US" sz="2200" dirty="0"/>
            </a:p>
          </p:txBody>
        </p:sp>
        <p:sp>
          <p:nvSpPr>
            <p:cNvPr id="32" name="テキスト ボックス 31"/>
            <p:cNvSpPr txBox="1">
              <a:spLocks noChangeArrowheads="1"/>
            </p:cNvSpPr>
            <p:nvPr/>
          </p:nvSpPr>
          <p:spPr bwMode="auto">
            <a:xfrm>
              <a:off x="1926597" y="2864087"/>
              <a:ext cx="8985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 0</a:t>
              </a:r>
              <a:endParaRPr lang="ja-JP" altLang="en-US" sz="2200" dirty="0"/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762560" y="3325569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222934" y="3319919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テキスト ボックス 34"/>
            <p:cNvSpPr txBox="1">
              <a:spLocks noChangeArrowheads="1"/>
            </p:cNvSpPr>
            <p:nvPr/>
          </p:nvSpPr>
          <p:spPr bwMode="auto">
            <a:xfrm>
              <a:off x="746346" y="2854578"/>
              <a:ext cx="836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1</a:t>
              </a:r>
              <a:endParaRPr lang="ja-JP" altLang="en-US" sz="2200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839922" y="5746625"/>
            <a:ext cx="3047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Population imbalance </a:t>
            </a:r>
          </a:p>
          <a:p>
            <a:r>
              <a:rPr lang="en-US" altLang="ja-JP" sz="2400" dirty="0" smtClean="0"/>
              <a:t>between different |M|</a:t>
            </a:r>
            <a:endParaRPr kumimoji="1" lang="ja-JP" altLang="en-US" sz="24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33965" y="5738609"/>
            <a:ext cx="2894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Population imbalance </a:t>
            </a:r>
          </a:p>
          <a:p>
            <a:r>
              <a:rPr lang="en-US" altLang="ja-JP" sz="2400" dirty="0" smtClean="0"/>
              <a:t>between +M and −M</a:t>
            </a:r>
            <a:endParaRPr kumimoji="1" lang="ja-JP" altLang="en-US" sz="2400" dirty="0"/>
          </a:p>
        </p:txBody>
      </p:sp>
      <p:cxnSp>
        <p:nvCxnSpPr>
          <p:cNvPr id="38" name="直線矢印コネクタ 37"/>
          <p:cNvCxnSpPr/>
          <p:nvPr/>
        </p:nvCxnSpPr>
        <p:spPr bwMode="auto">
          <a:xfrm flipV="1">
            <a:off x="3750912" y="5001151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 bwMode="auto">
          <a:xfrm rot="10800000" flipV="1">
            <a:off x="3375693" y="5010291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円/楕円 39"/>
          <p:cNvSpPr/>
          <p:nvPr/>
        </p:nvSpPr>
        <p:spPr bwMode="auto">
          <a:xfrm>
            <a:off x="3207912" y="4684177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rot="16200000" flipH="1">
            <a:off x="1161098" y="3751111"/>
            <a:ext cx="1155627" cy="1040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0800000" flipV="1">
            <a:off x="2411664" y="3666912"/>
            <a:ext cx="1166184" cy="1155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 bwMode="auto">
          <a:xfrm>
            <a:off x="1812716" y="4285315"/>
            <a:ext cx="1404768" cy="398862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 bwMode="auto">
          <a:xfrm rot="5400000">
            <a:off x="3244334" y="4092719"/>
            <a:ext cx="771404" cy="1588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 bwMode="auto">
          <a:xfrm flipV="1">
            <a:off x="8096812" y="5025623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 bwMode="auto">
          <a:xfrm rot="10800000" flipV="1">
            <a:off x="7721593" y="5034763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円/楕円 51"/>
          <p:cNvSpPr/>
          <p:nvPr/>
        </p:nvSpPr>
        <p:spPr bwMode="auto">
          <a:xfrm>
            <a:off x="7553812" y="4708649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rot="16200000" flipH="1">
            <a:off x="5506998" y="3748847"/>
            <a:ext cx="1155627" cy="10407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10800000" flipV="1">
            <a:off x="6757564" y="3664648"/>
            <a:ext cx="1166184" cy="1155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 bwMode="auto">
          <a:xfrm>
            <a:off x="6158616" y="4283051"/>
            <a:ext cx="1404768" cy="398862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 bwMode="auto">
          <a:xfrm rot="5400000">
            <a:off x="7590234" y="4090455"/>
            <a:ext cx="771404" cy="1588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 bwMode="auto">
          <a:xfrm>
            <a:off x="7532428" y="4486745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8" name="直線矢印コネクタ 57"/>
          <p:cNvCxnSpPr/>
          <p:nvPr/>
        </p:nvCxnSpPr>
        <p:spPr bwMode="auto">
          <a:xfrm flipH="1" flipV="1">
            <a:off x="7821436" y="4817087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2968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Resonance scattering</a:t>
            </a:r>
            <a:endParaRPr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rot="5400000" flipH="1" flipV="1">
            <a:off x="1357604" y="4115637"/>
            <a:ext cx="1490166" cy="129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655611" y="3921267"/>
            <a:ext cx="907111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1691380" y="3752814"/>
            <a:ext cx="793588" cy="34677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1979579" y="3040124"/>
            <a:ext cx="259175" cy="28507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42426" y="2944687"/>
            <a:ext cx="783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8000"/>
                </a:solidFill>
              </a:rPr>
              <a:t>atom</a:t>
            </a:r>
            <a:endParaRPr kumimoji="1" lang="ja-JP" altLang="en-US" sz="2200" dirty="0">
              <a:solidFill>
                <a:srgbClr val="008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5400000" flipH="1" flipV="1">
            <a:off x="6352141" y="4093105"/>
            <a:ext cx="1490166" cy="12959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円/楕円 26"/>
          <p:cNvSpPr/>
          <p:nvPr/>
        </p:nvSpPr>
        <p:spPr>
          <a:xfrm>
            <a:off x="6974116" y="3017592"/>
            <a:ext cx="259175" cy="28507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59209" y="2918771"/>
            <a:ext cx="783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8000"/>
                </a:solidFill>
              </a:rPr>
              <a:t>atom</a:t>
            </a:r>
            <a:endParaRPr kumimoji="1" lang="ja-JP" altLang="en-US" sz="2200" dirty="0">
              <a:solidFill>
                <a:srgbClr val="008000"/>
              </a:solidFill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104810" y="3678951"/>
            <a:ext cx="978408" cy="484632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矢印コネクタ 31"/>
          <p:cNvCxnSpPr/>
          <p:nvPr/>
        </p:nvCxnSpPr>
        <p:spPr>
          <a:xfrm rot="10800000" flipV="1">
            <a:off x="5659856" y="3263795"/>
            <a:ext cx="1262427" cy="618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5878051" y="3547783"/>
            <a:ext cx="907111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308117" y="4216156"/>
            <a:ext cx="25699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Time scale </a:t>
            </a:r>
            <a:r>
              <a:rPr lang="en-US" altLang="ja-JP" sz="2600" dirty="0" smtClean="0"/>
              <a:t>〜 1/A</a:t>
            </a:r>
            <a:endParaRPr kumimoji="1" lang="ja-JP" altLang="en-US" sz="2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7325" y="2052857"/>
            <a:ext cx="15701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Absorption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60288" y="2030325"/>
            <a:ext cx="12868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Emission</a:t>
            </a:r>
            <a:endParaRPr kumimoji="1" lang="ja-JP" altLang="en-US" sz="2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420442" y="48672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dirty="0" smtClean="0">
                <a:solidFill>
                  <a:srgbClr val="FF0000"/>
                </a:solidFill>
              </a:rPr>
              <a:t>ncident light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46128" y="5350929"/>
            <a:ext cx="90362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Scattered radiation is polarized perpendicular to scattering plane</a:t>
            </a:r>
            <a:endParaRPr kumimoji="1" lang="ja-JP" altLang="en-US" sz="2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13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円/楕円 47"/>
          <p:cNvSpPr/>
          <p:nvPr/>
        </p:nvSpPr>
        <p:spPr bwMode="auto">
          <a:xfrm>
            <a:off x="4036265" y="6154487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3484563" y="5402263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1112838" y="2509838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3484563" y="2509838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5899150" y="2493963"/>
            <a:ext cx="2046288" cy="15875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7" name="テキスト ボックス 9"/>
          <p:cNvSpPr txBox="1">
            <a:spLocks noChangeArrowheads="1"/>
          </p:cNvSpPr>
          <p:nvPr/>
        </p:nvSpPr>
        <p:spPr bwMode="auto">
          <a:xfrm>
            <a:off x="1843088" y="5200650"/>
            <a:ext cx="1674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/>
              <a:t>J = 0, M = 0</a:t>
            </a:r>
            <a:endParaRPr lang="ja-JP" altLang="en-US" sz="2200"/>
          </a:p>
        </p:txBody>
      </p:sp>
      <p:sp>
        <p:nvSpPr>
          <p:cNvPr id="40968" name="テキスト ボックス 10"/>
          <p:cNvSpPr txBox="1">
            <a:spLocks noChangeArrowheads="1"/>
          </p:cNvSpPr>
          <p:nvPr/>
        </p:nvSpPr>
        <p:spPr bwMode="auto">
          <a:xfrm>
            <a:off x="163513" y="2309813"/>
            <a:ext cx="6856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40969" name="テキスト ボックス 11"/>
          <p:cNvSpPr txBox="1">
            <a:spLocks noChangeArrowheads="1"/>
          </p:cNvSpPr>
          <p:nvPr/>
        </p:nvSpPr>
        <p:spPr bwMode="auto">
          <a:xfrm>
            <a:off x="1709738" y="2012950"/>
            <a:ext cx="836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40970" name="テキスト ボックス 12"/>
          <p:cNvSpPr txBox="1">
            <a:spLocks noChangeArrowheads="1"/>
          </p:cNvSpPr>
          <p:nvPr/>
        </p:nvSpPr>
        <p:spPr bwMode="auto">
          <a:xfrm>
            <a:off x="3989388" y="1995488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/>
              <a:t>M = 0</a:t>
            </a:r>
            <a:endParaRPr lang="ja-JP" altLang="en-US" sz="2200"/>
          </a:p>
        </p:txBody>
      </p:sp>
      <p:sp>
        <p:nvSpPr>
          <p:cNvPr id="40971" name="テキスト ボックス 14"/>
          <p:cNvSpPr txBox="1">
            <a:spLocks noChangeArrowheads="1"/>
          </p:cNvSpPr>
          <p:nvPr/>
        </p:nvSpPr>
        <p:spPr bwMode="auto">
          <a:xfrm>
            <a:off x="6462713" y="1981200"/>
            <a:ext cx="977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−1</a:t>
            </a:r>
            <a:endParaRPr lang="ja-JP" altLang="en-US" sz="2200" dirty="0"/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7718425" y="3109913"/>
            <a:ext cx="16240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>
            <a:spLocks noChangeAspect="1"/>
          </p:cNvSpPr>
          <p:nvPr/>
        </p:nvSpPr>
        <p:spPr>
          <a:xfrm>
            <a:off x="3629025" y="5222875"/>
            <a:ext cx="358775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4503738" y="5241925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6" name="直線矢印コネクタ 25"/>
          <p:cNvCxnSpPr/>
          <p:nvPr/>
        </p:nvCxnSpPr>
        <p:spPr>
          <a:xfrm rot="5400000" flipH="1" flipV="1">
            <a:off x="4004469" y="6161881"/>
            <a:ext cx="946150" cy="1588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4957676" y="5806073"/>
            <a:ext cx="1308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Incident </a:t>
            </a:r>
          </a:p>
          <a:p>
            <a:r>
              <a:rPr lang="en-US" altLang="ja-JP" sz="2400" dirty="0" smtClean="0"/>
              <a:t>radiation</a:t>
            </a:r>
            <a:endParaRPr lang="ja-JP" altLang="en-US" sz="2000" dirty="0"/>
          </a:p>
        </p:txBody>
      </p:sp>
      <p:grpSp>
        <p:nvGrpSpPr>
          <p:cNvPr id="2" name="図形グループ 36"/>
          <p:cNvGrpSpPr>
            <a:grpSpLocks/>
          </p:cNvGrpSpPr>
          <p:nvPr/>
        </p:nvGrpSpPr>
        <p:grpSpPr bwMode="auto">
          <a:xfrm>
            <a:off x="3287713" y="3952876"/>
            <a:ext cx="3821112" cy="1309688"/>
            <a:chOff x="3287062" y="3952972"/>
            <a:chExt cx="3823819" cy="1311398"/>
          </a:xfrm>
        </p:grpSpPr>
        <p:cxnSp>
          <p:nvCxnSpPr>
            <p:cNvPr id="28" name="直線矢印コネクタ 27"/>
            <p:cNvCxnSpPr/>
            <p:nvPr/>
          </p:nvCxnSpPr>
          <p:spPr>
            <a:xfrm>
              <a:off x="3287062" y="3952972"/>
              <a:ext cx="3823819" cy="1311398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/>
            <p:nvPr/>
          </p:nvSpPr>
          <p:spPr>
            <a:xfrm>
              <a:off x="3696927" y="4024503"/>
              <a:ext cx="915048" cy="329041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rot="10800000" flipV="1">
              <a:off x="4057544" y="4359903"/>
              <a:ext cx="171571" cy="635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図形グループ 37"/>
          <p:cNvGrpSpPr>
            <a:grpSpLocks/>
          </p:cNvGrpSpPr>
          <p:nvPr/>
        </p:nvGrpSpPr>
        <p:grpSpPr bwMode="auto">
          <a:xfrm>
            <a:off x="6073775" y="4040188"/>
            <a:ext cx="1116013" cy="893762"/>
            <a:chOff x="3287062" y="3952972"/>
            <a:chExt cx="1115540" cy="891391"/>
          </a:xfrm>
        </p:grpSpPr>
        <p:cxnSp>
          <p:nvCxnSpPr>
            <p:cNvPr id="39" name="直線矢印コネクタ 38"/>
            <p:cNvCxnSpPr/>
            <p:nvPr/>
          </p:nvCxnSpPr>
          <p:spPr>
            <a:xfrm>
              <a:off x="3287062" y="3952972"/>
              <a:ext cx="1115540" cy="891391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円/楕円 39"/>
            <p:cNvSpPr/>
            <p:nvPr/>
          </p:nvSpPr>
          <p:spPr>
            <a:xfrm>
              <a:off x="3407661" y="4182548"/>
              <a:ext cx="914012" cy="329324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 flipV="1">
              <a:off x="3864667" y="4527705"/>
              <a:ext cx="169791" cy="6333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直線矢印コネクタ 42"/>
          <p:cNvCxnSpPr/>
          <p:nvPr/>
        </p:nvCxnSpPr>
        <p:spPr>
          <a:xfrm rot="16200000" flipV="1">
            <a:off x="1942307" y="3032919"/>
            <a:ext cx="2493962" cy="184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 flipH="1" flipV="1">
            <a:off x="4840288" y="3219450"/>
            <a:ext cx="2493962" cy="146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4078288" y="5232400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4992688" y="5226050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2" name="直線矢印コネクタ 51"/>
          <p:cNvCxnSpPr/>
          <p:nvPr/>
        </p:nvCxnSpPr>
        <p:spPr>
          <a:xfrm rot="5400000" flipV="1">
            <a:off x="2003425" y="3094038"/>
            <a:ext cx="2493963" cy="1843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16200000" flipH="1" flipV="1">
            <a:off x="4799013" y="3228975"/>
            <a:ext cx="2493962" cy="1468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 bwMode="auto">
          <a:xfrm>
            <a:off x="6940550" y="5581651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タイトル 41"/>
          <p:cNvSpPr>
            <a:spLocks noGrp="1"/>
          </p:cNvSpPr>
          <p:nvPr>
            <p:ph type="title"/>
          </p:nvPr>
        </p:nvSpPr>
        <p:spPr>
          <a:xfrm>
            <a:off x="377401" y="274638"/>
            <a:ext cx="8523287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Resonance scattering, Atomic alignment</a:t>
            </a:r>
            <a:endParaRPr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6229549" y="5973763"/>
            <a:ext cx="2361801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8656422" y="5729129"/>
            <a:ext cx="35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/>
              <a:t>λ</a:t>
            </a:r>
            <a:endParaRPr kumimoji="1" lang="ja-JP" altLang="en-US" sz="2600" dirty="0"/>
          </a:p>
        </p:txBody>
      </p:sp>
      <p:sp>
        <p:nvSpPr>
          <p:cNvPr id="38" name="円/楕円 37"/>
          <p:cNvSpPr/>
          <p:nvPr/>
        </p:nvSpPr>
        <p:spPr bwMode="auto">
          <a:xfrm>
            <a:off x="4030913" y="5975351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4" name="直線矢印コネクタ 43"/>
          <p:cNvCxnSpPr/>
          <p:nvPr/>
        </p:nvCxnSpPr>
        <p:spPr bwMode="auto">
          <a:xfrm flipV="1">
            <a:off x="4425635" y="6318250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 bwMode="auto">
          <a:xfrm flipH="1" flipV="1">
            <a:off x="4377515" y="6484018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17"/>
          <p:cNvSpPr txBox="1">
            <a:spLocks noChangeArrowheads="1"/>
          </p:cNvSpPr>
          <p:nvPr/>
        </p:nvSpPr>
        <p:spPr bwMode="auto">
          <a:xfrm>
            <a:off x="7686423" y="4055089"/>
            <a:ext cx="1525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/>
              <a:t>Quantization</a:t>
            </a:r>
          </a:p>
          <a:p>
            <a:pPr algn="ctr"/>
            <a:r>
              <a:rPr lang="en-US" altLang="ja-JP" sz="2000" dirty="0" smtClean="0"/>
              <a:t> axis</a:t>
            </a:r>
            <a:endParaRPr lang="ja-JP" altLang="en-US" sz="20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14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0368E-6 -2.05651E-6 L -0.22661 -0.41964 " pathEditMode="relative" ptsTypes="AA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0234E-6 2.05651E-6 L 0.18689 -0.41987 " pathEditMode="relative" ptsTypes="AA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61 -0.41964 L -0.00138 0.00046 " pathEditMode="relative" ptsTypes="AA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89 -0.41987 L 0.00278 -0.00093 " pathEditMode="relative" ptsTypes="AA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27" grpId="0"/>
      <p:bldP spid="27" grpId="1"/>
      <p:bldP spid="20" grpId="0" animBg="1"/>
      <p:bldP spid="20" grpId="1" animBg="1"/>
      <p:bldP spid="22" grpId="0" animBg="1"/>
      <p:bldP spid="22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casini2005fig5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595" y="1655778"/>
            <a:ext cx="4202405" cy="454900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4941595" y="5927747"/>
            <a:ext cx="4215633" cy="515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 flipH="1">
            <a:off x="4860211" y="1804847"/>
            <a:ext cx="860968" cy="4399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pitchFamily="41" charset="-128"/>
              </a:rPr>
              <a:t>Efficiency of scattering polarization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34948"/>
            <a:ext cx="7007025" cy="50064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600" dirty="0" smtClean="0"/>
              <a:t>It depends on angular quantum number </a:t>
            </a:r>
            <a:br>
              <a:rPr lang="en-US" altLang="ja-JP" sz="2600" dirty="0" smtClean="0"/>
            </a:br>
            <a:r>
              <a:rPr lang="en-US" altLang="ja-JP" sz="2600" dirty="0" smtClean="0"/>
              <a:t>of upper and lower level </a:t>
            </a:r>
          </a:p>
          <a:p>
            <a:endParaRPr lang="en-US" altLang="ja-JP" sz="2600" dirty="0" smtClean="0"/>
          </a:p>
          <a:p>
            <a:pPr>
              <a:buNone/>
            </a:pPr>
            <a:endParaRPr lang="en-US" altLang="ja-JP" sz="2600" dirty="0" smtClean="0"/>
          </a:p>
          <a:p>
            <a:pPr>
              <a:buNone/>
            </a:pPr>
            <a:endParaRPr lang="en-US" altLang="ja-JP" sz="2600" dirty="0" smtClean="0"/>
          </a:p>
          <a:p>
            <a:pPr>
              <a:buNone/>
            </a:pPr>
            <a:r>
              <a:rPr lang="en-US" altLang="ja-JP" sz="2600" dirty="0" err="1" smtClean="0"/>
              <a:t>Paschen</a:t>
            </a:r>
            <a:r>
              <a:rPr lang="en-US" altLang="ja-JP" sz="2600" dirty="0" smtClean="0"/>
              <a:t>-Back effect and Stark effect </a:t>
            </a:r>
            <a:br>
              <a:rPr lang="en-US" altLang="ja-JP" sz="2600" dirty="0" smtClean="0"/>
            </a:br>
            <a:r>
              <a:rPr lang="en-US" altLang="ja-JP" sz="2600" dirty="0" smtClean="0"/>
              <a:t>	change energy configuration </a:t>
            </a:r>
          </a:p>
          <a:p>
            <a:pPr>
              <a:buNone/>
            </a:pPr>
            <a:r>
              <a:rPr lang="en-US" altLang="ja-JP" sz="2600" dirty="0" smtClean="0">
                <a:sym typeface="Wingdings"/>
              </a:rPr>
              <a:t>=&gt; 	change the e</a:t>
            </a:r>
            <a:r>
              <a:rPr lang="en-US" altLang="ja-JP" sz="2600" dirty="0" smtClean="0"/>
              <a:t>fficiency of </a:t>
            </a:r>
            <a:br>
              <a:rPr lang="en-US" altLang="ja-JP" sz="2600" dirty="0" smtClean="0"/>
            </a:br>
            <a:r>
              <a:rPr lang="en-US" altLang="ja-JP" sz="2600" dirty="0" smtClean="0"/>
              <a:t>			scattering polarization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640248" y="2866310"/>
          <a:ext cx="4237038" cy="703263"/>
        </p:xfrm>
        <a:graphic>
          <a:graphicData uri="http://schemas.openxmlformats.org/presentationml/2006/ole">
            <p:oleObj spid="_x0000_s313346" name="数式" r:id="rId5" imgW="2603500" imgH="43180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89961" y="3564831"/>
            <a:ext cx="416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E. </a:t>
            </a:r>
            <a:r>
              <a:rPr kumimoji="1" lang="en-US" altLang="ja-JP" dirty="0" err="1" smtClean="0"/>
              <a:t>Landi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Degl’Innocenti</a:t>
            </a:r>
            <a:r>
              <a:rPr kumimoji="1" lang="en-US" altLang="ja-JP" dirty="0" smtClean="0"/>
              <a:t> &amp; M. </a:t>
            </a:r>
            <a:r>
              <a:rPr lang="en-US" altLang="ja-JP" dirty="0" err="1" smtClean="0"/>
              <a:t>Landolfi</a:t>
            </a:r>
            <a:r>
              <a:rPr lang="en-US" altLang="ja-JP" dirty="0" smtClean="0"/>
              <a:t> 2004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5887282"/>
            <a:ext cx="5602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ja-JP" dirty="0" smtClean="0"/>
              <a:t>(J is not good quantum number, when B or E fields strong)</a:t>
            </a:r>
            <a:endParaRPr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88015" y="6270589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Casini</a:t>
            </a:r>
            <a:r>
              <a:rPr kumimoji="1" lang="en-US" altLang="ja-JP" dirty="0" smtClean="0"/>
              <a:t> 2005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7818" y="1325028"/>
            <a:ext cx="332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configuration of Hydrogen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6709" y="6112172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 (G)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49215" y="5834342"/>
            <a:ext cx="49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50059" y="5835450"/>
            <a:ext cx="49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3</a:t>
            </a:r>
            <a:endParaRPr kumimoji="1" lang="ja-JP" altLang="en-US" baseline="30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6146" y="5802630"/>
            <a:ext cx="4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4</a:t>
            </a:r>
            <a:endParaRPr kumimoji="1" lang="ja-JP" altLang="en-US" baseline="30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60578" y="5809500"/>
            <a:ext cx="49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</a:t>
            </a:r>
            <a:r>
              <a:rPr lang="en-US" altLang="ja-JP" baseline="30000" dirty="0" smtClean="0"/>
              <a:t>5</a:t>
            </a:r>
            <a:endParaRPr kumimoji="1" lang="ja-JP" altLang="en-US" baseline="30000" dirty="0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4921268" y="3501529"/>
            <a:ext cx="10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 (cm</a:t>
            </a:r>
            <a:r>
              <a:rPr lang="en-US" altLang="en-US" baseline="30000" dirty="0" smtClean="0"/>
              <a:t>−1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37893" y="3660279"/>
            <a:ext cx="187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 ( 1 V/cm ) ∥ B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Hanle</a:t>
            </a:r>
            <a:r>
              <a:rPr lang="en-US" altLang="ja-JP" dirty="0" smtClean="0"/>
              <a:t> effect</a:t>
            </a:r>
            <a:endParaRPr lang="ja-JP" altLang="en-US" dirty="0"/>
          </a:p>
        </p:txBody>
      </p:sp>
      <p:pic>
        <p:nvPicPr>
          <p:cNvPr id="4" name="Bild 14"/>
          <p:cNvPicPr>
            <a:picLocks noChangeAspect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4266291" y="1665478"/>
            <a:ext cx="4265629" cy="4752284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451948" y="1172226"/>
            <a:ext cx="16258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Ca I 4227Å</a:t>
            </a:r>
            <a:endParaRPr kumimoji="1" lang="ja-JP" altLang="en-US" sz="2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87805" y="2153050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Intensity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8353798" y="3500641"/>
            <a:ext cx="666004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8366806" y="3498141"/>
            <a:ext cx="666004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8885713" y="3150443"/>
            <a:ext cx="3000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73256" y="2858561"/>
            <a:ext cx="3000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−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 flipH="1" flipV="1">
            <a:off x="8380592" y="4256508"/>
            <a:ext cx="642080" cy="469499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8890382" y="3904459"/>
            <a:ext cx="3000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85249" y="4304771"/>
            <a:ext cx="3000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−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8409088" y="4238518"/>
            <a:ext cx="642080" cy="469499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765679" y="6417762"/>
            <a:ext cx="84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Stenflo</a:t>
            </a:r>
            <a:endParaRPr kumimoji="1" lang="ja-JP" altLang="en-US" dirty="0"/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353798" y="5274356"/>
            <a:ext cx="698400" cy="698400"/>
          </a:xfrm>
          <a:prstGeom prst="ellipse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>
            <a:cxnSpLocks/>
          </p:cNvCxnSpPr>
          <p:nvPr/>
        </p:nvCxnSpPr>
        <p:spPr>
          <a:xfrm rot="16200000" flipH="1">
            <a:off x="8952848" y="5656555"/>
            <a:ext cx="180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>
            <a:cxnSpLocks/>
          </p:cNvCxnSpPr>
          <p:nvPr/>
        </p:nvCxnSpPr>
        <p:spPr>
          <a:xfrm rot="16200000" flipH="1">
            <a:off x="8268896" y="5638565"/>
            <a:ext cx="180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903390" y="51256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+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139345" y="560343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−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8416" y="1992242"/>
            <a:ext cx="41965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Rotation and depolarization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of the plane of </a:t>
            </a:r>
            <a:r>
              <a:rPr lang="en-US" altLang="ja-JP" sz="2800" dirty="0" smtClean="0"/>
              <a:t>polarization </a:t>
            </a:r>
          </a:p>
          <a:p>
            <a:r>
              <a:rPr lang="en-US" altLang="ja-JP" sz="2800" dirty="0" smtClean="0"/>
              <a:t>in the line core by B field</a:t>
            </a:r>
            <a:endParaRPr kumimoji="1" lang="ja-JP" altLang="en-US" sz="2800" dirty="0"/>
          </a:p>
        </p:txBody>
      </p:sp>
      <p:sp>
        <p:nvSpPr>
          <p:cNvPr id="36" name="円/楕円 35"/>
          <p:cNvSpPr/>
          <p:nvPr/>
        </p:nvSpPr>
        <p:spPr>
          <a:xfrm>
            <a:off x="6179894" y="2858561"/>
            <a:ext cx="294280" cy="98036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179894" y="3904459"/>
            <a:ext cx="294280" cy="98036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 rot="5400000" flipH="1" flipV="1">
            <a:off x="1712499" y="5269293"/>
            <a:ext cx="921128" cy="8009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047481" y="4475823"/>
            <a:ext cx="259175" cy="285077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306656" y="4182632"/>
            <a:ext cx="783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008000"/>
                </a:solidFill>
              </a:rPr>
              <a:t>atom</a:t>
            </a:r>
            <a:endParaRPr kumimoji="1" lang="ja-JP" altLang="en-US" sz="2200" dirty="0">
              <a:solidFill>
                <a:srgbClr val="008000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 rot="10800000" flipV="1">
            <a:off x="733221" y="4722026"/>
            <a:ext cx="1262427" cy="618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951416" y="5006014"/>
            <a:ext cx="907111" cy="1588"/>
          </a:xfrm>
          <a:prstGeom prst="straightConnector1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1129734" y="4773859"/>
            <a:ext cx="541945" cy="475261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10800000" flipV="1">
            <a:off x="785054" y="4103428"/>
            <a:ext cx="1262427" cy="6185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1103816" y="397384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Measurement of magnetic field</a:t>
            </a:r>
            <a:br>
              <a:rPr lang="en-US" altLang="ja-JP" dirty="0" smtClean="0"/>
            </a:br>
            <a:r>
              <a:rPr lang="en-US" altLang="ja-JP" dirty="0" smtClean="0"/>
              <a:t>by </a:t>
            </a:r>
            <a:r>
              <a:rPr lang="en-US" altLang="ja-JP" dirty="0" err="1" smtClean="0"/>
              <a:t>Hanle</a:t>
            </a:r>
            <a:r>
              <a:rPr lang="en-US" altLang="ja-JP" dirty="0" smtClean="0"/>
              <a:t> effect</a:t>
            </a:r>
            <a:endParaRPr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375075" y="5873150"/>
            <a:ext cx="7386473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854482" y="5575798"/>
            <a:ext cx="9182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ω</a:t>
            </a:r>
            <a:r>
              <a:rPr lang="en-US" altLang="ja-JP" sz="3000" baseline="-25000" dirty="0" smtClean="0"/>
              <a:t>L</a:t>
            </a:r>
            <a:r>
              <a:rPr kumimoji="1" lang="en-US" altLang="ja-JP" sz="3000" dirty="0" smtClean="0"/>
              <a:t>/A</a:t>
            </a:r>
            <a:endParaRPr kumimoji="1" lang="ja-JP" altLang="en-US" sz="3000" dirty="0"/>
          </a:p>
        </p:txBody>
      </p:sp>
      <p:pic>
        <p:nvPicPr>
          <p:cNvPr id="10" name="図 9" descr="hanle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53742" y="2211568"/>
            <a:ext cx="1023332" cy="256154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008602" y="5866661"/>
            <a:ext cx="541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0.1</a:t>
            </a:r>
            <a:endParaRPr kumimoji="1" lang="ja-JP" altLang="en-US" sz="2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33223" y="5863565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1</a:t>
            </a:r>
            <a:endParaRPr kumimoji="1"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70948" y="5871503"/>
            <a:ext cx="327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5</a:t>
            </a:r>
            <a:endParaRPr kumimoji="1" lang="ja-JP" altLang="en-US" sz="2200" dirty="0"/>
          </a:p>
        </p:txBody>
      </p:sp>
      <p:cxnSp>
        <p:nvCxnSpPr>
          <p:cNvPr id="17" name="直線矢印コネクタ 16"/>
          <p:cNvCxnSpPr/>
          <p:nvPr/>
        </p:nvCxnSpPr>
        <p:spPr>
          <a:xfrm rot="16200000" flipV="1">
            <a:off x="-406486" y="4993646"/>
            <a:ext cx="2225475" cy="129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4061" y="3333390"/>
            <a:ext cx="777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>
                <a:solidFill>
                  <a:srgbClr val="0000FF"/>
                </a:solidFill>
              </a:rPr>
              <a:t>Q </a:t>
            </a:r>
            <a:r>
              <a:rPr kumimoji="1" lang="en-US" altLang="ja-JP" sz="3000" dirty="0" smtClean="0">
                <a:solidFill>
                  <a:srgbClr val="FF0000"/>
                </a:solidFill>
              </a:rPr>
              <a:t>U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699771" y="4336597"/>
            <a:ext cx="6699661" cy="1546317"/>
          </a:xfrm>
          <a:custGeom>
            <a:avLst/>
            <a:gdLst>
              <a:gd name="connsiteX0" fmla="*/ 0 w 6699661"/>
              <a:gd name="connsiteY0" fmla="*/ 30235 h 1546317"/>
              <a:gd name="connsiteX1" fmla="*/ 1334749 w 6699661"/>
              <a:gd name="connsiteY1" fmla="*/ 17277 h 1546317"/>
              <a:gd name="connsiteX2" fmla="*/ 1930850 w 6699661"/>
              <a:gd name="connsiteY2" fmla="*/ 133899 h 1546317"/>
              <a:gd name="connsiteX3" fmla="*/ 2449199 w 6699661"/>
              <a:gd name="connsiteY3" fmla="*/ 393058 h 1546317"/>
              <a:gd name="connsiteX4" fmla="*/ 3006424 w 6699661"/>
              <a:gd name="connsiteY4" fmla="*/ 755881 h 1546317"/>
              <a:gd name="connsiteX5" fmla="*/ 3861700 w 6699661"/>
              <a:gd name="connsiteY5" fmla="*/ 1326031 h 1546317"/>
              <a:gd name="connsiteX6" fmla="*/ 4094957 w 6699661"/>
              <a:gd name="connsiteY6" fmla="*/ 1468569 h 1546317"/>
              <a:gd name="connsiteX7" fmla="*/ 4328214 w 6699661"/>
              <a:gd name="connsiteY7" fmla="*/ 1533359 h 1546317"/>
              <a:gd name="connsiteX8" fmla="*/ 4898398 w 6699661"/>
              <a:gd name="connsiteY8" fmla="*/ 1520401 h 1546317"/>
              <a:gd name="connsiteX9" fmla="*/ 6699661 w 6699661"/>
              <a:gd name="connsiteY9" fmla="*/ 1546317 h 15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9661" h="1546317">
                <a:moveTo>
                  <a:pt x="0" y="30235"/>
                </a:moveTo>
                <a:cubicBezTo>
                  <a:pt x="506470" y="15117"/>
                  <a:pt x="1012941" y="0"/>
                  <a:pt x="1334749" y="17277"/>
                </a:cubicBezTo>
                <a:cubicBezTo>
                  <a:pt x="1656557" y="34554"/>
                  <a:pt x="1745108" y="71269"/>
                  <a:pt x="1930850" y="133899"/>
                </a:cubicBezTo>
                <a:cubicBezTo>
                  <a:pt x="2116592" y="196529"/>
                  <a:pt x="2269937" y="289394"/>
                  <a:pt x="2449199" y="393058"/>
                </a:cubicBezTo>
                <a:cubicBezTo>
                  <a:pt x="2628461" y="496722"/>
                  <a:pt x="3006424" y="755881"/>
                  <a:pt x="3006424" y="755881"/>
                </a:cubicBezTo>
                <a:lnTo>
                  <a:pt x="3861700" y="1326031"/>
                </a:lnTo>
                <a:cubicBezTo>
                  <a:pt x="4043122" y="1444812"/>
                  <a:pt x="4017205" y="1434014"/>
                  <a:pt x="4094957" y="1468569"/>
                </a:cubicBezTo>
                <a:cubicBezTo>
                  <a:pt x="4172709" y="1503124"/>
                  <a:pt x="4194307" y="1524720"/>
                  <a:pt x="4328214" y="1533359"/>
                </a:cubicBezTo>
                <a:cubicBezTo>
                  <a:pt x="4462121" y="1541998"/>
                  <a:pt x="4898398" y="1520401"/>
                  <a:pt x="4898398" y="1520401"/>
                </a:cubicBezTo>
                <a:lnTo>
                  <a:pt x="6699661" y="1546317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99771" y="4960738"/>
            <a:ext cx="6660785" cy="997764"/>
          </a:xfrm>
          <a:custGeom>
            <a:avLst/>
            <a:gdLst>
              <a:gd name="connsiteX0" fmla="*/ 0 w 6660785"/>
              <a:gd name="connsiteY0" fmla="*/ 896260 h 997764"/>
              <a:gd name="connsiteX1" fmla="*/ 1334749 w 6660785"/>
              <a:gd name="connsiteY1" fmla="*/ 922176 h 997764"/>
              <a:gd name="connsiteX2" fmla="*/ 1775345 w 6660785"/>
              <a:gd name="connsiteY2" fmla="*/ 896260 h 997764"/>
              <a:gd name="connsiteX3" fmla="*/ 1943809 w 6660785"/>
              <a:gd name="connsiteY3" fmla="*/ 831470 h 997764"/>
              <a:gd name="connsiteX4" fmla="*/ 3835783 w 6660785"/>
              <a:gd name="connsiteY4" fmla="*/ 2160 h 997764"/>
              <a:gd name="connsiteX5" fmla="*/ 5468582 w 6660785"/>
              <a:gd name="connsiteY5" fmla="*/ 844428 h 997764"/>
              <a:gd name="connsiteX6" fmla="*/ 6660785 w 6660785"/>
              <a:gd name="connsiteY6" fmla="*/ 922176 h 997764"/>
              <a:gd name="connsiteX7" fmla="*/ 6660785 w 6660785"/>
              <a:gd name="connsiteY7" fmla="*/ 922176 h 997764"/>
              <a:gd name="connsiteX8" fmla="*/ 6660785 w 6660785"/>
              <a:gd name="connsiteY8" fmla="*/ 922176 h 99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60785" h="997764">
                <a:moveTo>
                  <a:pt x="0" y="896260"/>
                </a:moveTo>
                <a:lnTo>
                  <a:pt x="1334749" y="922176"/>
                </a:lnTo>
                <a:cubicBezTo>
                  <a:pt x="1630640" y="922176"/>
                  <a:pt x="1673835" y="911378"/>
                  <a:pt x="1775345" y="896260"/>
                </a:cubicBezTo>
                <a:cubicBezTo>
                  <a:pt x="1876855" y="881142"/>
                  <a:pt x="1943809" y="831470"/>
                  <a:pt x="1943809" y="831470"/>
                </a:cubicBezTo>
                <a:cubicBezTo>
                  <a:pt x="2287215" y="682453"/>
                  <a:pt x="3248321" y="0"/>
                  <a:pt x="3835783" y="2160"/>
                </a:cubicBezTo>
                <a:cubicBezTo>
                  <a:pt x="4423245" y="4320"/>
                  <a:pt x="4997748" y="691092"/>
                  <a:pt x="5468582" y="844428"/>
                </a:cubicBezTo>
                <a:cubicBezTo>
                  <a:pt x="5939416" y="997764"/>
                  <a:pt x="6660785" y="922176"/>
                  <a:pt x="6660785" y="922176"/>
                </a:cubicBezTo>
                <a:lnTo>
                  <a:pt x="6660785" y="922176"/>
                </a:lnTo>
                <a:lnTo>
                  <a:pt x="6660785" y="922176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24033" y="6129796"/>
            <a:ext cx="20199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( =</a:t>
            </a:r>
            <a:r>
              <a:rPr kumimoji="1" lang="en-US" altLang="ja-JP" sz="2600" dirty="0" err="1" smtClean="0"/>
              <a:t>e</a:t>
            </a:r>
            <a:r>
              <a:rPr kumimoji="1" lang="en-US" altLang="ja-JP" sz="2600" dirty="0" err="1" smtClean="0">
                <a:solidFill>
                  <a:srgbClr val="FF0000"/>
                </a:solidFill>
              </a:rPr>
              <a:t>B</a:t>
            </a:r>
            <a:r>
              <a:rPr kumimoji="1" lang="en-US" altLang="ja-JP" sz="2600" dirty="0" err="1" smtClean="0"/>
              <a:t>/m/c/A</a:t>
            </a:r>
            <a:r>
              <a:rPr kumimoji="1" lang="en-US" altLang="ja-JP" sz="2600" dirty="0" smtClean="0"/>
              <a:t> )</a:t>
            </a:r>
            <a:endParaRPr kumimoji="1" lang="ja-JP" altLang="en-US" sz="2600" dirty="0"/>
          </a:p>
        </p:txBody>
      </p:sp>
      <p:pic>
        <p:nvPicPr>
          <p:cNvPr id="11" name="図 10" descr="hanle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590528" y="1404093"/>
            <a:ext cx="1603774" cy="2298550"/>
          </a:xfrm>
          <a:prstGeom prst="rect">
            <a:avLst/>
          </a:prstGeom>
        </p:spPr>
      </p:pic>
      <p:pic>
        <p:nvPicPr>
          <p:cNvPr id="12" name="図 11" descr="hanle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400690" y="2390890"/>
            <a:ext cx="2222740" cy="2498976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0" y="1531960"/>
            <a:ext cx="382026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Precession of the oscillator </a:t>
            </a:r>
          </a:p>
          <a:p>
            <a:r>
              <a:rPr lang="en-US" altLang="ja-JP" sz="2600" dirty="0" smtClean="0"/>
              <a:t>around the B field</a:t>
            </a:r>
            <a:endParaRPr kumimoji="1" lang="ja-JP" altLang="en-US" sz="2600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324061" y="2845212"/>
            <a:ext cx="1684541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 flipH="1" flipV="1">
            <a:off x="620601" y="2869523"/>
            <a:ext cx="993877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17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Alignment-to-Orientation conversion (AO)</a:t>
            </a:r>
            <a:endParaRPr lang="ja-JP" altLang="en-US" dirty="0"/>
          </a:p>
        </p:txBody>
      </p:sp>
      <p:sp>
        <p:nvSpPr>
          <p:cNvPr id="55" name="正方形/長方形 54"/>
          <p:cNvSpPr/>
          <p:nvPr/>
        </p:nvSpPr>
        <p:spPr>
          <a:xfrm>
            <a:off x="2724688" y="2012715"/>
            <a:ext cx="5570893" cy="3423192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511393" y="5118791"/>
            <a:ext cx="1380634" cy="771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477560" y="4685607"/>
            <a:ext cx="2091949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 0, M = 0</a:t>
            </a:r>
            <a:endParaRPr lang="ja-JP" altLang="en-US" sz="22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532684" y="3166244"/>
            <a:ext cx="8564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6082384" y="3416950"/>
            <a:ext cx="1380634" cy="771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4511393" y="3414546"/>
            <a:ext cx="1380634" cy="771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2992375" y="3422289"/>
            <a:ext cx="1380634" cy="7718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円/楕円 30"/>
          <p:cNvSpPr>
            <a:spLocks noChangeAspect="1"/>
          </p:cNvSpPr>
          <p:nvPr/>
        </p:nvSpPr>
        <p:spPr>
          <a:xfrm>
            <a:off x="6877484" y="3244486"/>
            <a:ext cx="450116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6266039" y="3236768"/>
            <a:ext cx="450116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テキスト ボックス 14"/>
          <p:cNvSpPr txBox="1">
            <a:spLocks noChangeArrowheads="1"/>
          </p:cNvSpPr>
          <p:nvPr/>
        </p:nvSpPr>
        <p:spPr bwMode="auto">
          <a:xfrm>
            <a:off x="6311768" y="2800231"/>
            <a:ext cx="122091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−1</a:t>
            </a:r>
            <a:endParaRPr lang="ja-JP" altLang="en-US" sz="2200" dirty="0"/>
          </a:p>
        </p:txBody>
      </p:sp>
      <p:sp>
        <p:nvSpPr>
          <p:cNvPr id="34" name="テキスト ボックス 33"/>
          <p:cNvSpPr txBox="1">
            <a:spLocks noChangeArrowheads="1"/>
          </p:cNvSpPr>
          <p:nvPr/>
        </p:nvSpPr>
        <p:spPr bwMode="auto">
          <a:xfrm>
            <a:off x="4787317" y="2793993"/>
            <a:ext cx="1122316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 0</a:t>
            </a:r>
            <a:endParaRPr lang="ja-JP" altLang="en-US" sz="2200" dirty="0"/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3199680" y="3255475"/>
            <a:ext cx="450116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3774717" y="3263193"/>
            <a:ext cx="450116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7" name="テキスト ボックス 36"/>
          <p:cNvSpPr txBox="1">
            <a:spLocks noChangeArrowheads="1"/>
          </p:cNvSpPr>
          <p:nvPr/>
        </p:nvSpPr>
        <p:spPr bwMode="auto">
          <a:xfrm>
            <a:off x="3318854" y="2814565"/>
            <a:ext cx="10454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cxnSp>
        <p:nvCxnSpPr>
          <p:cNvPr id="63" name="直線コネクタ 62"/>
          <p:cNvCxnSpPr/>
          <p:nvPr/>
        </p:nvCxnSpPr>
        <p:spPr>
          <a:xfrm flipV="1">
            <a:off x="970888" y="2963169"/>
            <a:ext cx="1357332" cy="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円/楕円 65"/>
          <p:cNvSpPr>
            <a:spLocks noChangeAspect="1"/>
          </p:cNvSpPr>
          <p:nvPr/>
        </p:nvSpPr>
        <p:spPr>
          <a:xfrm>
            <a:off x="1701021" y="2777337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1211499" y="2769619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テキスト ボックス 14"/>
          <p:cNvSpPr txBox="1">
            <a:spLocks noChangeArrowheads="1"/>
          </p:cNvSpPr>
          <p:nvPr/>
        </p:nvSpPr>
        <p:spPr bwMode="auto">
          <a:xfrm>
            <a:off x="1197223" y="2346450"/>
            <a:ext cx="836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47" name="円/楕円 46"/>
          <p:cNvSpPr/>
          <p:nvPr/>
        </p:nvSpPr>
        <p:spPr bwMode="auto">
          <a:xfrm>
            <a:off x="4722827" y="5996169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rot="5400000" flipH="1" flipV="1">
            <a:off x="4691031" y="6003563"/>
            <a:ext cx="946150" cy="1588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5644238" y="5647755"/>
            <a:ext cx="1308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Incident </a:t>
            </a:r>
          </a:p>
          <a:p>
            <a:r>
              <a:rPr lang="en-US" altLang="ja-JP" sz="2400" dirty="0" smtClean="0"/>
              <a:t>radiation</a:t>
            </a:r>
            <a:endParaRPr lang="ja-JP" altLang="en-US" sz="2000" dirty="0"/>
          </a:p>
        </p:txBody>
      </p:sp>
      <p:sp>
        <p:nvSpPr>
          <p:cNvPr id="50" name="円/楕円 49"/>
          <p:cNvSpPr/>
          <p:nvPr/>
        </p:nvSpPr>
        <p:spPr bwMode="auto">
          <a:xfrm>
            <a:off x="4717475" y="5817033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1" name="直線矢印コネクタ 50"/>
          <p:cNvCxnSpPr/>
          <p:nvPr/>
        </p:nvCxnSpPr>
        <p:spPr bwMode="auto">
          <a:xfrm flipV="1">
            <a:off x="5112197" y="6159932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 bwMode="auto">
          <a:xfrm flipH="1" flipV="1">
            <a:off x="5064077" y="6325700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337319" y="2215621"/>
            <a:ext cx="1793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0000"/>
                </a:solidFill>
              </a:rPr>
              <a:t>Alignment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18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Alignment-to-Orientation conversion (AO)</a:t>
            </a:r>
            <a:endParaRPr lang="ja-JP" altLang="en-US" dirty="0"/>
          </a:p>
        </p:txBody>
      </p:sp>
      <p:grpSp>
        <p:nvGrpSpPr>
          <p:cNvPr id="3" name="図形グループ 56"/>
          <p:cNvGrpSpPr/>
          <p:nvPr/>
        </p:nvGrpSpPr>
        <p:grpSpPr>
          <a:xfrm>
            <a:off x="2711321" y="2012715"/>
            <a:ext cx="5580000" cy="3423192"/>
            <a:chOff x="4586568" y="2323433"/>
            <a:chExt cx="4467341" cy="3423192"/>
          </a:xfrm>
        </p:grpSpPr>
        <p:sp>
          <p:nvSpPr>
            <p:cNvPr id="55" name="正方形/長方形 54"/>
            <p:cNvSpPr/>
            <p:nvPr/>
          </p:nvSpPr>
          <p:spPr>
            <a:xfrm>
              <a:off x="4586568" y="2323433"/>
              <a:ext cx="4467341" cy="3423192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" name="直線コネクタ 5"/>
            <p:cNvCxnSpPr/>
            <p:nvPr/>
          </p:nvCxnSpPr>
          <p:spPr>
            <a:xfrm flipV="1">
              <a:off x="6027704" y="5429509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>
              <a:spLocks noChangeArrowheads="1"/>
            </p:cNvSpPr>
            <p:nvPr/>
          </p:nvSpPr>
          <p:spPr bwMode="auto">
            <a:xfrm>
              <a:off x="6000618" y="4996325"/>
              <a:ext cx="167481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J = 0, M = 0</a:t>
              </a:r>
              <a:endParaRPr lang="ja-JP" altLang="en-US" sz="2200" dirty="0"/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7285438" y="4088604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027704" y="3725264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4811580" y="3438911"/>
              <a:ext cx="1105334" cy="7718"/>
            </a:xfrm>
            <a:prstGeom prst="line">
              <a:avLst/>
            </a:prstGeom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7921994" y="3916140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7432472" y="3908422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テキスト ボックス 14"/>
            <p:cNvSpPr txBox="1">
              <a:spLocks noChangeArrowheads="1"/>
            </p:cNvSpPr>
            <p:nvPr/>
          </p:nvSpPr>
          <p:spPr bwMode="auto">
            <a:xfrm>
              <a:off x="7469082" y="3471885"/>
              <a:ext cx="9774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−1</a:t>
              </a:r>
              <a:endParaRPr lang="ja-JP" altLang="en-US" sz="2200" dirty="0"/>
            </a:p>
          </p:txBody>
        </p:sp>
        <p:sp>
          <p:nvSpPr>
            <p:cNvPr id="34" name="テキスト ボックス 33"/>
            <p:cNvSpPr txBox="1">
              <a:spLocks noChangeArrowheads="1"/>
            </p:cNvSpPr>
            <p:nvPr/>
          </p:nvSpPr>
          <p:spPr bwMode="auto">
            <a:xfrm>
              <a:off x="6248609" y="3265127"/>
              <a:ext cx="8985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 0</a:t>
              </a:r>
              <a:endParaRPr lang="ja-JP" altLang="en-US" sz="2200" dirty="0"/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4977548" y="3272097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5437922" y="3279815"/>
              <a:ext cx="360362" cy="3603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テキスト ボックス 36"/>
            <p:cNvSpPr txBox="1">
              <a:spLocks noChangeArrowheads="1"/>
            </p:cNvSpPr>
            <p:nvPr/>
          </p:nvSpPr>
          <p:spPr bwMode="auto">
            <a:xfrm>
              <a:off x="5072959" y="2777715"/>
              <a:ext cx="8369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200" dirty="0"/>
                <a:t>M =</a:t>
              </a:r>
              <a:r>
                <a:rPr lang="en-US" altLang="ja-JP" sz="2200" dirty="0" smtClean="0"/>
                <a:t> 1</a:t>
              </a:r>
              <a:endParaRPr lang="ja-JP" altLang="en-US" sz="2200" dirty="0"/>
            </a:p>
          </p:txBody>
        </p:sp>
      </p:grpSp>
      <p:cxnSp>
        <p:nvCxnSpPr>
          <p:cNvPr id="63" name="直線コネクタ 62"/>
          <p:cNvCxnSpPr/>
          <p:nvPr/>
        </p:nvCxnSpPr>
        <p:spPr>
          <a:xfrm flipV="1">
            <a:off x="970888" y="2963169"/>
            <a:ext cx="1357332" cy="0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円/楕円 65"/>
          <p:cNvSpPr>
            <a:spLocks noChangeAspect="1"/>
          </p:cNvSpPr>
          <p:nvPr/>
        </p:nvSpPr>
        <p:spPr>
          <a:xfrm>
            <a:off x="1701021" y="2777337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1211499" y="2769619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8" name="テキスト ボックス 14"/>
          <p:cNvSpPr txBox="1">
            <a:spLocks noChangeArrowheads="1"/>
          </p:cNvSpPr>
          <p:nvPr/>
        </p:nvSpPr>
        <p:spPr bwMode="auto">
          <a:xfrm>
            <a:off x="1197223" y="2346450"/>
            <a:ext cx="836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75" name="円/楕円 74"/>
          <p:cNvSpPr/>
          <p:nvPr/>
        </p:nvSpPr>
        <p:spPr>
          <a:xfrm>
            <a:off x="919797" y="2092923"/>
            <a:ext cx="3532291" cy="195307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2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2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633627" y="3388582"/>
            <a:ext cx="21063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0000FF"/>
                </a:solidFill>
              </a:rPr>
              <a:t>Interference</a:t>
            </a:r>
            <a:endParaRPr kumimoji="1" lang="ja-JP" altLang="en-US" sz="3000" dirty="0">
              <a:solidFill>
                <a:srgbClr val="0000FF"/>
              </a:solidFill>
            </a:endParaRPr>
          </a:p>
        </p:txBody>
      </p:sp>
      <p:sp>
        <p:nvSpPr>
          <p:cNvPr id="47" name="円/楕円 46"/>
          <p:cNvSpPr/>
          <p:nvPr/>
        </p:nvSpPr>
        <p:spPr bwMode="auto">
          <a:xfrm>
            <a:off x="4749563" y="5996169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48" name="直線矢印コネクタ 47"/>
          <p:cNvCxnSpPr/>
          <p:nvPr/>
        </p:nvCxnSpPr>
        <p:spPr>
          <a:xfrm rot="5400000" flipH="1" flipV="1">
            <a:off x="4717767" y="6003563"/>
            <a:ext cx="946150" cy="1588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>
            <a:spLocks noChangeArrowheads="1"/>
          </p:cNvSpPr>
          <p:nvPr/>
        </p:nvSpPr>
        <p:spPr bwMode="auto">
          <a:xfrm>
            <a:off x="5670974" y="5647755"/>
            <a:ext cx="1308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dirty="0" smtClean="0"/>
              <a:t>Incident </a:t>
            </a:r>
          </a:p>
          <a:p>
            <a:r>
              <a:rPr lang="en-US" altLang="ja-JP" sz="2400" dirty="0" smtClean="0"/>
              <a:t>radiation</a:t>
            </a:r>
            <a:endParaRPr lang="ja-JP" altLang="en-US" sz="2000" dirty="0"/>
          </a:p>
        </p:txBody>
      </p:sp>
      <p:sp>
        <p:nvSpPr>
          <p:cNvPr id="50" name="円/楕円 49"/>
          <p:cNvSpPr/>
          <p:nvPr/>
        </p:nvSpPr>
        <p:spPr bwMode="auto">
          <a:xfrm>
            <a:off x="4744211" y="5817033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1" name="直線矢印コネクタ 50"/>
          <p:cNvCxnSpPr/>
          <p:nvPr/>
        </p:nvCxnSpPr>
        <p:spPr bwMode="auto">
          <a:xfrm flipV="1">
            <a:off x="5138933" y="6159932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 bwMode="auto">
          <a:xfrm flipH="1" flipV="1">
            <a:off x="5090813" y="6325700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>
            <a:spLocks noChangeArrowheads="1"/>
          </p:cNvSpPr>
          <p:nvPr/>
        </p:nvSpPr>
        <p:spPr bwMode="auto">
          <a:xfrm>
            <a:off x="7532684" y="3166244"/>
            <a:ext cx="85647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345145" y="2209971"/>
            <a:ext cx="3971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0000"/>
                </a:solidFill>
              </a:rPr>
              <a:t>Alignment=&gt;Orientation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37319" y="2215621"/>
            <a:ext cx="17932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0000"/>
                </a:solidFill>
              </a:rPr>
              <a:t>Alignment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19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656"/>
            <a:ext cx="8229600" cy="1143000"/>
          </a:xfrm>
        </p:spPr>
        <p:txBody>
          <a:bodyPr/>
          <a:lstStyle/>
          <a:p>
            <a:r>
              <a:rPr lang="en-US" altLang="ja-JP" dirty="0" err="1" smtClean="0"/>
              <a:t>Chromosphere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231832" y="977735"/>
            <a:ext cx="9501855" cy="2991588"/>
          </a:xfrm>
        </p:spPr>
        <p:txBody>
          <a:bodyPr wrap="square">
            <a:spAutoFit/>
          </a:bodyPr>
          <a:lstStyle/>
          <a:p>
            <a:r>
              <a:rPr lang="en-US" altLang="ja-JP" sz="2600" dirty="0" smtClean="0"/>
              <a:t>Magnetic energy stored in photosphere is transferred into the </a:t>
            </a:r>
            <a:r>
              <a:rPr lang="en-US" altLang="ja-JP" sz="2600" dirty="0" err="1" smtClean="0"/>
              <a:t>heliosphere</a:t>
            </a:r>
            <a:r>
              <a:rPr lang="en-US" altLang="ja-JP" sz="2600" dirty="0" smtClean="0"/>
              <a:t> through dynamic phenomena in </a:t>
            </a:r>
            <a:r>
              <a:rPr lang="en-US" altLang="ja-JP" sz="2600" dirty="0" err="1" smtClean="0"/>
              <a:t>chromosphere</a:t>
            </a:r>
            <a:r>
              <a:rPr lang="en-US" altLang="ja-JP" sz="2600" dirty="0" smtClean="0"/>
              <a:t> as wave and magnetic structure</a:t>
            </a:r>
            <a:endParaRPr lang="en-US" altLang="ja-JP" sz="2200" dirty="0" smtClean="0"/>
          </a:p>
          <a:p>
            <a:pPr lvl="1"/>
            <a:r>
              <a:rPr lang="en-US" altLang="ja-JP" sz="2200" dirty="0" smtClean="0"/>
              <a:t>Dominant energy: </a:t>
            </a:r>
            <a:r>
              <a:rPr lang="en-US" altLang="ja-JP" sz="2200" dirty="0" smtClean="0">
                <a:solidFill>
                  <a:srgbClr val="FF0000"/>
                </a:solidFill>
              </a:rPr>
              <a:t>Internal energy </a:t>
            </a:r>
            <a:r>
              <a:rPr lang="en-US" altLang="ja-JP" sz="2200" dirty="0" smtClean="0">
                <a:solidFill>
                  <a:srgbClr val="000000"/>
                </a:solidFill>
              </a:rPr>
              <a:t>=&gt;</a:t>
            </a:r>
            <a:r>
              <a:rPr lang="en-US" altLang="ja-JP" sz="2200" dirty="0" smtClean="0">
                <a:solidFill>
                  <a:srgbClr val="FF0000"/>
                </a:solidFill>
              </a:rPr>
              <a:t> Magnetic energy</a:t>
            </a:r>
          </a:p>
          <a:p>
            <a:pPr lvl="2"/>
            <a:r>
              <a:rPr lang="en-US" altLang="ja-JP" sz="2200" dirty="0" smtClean="0"/>
              <a:t>Wave mode conversion</a:t>
            </a:r>
          </a:p>
          <a:p>
            <a:pPr lvl="2"/>
            <a:r>
              <a:rPr lang="en-US" altLang="ja-JP" sz="2200" dirty="0" smtClean="0"/>
              <a:t>Dynamic phenomena couple with magnetic structure</a:t>
            </a:r>
          </a:p>
          <a:p>
            <a:pPr>
              <a:buNone/>
            </a:pPr>
            <a:r>
              <a:rPr lang="en-US" altLang="ja-JP" sz="2600" dirty="0" smtClean="0"/>
              <a:t>		=&gt; Importance to study roles of </a:t>
            </a:r>
            <a:r>
              <a:rPr lang="en-US" altLang="ja-JP" sz="2600" dirty="0" err="1" smtClean="0"/>
              <a:t>chromosphere</a:t>
            </a:r>
            <a:r>
              <a:rPr lang="en-US" altLang="ja-JP" sz="2600" dirty="0" smtClean="0"/>
              <a:t> in energy transfer</a:t>
            </a:r>
          </a:p>
        </p:txBody>
      </p:sp>
      <p:pic>
        <p:nvPicPr>
          <p:cNvPr id="4" name="movie08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7223" y="3969323"/>
            <a:ext cx="6860288" cy="28886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65550" y="6488668"/>
            <a:ext cx="186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NAOJ</a:t>
            </a:r>
            <a:r>
              <a:rPr kumimoji="1" lang="en-US" altLang="ja-JP" dirty="0" smtClean="0"/>
              <a:t>/JAXA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5854" y="4148785"/>
            <a:ext cx="53876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err="1" smtClean="0">
                <a:solidFill>
                  <a:schemeClr val="bg1"/>
                </a:solidFill>
              </a:rPr>
              <a:t>Chromosphere</a:t>
            </a:r>
            <a:r>
              <a:rPr lang="en-US" altLang="ja-JP" sz="3000" dirty="0" smtClean="0">
                <a:solidFill>
                  <a:schemeClr val="bg1"/>
                </a:solidFill>
              </a:rPr>
              <a:t> is partially ionized</a:t>
            </a:r>
            <a:endParaRPr lang="ja-JP" altLang="en-US" sz="3000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ali_or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0" y="1895846"/>
            <a:ext cx="3441700" cy="4780980"/>
          </a:xfrm>
          <a:prstGeom prst="rect">
            <a:avLst/>
          </a:prstGeom>
        </p:spPr>
      </p:pic>
      <p:sp>
        <p:nvSpPr>
          <p:cNvPr id="45" name="正方形/長方形 44"/>
          <p:cNvSpPr/>
          <p:nvPr/>
        </p:nvSpPr>
        <p:spPr>
          <a:xfrm>
            <a:off x="803471" y="1973399"/>
            <a:ext cx="879254" cy="47034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955870" y="6197734"/>
            <a:ext cx="3226589" cy="5217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Fujimoto 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/>
        </p:nvSpPr>
        <p:spPr>
          <a:xfrm>
            <a:off x="885926" y="3875816"/>
            <a:ext cx="3226589" cy="5217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spectral line</a:t>
            </a:r>
            <a:br>
              <a:rPr lang="en-US" altLang="ja-JP" dirty="0" smtClean="0"/>
            </a:br>
            <a:r>
              <a:rPr lang="en-US" altLang="ja-JP" dirty="0" smtClean="0"/>
              <a:t>Alignment-to-Orientation conversion</a:t>
            </a:r>
            <a:endParaRPr lang="ja-JP" altLang="en-US" dirty="0"/>
          </a:p>
        </p:txBody>
      </p:sp>
      <p:sp>
        <p:nvSpPr>
          <p:cNvPr id="50" name="コンテンツ プレースホルダ 49"/>
          <p:cNvSpPr>
            <a:spLocks noGrp="1"/>
          </p:cNvSpPr>
          <p:nvPr>
            <p:ph idx="1"/>
          </p:nvPr>
        </p:nvSpPr>
        <p:spPr>
          <a:xfrm>
            <a:off x="4330179" y="1668780"/>
            <a:ext cx="4653405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AO in both B and E tend to be larger that in only B</a:t>
            </a:r>
          </a:p>
          <a:p>
            <a:pPr lvl="1">
              <a:buNone/>
            </a:pPr>
            <a:r>
              <a:rPr lang="en-US" altLang="ja-JP" sz="2400" dirty="0" smtClean="0"/>
              <a:t>B : Level crossing between ΔJ</a:t>
            </a:r>
          </a:p>
          <a:p>
            <a:pPr lvl="1">
              <a:buNone/>
            </a:pPr>
            <a:r>
              <a:rPr lang="en-US" altLang="ja-JP" sz="2400" dirty="0" smtClean="0"/>
              <a:t>E : Level crossing between ΔL</a:t>
            </a:r>
            <a:endParaRPr lang="ja-JP" altLang="en-US" sz="2400" dirty="0" smtClean="0"/>
          </a:p>
          <a:p>
            <a:pPr lvl="1"/>
            <a:endParaRPr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49309" y="1489040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AO in </a:t>
            </a:r>
            <a:r>
              <a:rPr kumimoji="1" lang="en-US" altLang="ja-JP" sz="2800" dirty="0" err="1" smtClean="0"/>
              <a:t>HeI</a:t>
            </a:r>
            <a:r>
              <a:rPr kumimoji="1" lang="en-US" altLang="ja-JP" sz="2800" dirty="0" smtClean="0"/>
              <a:t> 2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S</a:t>
            </a:r>
            <a:r>
              <a:rPr kumimoji="1" lang="en-US" altLang="ja-JP" sz="2800" baseline="-25000" dirty="0" smtClean="0"/>
              <a:t>1</a:t>
            </a:r>
            <a:endParaRPr kumimoji="1" lang="ja-JP" altLang="en-US" sz="2800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265256" y="2739841"/>
            <a:ext cx="1257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Alignment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51664" y="1973399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51664" y="2573531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57596" y="3136369"/>
            <a:ext cx="5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−0.1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219866" y="5098267"/>
            <a:ext cx="138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Orientation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93836" y="4379468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0.020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05134" y="5017948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0.010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94885" y="5650992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0.000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598657" y="37830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048939" y="376295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99221" y="3774230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996537" y="376983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93853" y="3781110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572979" y="607176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023261" y="6051684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73543" y="606296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970859" y="605856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68175" y="6069844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483543" y="3967696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 (G)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473543" y="6307494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 (G)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76565" y="2685725"/>
            <a:ext cx="1540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Linear </a:t>
            </a:r>
          </a:p>
          <a:p>
            <a:r>
              <a:rPr kumimoji="1" lang="en-US" altLang="ja-JP" sz="2200" dirty="0" smtClean="0"/>
              <a:t>polarization</a:t>
            </a:r>
            <a:endParaRPr kumimoji="1" lang="ja-JP" altLang="en-US" sz="22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778014" y="4524263"/>
            <a:ext cx="1540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Circular</a:t>
            </a:r>
            <a:endParaRPr kumimoji="1" lang="en-US" altLang="ja-JP" sz="2200" dirty="0" smtClean="0"/>
          </a:p>
          <a:p>
            <a:r>
              <a:rPr kumimoji="1" lang="en-US" altLang="ja-JP" sz="2200" dirty="0" smtClean="0"/>
              <a:t>polarization</a:t>
            </a:r>
            <a:endParaRPr kumimoji="1" lang="ja-JP" altLang="en-US" sz="2200" dirty="0"/>
          </a:p>
        </p:txBody>
      </p:sp>
      <p:pic>
        <p:nvPicPr>
          <p:cNvPr id="51" name="図 50" descr="or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638" y="3822345"/>
            <a:ext cx="3406274" cy="1311128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5679723" y="3481902"/>
            <a:ext cx="2402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Orientation, HI 2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S</a:t>
            </a:r>
            <a:r>
              <a:rPr lang="en-US" altLang="ja-JP" sz="2000" baseline="-25000" dirty="0" smtClean="0"/>
              <a:t>1/2</a:t>
            </a:r>
            <a:endParaRPr kumimoji="1" lang="ja-JP" altLang="en-US" sz="2000" baseline="-25000" dirty="0"/>
          </a:p>
        </p:txBody>
      </p:sp>
      <p:pic>
        <p:nvPicPr>
          <p:cNvPr id="53" name="図 52" descr="ori1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68241" y="5089493"/>
            <a:ext cx="3304671" cy="1298132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7805788" y="3212457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Casini</a:t>
            </a:r>
            <a:r>
              <a:rPr kumimoji="1" lang="en-US" altLang="ja-JP" dirty="0" smtClean="0"/>
              <a:t> 2005</a:t>
            </a:r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828633" y="628814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261761" y="628013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6694889" y="629885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114649" y="629083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587881" y="6296188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787359" y="6494400"/>
            <a:ext cx="64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 (G)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 rot="16200000">
            <a:off x="4277545" y="4219355"/>
            <a:ext cx="138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Orientation</a:t>
            </a:r>
            <a:endParaRPr kumimoji="1" lang="ja-JP" altLang="en-US" sz="2000" baseline="-25000" dirty="0"/>
          </a:p>
        </p:txBody>
      </p:sp>
      <p:sp>
        <p:nvSpPr>
          <p:cNvPr id="62" name="テキスト ボックス 61"/>
          <p:cNvSpPr txBox="1"/>
          <p:nvPr/>
        </p:nvSpPr>
        <p:spPr>
          <a:xfrm rot="16200000">
            <a:off x="4264178" y="5587270"/>
            <a:ext cx="138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Orientation</a:t>
            </a:r>
            <a:endParaRPr kumimoji="1" lang="ja-JP" altLang="en-US" sz="2000" baseline="-250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828633" y="4205684"/>
            <a:ext cx="11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Without 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561273" y="5359382"/>
            <a:ext cx="16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With E = 1 V/cm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121564" y="6464798"/>
            <a:ext cx="254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Fujimoto &amp; </a:t>
            </a:r>
            <a:r>
              <a:rPr kumimoji="1" lang="en-US" altLang="ja-JP" dirty="0" err="1" smtClean="0"/>
              <a:t>Iwamae</a:t>
            </a:r>
            <a:r>
              <a:rPr kumimoji="1" lang="en-US" altLang="ja-JP" dirty="0" smtClean="0"/>
              <a:t> 2008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2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Polarization process in spectral line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68395" y="1495877"/>
          <a:ext cx="6133609" cy="5318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1428"/>
                <a:gridCol w="2480580"/>
                <a:gridCol w="2051601"/>
              </a:tblGrid>
              <a:tr h="778162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Polarization</a:t>
                      </a:r>
                      <a:r>
                        <a:rPr kumimoji="1" lang="en-US" altLang="ja-JP" sz="2400" baseline="0" dirty="0" smtClean="0"/>
                        <a:t> process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838354">
                <a:tc rowSpan="2">
                  <a:txBody>
                    <a:bodyPr/>
                    <a:lstStyle/>
                    <a:p>
                      <a:pPr algn="ctr"/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/>
                        <a:t>Energy </a:t>
                      </a:r>
                      <a:br>
                        <a:rPr kumimoji="1" lang="en-US" altLang="ja-JP" sz="2400" dirty="0" smtClean="0"/>
                      </a:br>
                      <a:r>
                        <a:rPr kumimoji="1" lang="en-US" altLang="ja-JP" sz="2400" dirty="0" smtClean="0"/>
                        <a:t>splitting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Zeeman effect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77816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Stark</a:t>
                      </a:r>
                      <a:r>
                        <a:rPr kumimoji="1" lang="en-US" altLang="ja-JP" sz="2400" baseline="0" dirty="0" smtClean="0"/>
                        <a:t> effect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  <a:tr h="778162">
                <a:tc rowSpan="3">
                  <a:txBody>
                    <a:bodyPr/>
                    <a:lstStyle/>
                    <a:p>
                      <a:pPr algn="ctr"/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/>
                        <a:t>Atomic </a:t>
                      </a:r>
                      <a:r>
                        <a:rPr kumimoji="1" lang="en-US" altLang="ja-JP" sz="2200" dirty="0" smtClean="0"/>
                        <a:t>polarization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Scattering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</a:rPr>
                        <a:t>Radiation (R)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</a:tr>
              <a:tr h="77816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err="1" smtClean="0"/>
                        <a:t>Hanle</a:t>
                      </a:r>
                      <a:r>
                        <a:rPr kumimoji="1" lang="en-US" altLang="ja-JP" sz="2400" dirty="0" smtClean="0"/>
                        <a:t> effect</a:t>
                      </a:r>
                      <a:r>
                        <a:rPr kumimoji="1" lang="en-US" altLang="ja-JP" sz="2400" baseline="0" dirty="0" smtClean="0"/>
                        <a:t> </a:t>
                      </a:r>
                      <a:endParaRPr kumimoji="1" lang="en-US" altLang="ja-JP" sz="2400" dirty="0" smtClean="0"/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</a:rPr>
                        <a:t>R + B or E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/>
                </a:tc>
              </a:tr>
              <a:tr h="77816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Alignment – Orientation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00FF"/>
                          </a:solidFill>
                        </a:rPr>
                        <a:t>R + B or</a:t>
                      </a:r>
                      <a:r>
                        <a:rPr kumimoji="1" lang="en-US" altLang="ja-JP" sz="2400" baseline="0" dirty="0" smtClean="0">
                          <a:solidFill>
                            <a:srgbClr val="0000FF"/>
                          </a:solidFill>
                        </a:rPr>
                        <a:t> E</a:t>
                      </a:r>
                      <a:endParaRPr kumimoji="1" lang="ja-JP" alt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直線矢印コネクタ 5"/>
          <p:cNvCxnSpPr/>
          <p:nvPr/>
        </p:nvCxnSpPr>
        <p:spPr>
          <a:xfrm>
            <a:off x="5893058" y="2158988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441905" y="1926648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11" name="フリーフォーム 10"/>
          <p:cNvSpPr/>
          <p:nvPr/>
        </p:nvSpPr>
        <p:spPr>
          <a:xfrm>
            <a:off x="6001477" y="1580711"/>
            <a:ext cx="1301031" cy="578277"/>
          </a:xfrm>
          <a:custGeom>
            <a:avLst/>
            <a:gdLst>
              <a:gd name="connsiteX0" fmla="*/ 0 w 1301031"/>
              <a:gd name="connsiteY0" fmla="*/ 578277 h 578277"/>
              <a:gd name="connsiteX1" fmla="*/ 681493 w 1301031"/>
              <a:gd name="connsiteY1" fmla="*/ 5163 h 578277"/>
              <a:gd name="connsiteX2" fmla="*/ 1301031 w 1301031"/>
              <a:gd name="connsiteY2" fmla="*/ 547298 h 578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031" h="578277">
                <a:moveTo>
                  <a:pt x="0" y="578277"/>
                </a:moveTo>
                <a:cubicBezTo>
                  <a:pt x="232327" y="294301"/>
                  <a:pt x="464655" y="10326"/>
                  <a:pt x="681493" y="5163"/>
                </a:cubicBezTo>
                <a:cubicBezTo>
                  <a:pt x="898331" y="0"/>
                  <a:pt x="1301031" y="547298"/>
                  <a:pt x="1301031" y="54729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893058" y="2763000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図形グループ 20"/>
          <p:cNvGrpSpPr/>
          <p:nvPr/>
        </p:nvGrpSpPr>
        <p:grpSpPr>
          <a:xfrm>
            <a:off x="6856110" y="2624859"/>
            <a:ext cx="446398" cy="228847"/>
            <a:chOff x="7604835" y="2400882"/>
            <a:chExt cx="446398" cy="446398"/>
          </a:xfrm>
        </p:grpSpPr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7604835" y="2400882"/>
              <a:ext cx="446398" cy="4463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7825089" y="2400882"/>
              <a:ext cx="64897" cy="34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図形グループ 24"/>
          <p:cNvGrpSpPr/>
          <p:nvPr/>
        </p:nvGrpSpPr>
        <p:grpSpPr>
          <a:xfrm>
            <a:off x="6001477" y="2643465"/>
            <a:ext cx="446398" cy="224787"/>
            <a:chOff x="7531091" y="3702313"/>
            <a:chExt cx="446398" cy="446398"/>
          </a:xfrm>
        </p:grpSpPr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7531091" y="3702313"/>
              <a:ext cx="446398" cy="4463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flipH="1" flipV="1">
              <a:off x="7658417" y="3702313"/>
              <a:ext cx="64897" cy="34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線矢印コネクタ 26"/>
          <p:cNvCxnSpPr/>
          <p:nvPr/>
        </p:nvCxnSpPr>
        <p:spPr>
          <a:xfrm rot="5400000">
            <a:off x="6309707" y="2746695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906066" y="3535000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rot="5400000">
            <a:off x="5850620" y="3518695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5400000">
            <a:off x="6799769" y="3535794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6325989" y="3536588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906066" y="4389070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5850620" y="4388255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6799769" y="4389864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6325989" y="4390658"/>
            <a:ext cx="684571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5919074" y="5192050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6033996" y="5191235"/>
            <a:ext cx="360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6967657" y="5192844"/>
            <a:ext cx="360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6509365" y="5193638"/>
            <a:ext cx="360000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>
            <a:off x="5948504" y="6245054"/>
            <a:ext cx="157982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図形グループ 59"/>
          <p:cNvGrpSpPr/>
          <p:nvPr/>
        </p:nvGrpSpPr>
        <p:grpSpPr>
          <a:xfrm>
            <a:off x="5978088" y="6128695"/>
            <a:ext cx="446398" cy="223199"/>
            <a:chOff x="7531091" y="3702313"/>
            <a:chExt cx="446398" cy="446398"/>
          </a:xfrm>
        </p:grpSpPr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7531091" y="3702313"/>
              <a:ext cx="446398" cy="4463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 flipV="1">
              <a:off x="7658417" y="3702313"/>
              <a:ext cx="64897" cy="34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図形グループ 73"/>
          <p:cNvGrpSpPr/>
          <p:nvPr/>
        </p:nvGrpSpPr>
        <p:grpSpPr>
          <a:xfrm>
            <a:off x="6470396" y="6117444"/>
            <a:ext cx="446398" cy="223199"/>
            <a:chOff x="7531091" y="3702313"/>
            <a:chExt cx="446398" cy="446398"/>
          </a:xfrm>
        </p:grpSpPr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7531091" y="3702313"/>
              <a:ext cx="446398" cy="4463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7" name="直線矢印コネクタ 76"/>
            <p:cNvCxnSpPr/>
            <p:nvPr/>
          </p:nvCxnSpPr>
          <p:spPr>
            <a:xfrm flipH="1" flipV="1">
              <a:off x="7658417" y="3702313"/>
              <a:ext cx="64897" cy="34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87"/>
          <p:cNvGrpSpPr/>
          <p:nvPr/>
        </p:nvGrpSpPr>
        <p:grpSpPr>
          <a:xfrm>
            <a:off x="6948729" y="6135042"/>
            <a:ext cx="446398" cy="223199"/>
            <a:chOff x="7531091" y="3702313"/>
            <a:chExt cx="446398" cy="446398"/>
          </a:xfrm>
        </p:grpSpPr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7531091" y="3702313"/>
              <a:ext cx="446398" cy="44639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0" name="直線矢印コネクタ 89"/>
            <p:cNvCxnSpPr/>
            <p:nvPr/>
          </p:nvCxnSpPr>
          <p:spPr>
            <a:xfrm flipH="1" flipV="1">
              <a:off x="7658417" y="3702313"/>
              <a:ext cx="64897" cy="3414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/>
          <p:cNvSpPr txBox="1"/>
          <p:nvPr/>
        </p:nvSpPr>
        <p:spPr>
          <a:xfrm>
            <a:off x="4162658" y="966129"/>
            <a:ext cx="50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Landi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Degl’Innocenti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Landolfi</a:t>
            </a:r>
            <a:r>
              <a:rPr lang="en-US" altLang="ja-JP" dirty="0" smtClean="0"/>
              <a:t> 2004, </a:t>
            </a:r>
            <a:r>
              <a:rPr lang="en-US" altLang="ja-JP" dirty="0" err="1" smtClean="0"/>
              <a:t>Casini</a:t>
            </a:r>
            <a:r>
              <a:rPr lang="en-US" altLang="ja-JP" dirty="0" smtClean="0"/>
              <a:t> 2005 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21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2199360" y="1802375"/>
            <a:ext cx="3860354" cy="35498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8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" y="274638"/>
            <a:ext cx="9163803" cy="1143000"/>
          </a:xfrm>
        </p:spPr>
        <p:txBody>
          <a:bodyPr>
            <a:noAutofit/>
          </a:bodyPr>
          <a:lstStyle/>
          <a:p>
            <a:r>
              <a:rPr lang="en-US" altLang="ja-JP" sz="3400" dirty="0" smtClean="0"/>
              <a:t>Measurement of magnetic field in </a:t>
            </a:r>
            <a:r>
              <a:rPr lang="en-US" altLang="ja-JP" sz="3400" dirty="0" err="1" smtClean="0"/>
              <a:t>chromosphere</a:t>
            </a:r>
            <a:endParaRPr lang="ja-JP" altLang="en-US" sz="3400" dirty="0"/>
          </a:p>
        </p:txBody>
      </p:sp>
      <p:sp>
        <p:nvSpPr>
          <p:cNvPr id="30" name="Text Box 101"/>
          <p:cNvSpPr txBox="1">
            <a:spLocks noChangeArrowheads="1"/>
          </p:cNvSpPr>
          <p:nvPr/>
        </p:nvSpPr>
        <p:spPr bwMode="auto">
          <a:xfrm>
            <a:off x="82509" y="1364775"/>
            <a:ext cx="25939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Polarization degree</a:t>
            </a:r>
            <a:endParaRPr lang="ja-JP" altLang="en-US" sz="2400" dirty="0" smtClean="0">
              <a:solidFill>
                <a:srgbClr val="000000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rot="5400000" flipH="1" flipV="1">
            <a:off x="-227482" y="3443748"/>
            <a:ext cx="314836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085617" y="4793002"/>
            <a:ext cx="70148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101"/>
          <p:cNvSpPr txBox="1">
            <a:spLocks noChangeArrowheads="1"/>
          </p:cNvSpPr>
          <p:nvPr/>
        </p:nvSpPr>
        <p:spPr bwMode="auto">
          <a:xfrm>
            <a:off x="2842220" y="5226861"/>
            <a:ext cx="3589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00000"/>
                </a:solidFill>
              </a:rPr>
              <a:t>Magnetic field strength</a:t>
            </a:r>
            <a:r>
              <a:rPr lang="ja-JP" altLang="en-US" sz="2400" dirty="0" smtClean="0">
                <a:solidFill>
                  <a:srgbClr val="000000"/>
                </a:solidFill>
              </a:rPr>
              <a:t>（</a:t>
            </a:r>
            <a:r>
              <a:rPr lang="en-US" altLang="ja-JP" sz="2400" dirty="0" smtClean="0">
                <a:solidFill>
                  <a:srgbClr val="000000"/>
                </a:solidFill>
              </a:rPr>
              <a:t>G</a:t>
            </a:r>
            <a:r>
              <a:rPr lang="ja-JP" altLang="en-US" sz="2400" dirty="0" smtClean="0">
                <a:solidFill>
                  <a:srgbClr val="000000"/>
                </a:solidFill>
              </a:rPr>
              <a:t>）</a:t>
            </a:r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1163057" y="2356338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1160577" y="3043107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1173585" y="3788173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85579" y="199348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85579" y="2654868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0.01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80241" y="3418841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0.001</a:t>
            </a:r>
            <a:endParaRPr kumimoji="1" lang="ja-JP" altLang="en-US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1173585" y="4303904"/>
            <a:ext cx="6926880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1422032" y="3903794"/>
            <a:ext cx="172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Detection limit</a:t>
            </a:r>
            <a:endParaRPr kumimoji="1" lang="ja-JP" altLang="en-US" sz="2000" dirty="0"/>
          </a:p>
        </p:txBody>
      </p:sp>
      <p:cxnSp>
        <p:nvCxnSpPr>
          <p:cNvPr id="55" name="直線コネクタ 54"/>
          <p:cNvCxnSpPr/>
          <p:nvPr/>
        </p:nvCxnSpPr>
        <p:spPr>
          <a:xfrm rot="16200000" flipV="1">
            <a:off x="2019359" y="4827721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16200000" flipV="1">
            <a:off x="3103552" y="4813455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16200000" flipV="1">
            <a:off x="4234212" y="4797967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16200000" flipV="1">
            <a:off x="5442377" y="4794589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rot="16200000" flipV="1">
            <a:off x="6650412" y="4782476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rot="16200000" flipV="1">
            <a:off x="7610697" y="4782477"/>
            <a:ext cx="360000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1967038" y="495967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0.1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148211" y="495839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204884" y="495967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54552" y="495967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504091" y="497388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426128" y="4971380"/>
            <a:ext cx="76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10000</a:t>
            </a:r>
            <a:endParaRPr kumimoji="1" lang="ja-JP" altLang="en-US" dirty="0"/>
          </a:p>
        </p:txBody>
      </p:sp>
      <p:sp>
        <p:nvSpPr>
          <p:cNvPr id="68" name="テキスト ボックス 67"/>
          <p:cNvSpPr txBox="1"/>
          <p:nvPr/>
        </p:nvSpPr>
        <p:spPr>
          <a:xfrm rot="2391037">
            <a:off x="2457872" y="2879981"/>
            <a:ext cx="18128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/>
              <a:t>Hanle</a:t>
            </a:r>
            <a:r>
              <a:rPr kumimoji="1" lang="en-US" altLang="ja-JP" sz="2600" dirty="0" smtClean="0"/>
              <a:t> effect</a:t>
            </a:r>
            <a:endParaRPr kumimoji="1" lang="ja-JP" altLang="en-US" sz="2600" dirty="0"/>
          </a:p>
        </p:txBody>
      </p:sp>
      <p:sp>
        <p:nvSpPr>
          <p:cNvPr id="74" name="テキスト ボックス 73"/>
          <p:cNvSpPr txBox="1"/>
          <p:nvPr/>
        </p:nvSpPr>
        <p:spPr>
          <a:xfrm rot="19705260">
            <a:off x="4101032" y="2131278"/>
            <a:ext cx="21119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600" dirty="0" smtClean="0"/>
              <a:t>Zeeman effect</a:t>
            </a:r>
            <a:endParaRPr kumimoji="1" lang="en-US" altLang="ja-JP" sz="2600" dirty="0" smtClean="0"/>
          </a:p>
          <a:p>
            <a:pPr algn="ctr"/>
            <a:r>
              <a:rPr kumimoji="1" lang="ja-JP" altLang="en-US" sz="2000" dirty="0" smtClean="0"/>
              <a:t>（</a:t>
            </a:r>
            <a:r>
              <a:rPr lang="en-US" altLang="ja-JP" sz="2000" dirty="0" smtClean="0"/>
              <a:t>Longitudinal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75" name="テキスト ボックス 74"/>
          <p:cNvSpPr txBox="1"/>
          <p:nvPr/>
        </p:nvSpPr>
        <p:spPr>
          <a:xfrm rot="20704996">
            <a:off x="5012068" y="3214139"/>
            <a:ext cx="21119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600" dirty="0" smtClean="0"/>
              <a:t>Zeeman effect</a:t>
            </a:r>
          </a:p>
          <a:p>
            <a:pPr algn="ctr"/>
            <a:r>
              <a:rPr kumimoji="1" lang="ja-JP" altLang="en-US" sz="2000" dirty="0" smtClean="0"/>
              <a:t>（</a:t>
            </a:r>
            <a:r>
              <a:rPr lang="en-US" altLang="ja-JP" sz="2000" dirty="0" smtClean="0"/>
              <a:t>Transversal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77" name="Text Box 89"/>
          <p:cNvSpPr txBox="1">
            <a:spLocks noChangeArrowheads="1"/>
          </p:cNvSpPr>
          <p:nvPr/>
        </p:nvSpPr>
        <p:spPr bwMode="auto">
          <a:xfrm>
            <a:off x="6436290" y="5352211"/>
            <a:ext cx="1664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 err="1" smtClean="0">
                <a:solidFill>
                  <a:srgbClr val="000000"/>
                </a:solidFill>
              </a:rPr>
              <a:t>eg</a:t>
            </a:r>
            <a:r>
              <a:rPr lang="en-US" altLang="ja-JP" sz="1400" dirty="0" smtClean="0">
                <a:solidFill>
                  <a:srgbClr val="000000"/>
                </a:solidFill>
              </a:rPr>
              <a:t>. </a:t>
            </a:r>
            <a:r>
              <a:rPr lang="en-US" altLang="ja-JP" sz="1400" dirty="0" err="1" smtClean="0">
                <a:solidFill>
                  <a:srgbClr val="000000"/>
                </a:solidFill>
              </a:rPr>
              <a:t>J.O.Stenflo</a:t>
            </a:r>
            <a:r>
              <a:rPr lang="en-US" altLang="ja-JP" sz="1400" dirty="0" smtClean="0">
                <a:solidFill>
                  <a:srgbClr val="000000"/>
                </a:solidFill>
              </a:rPr>
              <a:t>, 2001</a:t>
            </a:r>
          </a:p>
        </p:txBody>
      </p:sp>
      <p:sp>
        <p:nvSpPr>
          <p:cNvPr id="37" name="フリーフォーム 36"/>
          <p:cNvSpPr/>
          <p:nvPr/>
        </p:nvSpPr>
        <p:spPr>
          <a:xfrm>
            <a:off x="1184474" y="2519054"/>
            <a:ext cx="6735807" cy="2285406"/>
          </a:xfrm>
          <a:custGeom>
            <a:avLst/>
            <a:gdLst>
              <a:gd name="connsiteX0" fmla="*/ 0 w 6735807"/>
              <a:gd name="connsiteY0" fmla="*/ 30916 h 2285406"/>
              <a:gd name="connsiteX1" fmla="*/ 1555515 w 6735807"/>
              <a:gd name="connsiteY1" fmla="*/ 30916 h 2285406"/>
              <a:gd name="connsiteX2" fmla="*/ 2069263 w 6735807"/>
              <a:gd name="connsiteY2" fmla="*/ 216412 h 2285406"/>
              <a:gd name="connsiteX3" fmla="*/ 2254783 w 6735807"/>
              <a:gd name="connsiteY3" fmla="*/ 344832 h 2285406"/>
              <a:gd name="connsiteX4" fmla="*/ 2825614 w 6735807"/>
              <a:gd name="connsiteY4" fmla="*/ 772900 h 2285406"/>
              <a:gd name="connsiteX5" fmla="*/ 3639048 w 6735807"/>
              <a:gd name="connsiteY5" fmla="*/ 1429270 h 2285406"/>
              <a:gd name="connsiteX6" fmla="*/ 4409670 w 6735807"/>
              <a:gd name="connsiteY6" fmla="*/ 2085641 h 2285406"/>
              <a:gd name="connsiteX7" fmla="*/ 4837794 w 6735807"/>
              <a:gd name="connsiteY7" fmla="*/ 2256868 h 2285406"/>
              <a:gd name="connsiteX8" fmla="*/ 5123209 w 6735807"/>
              <a:gd name="connsiteY8" fmla="*/ 2256868 h 2285406"/>
              <a:gd name="connsiteX9" fmla="*/ 6735807 w 6735807"/>
              <a:gd name="connsiteY9" fmla="*/ 2271137 h 22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35807" h="2285406">
                <a:moveTo>
                  <a:pt x="0" y="30916"/>
                </a:moveTo>
                <a:cubicBezTo>
                  <a:pt x="605319" y="15458"/>
                  <a:pt x="1210638" y="0"/>
                  <a:pt x="1555515" y="30916"/>
                </a:cubicBezTo>
                <a:cubicBezTo>
                  <a:pt x="1900392" y="61832"/>
                  <a:pt x="1952718" y="164093"/>
                  <a:pt x="2069263" y="216412"/>
                </a:cubicBezTo>
                <a:cubicBezTo>
                  <a:pt x="2185808" y="268731"/>
                  <a:pt x="2128725" y="252084"/>
                  <a:pt x="2254783" y="344832"/>
                </a:cubicBezTo>
                <a:cubicBezTo>
                  <a:pt x="2380841" y="437580"/>
                  <a:pt x="2594903" y="592160"/>
                  <a:pt x="2825614" y="772900"/>
                </a:cubicBezTo>
                <a:cubicBezTo>
                  <a:pt x="3056325" y="953640"/>
                  <a:pt x="3375039" y="1210480"/>
                  <a:pt x="3639048" y="1429270"/>
                </a:cubicBezTo>
                <a:cubicBezTo>
                  <a:pt x="3903057" y="1648060"/>
                  <a:pt x="4209879" y="1947708"/>
                  <a:pt x="4409670" y="2085641"/>
                </a:cubicBezTo>
                <a:cubicBezTo>
                  <a:pt x="4609461" y="2223574"/>
                  <a:pt x="4718871" y="2228330"/>
                  <a:pt x="4837794" y="2256868"/>
                </a:cubicBezTo>
                <a:cubicBezTo>
                  <a:pt x="4956717" y="2285406"/>
                  <a:pt x="5123209" y="2256868"/>
                  <a:pt x="5123209" y="2256868"/>
                </a:cubicBezTo>
                <a:lnTo>
                  <a:pt x="6735807" y="2271137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>
            <a:off x="2896969" y="1739020"/>
            <a:ext cx="4523836" cy="2780061"/>
          </a:xfrm>
          <a:custGeom>
            <a:avLst/>
            <a:gdLst>
              <a:gd name="connsiteX0" fmla="*/ 0 w 4523836"/>
              <a:gd name="connsiteY0" fmla="*/ 2780061 h 2780061"/>
              <a:gd name="connsiteX1" fmla="*/ 3239466 w 4523836"/>
              <a:gd name="connsiteY1" fmla="*/ 696799 h 2780061"/>
              <a:gd name="connsiteX2" fmla="*/ 4309774 w 4523836"/>
              <a:gd name="connsiteY2" fmla="*/ 111773 h 2780061"/>
              <a:gd name="connsiteX3" fmla="*/ 4523836 w 4523836"/>
              <a:gd name="connsiteY3" fmla="*/ 26160 h 278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3836" h="2780061">
                <a:moveTo>
                  <a:pt x="0" y="2780061"/>
                </a:moveTo>
                <a:lnTo>
                  <a:pt x="3239466" y="696799"/>
                </a:lnTo>
                <a:cubicBezTo>
                  <a:pt x="3957762" y="252084"/>
                  <a:pt x="4095712" y="223546"/>
                  <a:pt x="4309774" y="111773"/>
                </a:cubicBezTo>
                <a:cubicBezTo>
                  <a:pt x="4523836" y="0"/>
                  <a:pt x="4523836" y="13080"/>
                  <a:pt x="4523836" y="2616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3482071" y="3577333"/>
            <a:ext cx="3995818" cy="1170052"/>
          </a:xfrm>
          <a:custGeom>
            <a:avLst/>
            <a:gdLst>
              <a:gd name="connsiteX0" fmla="*/ 0 w 3995818"/>
              <a:gd name="connsiteY0" fmla="*/ 1170052 h 1170052"/>
              <a:gd name="connsiteX1" fmla="*/ 3253737 w 3995818"/>
              <a:gd name="connsiteY1" fmla="*/ 313917 h 1170052"/>
              <a:gd name="connsiteX2" fmla="*/ 3995818 w 3995818"/>
              <a:gd name="connsiteY2" fmla="*/ 0 h 117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95818" h="1170052">
                <a:moveTo>
                  <a:pt x="0" y="1170052"/>
                </a:moveTo>
                <a:lnTo>
                  <a:pt x="3253737" y="313917"/>
                </a:lnTo>
                <a:cubicBezTo>
                  <a:pt x="3919707" y="118908"/>
                  <a:pt x="3957762" y="59454"/>
                  <a:pt x="3995818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角丸四角形 35"/>
          <p:cNvSpPr/>
          <p:nvPr/>
        </p:nvSpPr>
        <p:spPr>
          <a:xfrm>
            <a:off x="6059714" y="1761690"/>
            <a:ext cx="1159478" cy="3549836"/>
          </a:xfrm>
          <a:prstGeom prst="roundRect">
            <a:avLst>
              <a:gd name="adj" fmla="val 40660"/>
            </a:avLst>
          </a:prstGeom>
          <a:solidFill>
            <a:srgbClr val="FF0000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510534" y="1433043"/>
            <a:ext cx="135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Quiet region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939405" y="1418825"/>
            <a:ext cx="141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Active region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0241" y="5877337"/>
            <a:ext cx="83524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Zeeman and </a:t>
            </a:r>
            <a:r>
              <a:rPr kumimoji="1" lang="en-US" altLang="ja-JP" sz="3000" dirty="0" err="1" smtClean="0"/>
              <a:t>Hanle</a:t>
            </a:r>
            <a:r>
              <a:rPr kumimoji="1" lang="en-US" altLang="ja-JP" sz="3000" dirty="0" smtClean="0"/>
              <a:t> effect =&gt; B field in </a:t>
            </a:r>
            <a:r>
              <a:rPr kumimoji="1" lang="en-US" altLang="ja-JP" sz="3000" dirty="0" err="1" smtClean="0"/>
              <a:t>chromosphere</a:t>
            </a:r>
            <a:endParaRPr kumimoji="1" lang="ja-JP" altLang="en-US" sz="3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22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0169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Measurement of electric field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37997"/>
            <a:ext cx="9144000" cy="4930612"/>
          </a:xfrm>
        </p:spPr>
        <p:txBody>
          <a:bodyPr>
            <a:noAutofit/>
          </a:bodyPr>
          <a:lstStyle/>
          <a:p>
            <a:r>
              <a:rPr lang="en-US" altLang="ja-JP" sz="2600" dirty="0" smtClean="0"/>
              <a:t>Around 1990s, some observations to measure E field</a:t>
            </a:r>
          </a:p>
          <a:p>
            <a:pPr lvl="1"/>
            <a:r>
              <a:rPr lang="en-US" altLang="ja-JP" sz="2600" dirty="0" smtClean="0"/>
              <a:t>(Linear) Stalk effect</a:t>
            </a:r>
          </a:p>
          <a:p>
            <a:pPr lvl="2"/>
            <a:r>
              <a:rPr lang="en-US" altLang="ja-JP" sz="2600" dirty="0" smtClean="0"/>
              <a:t>works on hydrogen-like ion</a:t>
            </a:r>
          </a:p>
          <a:p>
            <a:pPr lvl="2"/>
            <a:r>
              <a:rPr lang="en-US" altLang="ja-JP" sz="2600" dirty="0" smtClean="0"/>
              <a:t>produces </a:t>
            </a:r>
            <a:r>
              <a:rPr lang="en-US" altLang="ja-JP" sz="2600" dirty="0" smtClean="0">
                <a:solidFill>
                  <a:srgbClr val="FF0000"/>
                </a:solidFill>
              </a:rPr>
              <a:t>only linear polarization </a:t>
            </a:r>
            <a:r>
              <a:rPr lang="en-US" altLang="ja-JP" sz="2600" dirty="0" smtClean="0"/>
              <a:t>(no circular polarization)</a:t>
            </a:r>
          </a:p>
          <a:p>
            <a:pPr lvl="2">
              <a:buNone/>
            </a:pPr>
            <a:r>
              <a:rPr lang="en-US" altLang="ja-JP" sz="2600" dirty="0" smtClean="0"/>
              <a:t>=&gt; They observed linear polarization in </a:t>
            </a:r>
            <a:r>
              <a:rPr lang="en-US" altLang="ja-JP" sz="2600" dirty="0" smtClean="0">
                <a:solidFill>
                  <a:srgbClr val="0000FF"/>
                </a:solidFill>
              </a:rPr>
              <a:t>high </a:t>
            </a:r>
            <a:r>
              <a:rPr lang="en-US" altLang="ja-JP" sz="26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2600" dirty="0" smtClean="0">
                <a:solidFill>
                  <a:srgbClr val="0000FF"/>
                </a:solidFill>
              </a:rPr>
              <a:t> HⅠ lines</a:t>
            </a:r>
          </a:p>
          <a:p>
            <a:pPr lvl="1"/>
            <a:r>
              <a:rPr lang="en-US" altLang="ja-JP" sz="2600" dirty="0" smtClean="0"/>
              <a:t>Assumption of </a:t>
            </a:r>
            <a:r>
              <a:rPr lang="en-US" altLang="ja-JP" sz="2600" dirty="0" smtClean="0">
                <a:solidFill>
                  <a:srgbClr val="FF0000"/>
                </a:solidFill>
              </a:rPr>
              <a:t>no atomic polarization</a:t>
            </a:r>
            <a:endParaRPr lang="en-US" altLang="ja-JP" sz="2600" dirty="0" smtClean="0"/>
          </a:p>
          <a:p>
            <a:pPr lvl="1"/>
            <a:r>
              <a:rPr lang="en-US" altLang="ja-JP" sz="2600" dirty="0" err="1" smtClean="0"/>
              <a:t>Foukal</a:t>
            </a:r>
            <a:r>
              <a:rPr lang="en-US" altLang="ja-JP" sz="2600" dirty="0" smtClean="0"/>
              <a:t> &amp; Behr (1995) measured E field of </a:t>
            </a:r>
            <a:r>
              <a:rPr lang="en-US" altLang="ja-JP" sz="2600" u="sng" dirty="0" smtClean="0">
                <a:solidFill>
                  <a:srgbClr val="FF0000"/>
                </a:solidFill>
              </a:rPr>
              <a:t>a surge 〜35 V/cm</a:t>
            </a:r>
          </a:p>
          <a:p>
            <a:r>
              <a:rPr lang="en-US" altLang="ja-JP" sz="2600" dirty="0" err="1" smtClean="0"/>
              <a:t>Casini</a:t>
            </a:r>
            <a:r>
              <a:rPr lang="en-US" altLang="ja-JP" sz="2600" dirty="0" smtClean="0"/>
              <a:t> (2005) developed a formalism in the </a:t>
            </a:r>
            <a:r>
              <a:rPr lang="en-US" altLang="ja-JP" sz="2600" dirty="0" smtClean="0">
                <a:solidFill>
                  <a:srgbClr val="0000FF"/>
                </a:solidFill>
              </a:rPr>
              <a:t>B &amp; E fields </a:t>
            </a:r>
            <a:r>
              <a:rPr lang="en-US" altLang="ja-JP" sz="2600" dirty="0" smtClean="0"/>
              <a:t>for HⅠ lines with consideration of </a:t>
            </a:r>
            <a:r>
              <a:rPr lang="en-US" altLang="ja-JP" sz="2600" dirty="0" smtClean="0">
                <a:solidFill>
                  <a:srgbClr val="0000FF"/>
                </a:solidFill>
              </a:rPr>
              <a:t>atomic polarization</a:t>
            </a:r>
          </a:p>
          <a:p>
            <a:pPr lvl="1"/>
            <a:r>
              <a:rPr lang="en-US" altLang="ja-JP" sz="2600" dirty="0" smtClean="0"/>
              <a:t>The atomic polarization produces </a:t>
            </a:r>
            <a:r>
              <a:rPr lang="en-US" altLang="ja-JP" sz="2600" dirty="0" smtClean="0">
                <a:solidFill>
                  <a:srgbClr val="0000FF"/>
                </a:solidFill>
              </a:rPr>
              <a:t>circular polarization</a:t>
            </a:r>
          </a:p>
          <a:p>
            <a:pPr lvl="1"/>
            <a:r>
              <a:rPr lang="en-US" altLang="ja-JP" sz="2600" dirty="0" smtClean="0"/>
              <a:t>E 〜0.1 V/cm modulate the polarization</a:t>
            </a:r>
          </a:p>
          <a:p>
            <a:pPr lvl="2">
              <a:buNone/>
            </a:pPr>
            <a:r>
              <a:rPr lang="en-US" altLang="ja-JP" sz="2200" b="1" dirty="0" smtClean="0">
                <a:solidFill>
                  <a:srgbClr val="0000FF"/>
                </a:solidFill>
              </a:rPr>
              <a:t>Estimated E field in prominence 〜 0.16 V/cm (Gilbert et al. 2002)</a:t>
            </a: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45755" y="1871632"/>
            <a:ext cx="3187027" cy="3749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88676" y="2220660"/>
            <a:ext cx="23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 (</a:t>
            </a:r>
            <a:r>
              <a:rPr lang="en-US" altLang="ja-JP" dirty="0" err="1" smtClean="0"/>
              <a:t>Foukal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Hinata</a:t>
            </a:r>
            <a:r>
              <a:rPr lang="en-US" altLang="ja-JP" dirty="0" smtClean="0"/>
              <a:t> 1991)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23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Developments of the wideband </a:t>
            </a:r>
            <a:r>
              <a:rPr lang="en-US" altLang="ja-JP" sz="3200" dirty="0" err="1" smtClean="0"/>
              <a:t>spectropolarimeter</a:t>
            </a:r>
            <a:r>
              <a:rPr lang="en-US" altLang="ja-JP" sz="3200" dirty="0" smtClean="0"/>
              <a:t> </a:t>
            </a:r>
            <a:br>
              <a:rPr lang="en-US" altLang="ja-JP" sz="3200" dirty="0" smtClean="0"/>
            </a:br>
            <a:r>
              <a:rPr lang="en-US" altLang="ja-JP" sz="3200" dirty="0" smtClean="0"/>
              <a:t>of the </a:t>
            </a:r>
            <a:r>
              <a:rPr lang="en-US" altLang="ja-JP" sz="3200" dirty="0" err="1" smtClean="0"/>
              <a:t>Domeless</a:t>
            </a:r>
            <a:r>
              <a:rPr lang="en-US" altLang="ja-JP" sz="3200" dirty="0" smtClean="0"/>
              <a:t> Solar Telescope at </a:t>
            </a:r>
            <a:r>
              <a:rPr lang="en-US" altLang="ja-JP" sz="3200" dirty="0" err="1" smtClean="0"/>
              <a:t>Hida</a:t>
            </a:r>
            <a:r>
              <a:rPr lang="en-US" altLang="ja-JP" sz="3200" dirty="0" smtClean="0"/>
              <a:t> Observatory</a:t>
            </a:r>
            <a:endParaRPr lang="ja-JP" altLang="en-US" sz="32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Anan et al. 2012, SPIE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224118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Developments of </a:t>
            </a:r>
            <a:r>
              <a:rPr lang="en-US" altLang="ja-JP" dirty="0" err="1" smtClean="0"/>
              <a:t>spectropolarimeter</a:t>
            </a:r>
            <a:endParaRPr lang="ja-JP" altLang="en-US" dirty="0" smtClean="0"/>
          </a:p>
        </p:txBody>
      </p:sp>
      <p:sp>
        <p:nvSpPr>
          <p:cNvPr id="18435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Science</a:t>
            </a: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Diagnosis of magnetic fields in </a:t>
            </a:r>
            <a:r>
              <a:rPr lang="en-US" altLang="ja-JP" dirty="0" err="1" smtClean="0">
                <a:solidFill>
                  <a:srgbClr val="0000FF"/>
                </a:solidFill>
              </a:rPr>
              <a:t>chromosphere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lvl="1"/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Open a new window of plasma diagnostics </a:t>
            </a:r>
          </a:p>
          <a:p>
            <a:pPr lvl="2"/>
            <a:r>
              <a:rPr lang="en-US" altLang="ja-JP" sz="2800" dirty="0" smtClean="0"/>
              <a:t>Stark effect			 	=</a:t>
            </a:r>
            <a:r>
              <a:rPr lang="en-US" altLang="ja-JP" sz="2800" dirty="0" smtClean="0">
                <a:solidFill>
                  <a:srgbClr val="000000"/>
                </a:solidFill>
              </a:rPr>
              <a:t>&gt; Electric field</a:t>
            </a:r>
          </a:p>
          <a:p>
            <a:pPr lvl="2"/>
            <a:r>
              <a:rPr lang="en-US" altLang="ja-JP" sz="2800" dirty="0" smtClean="0">
                <a:solidFill>
                  <a:srgbClr val="000000"/>
                </a:solidFill>
              </a:rPr>
              <a:t>Impact polarization	 	=&gt; Non-thermal particles</a:t>
            </a:r>
          </a:p>
          <a:p>
            <a:pPr lvl="1"/>
            <a:r>
              <a:rPr lang="en-US" altLang="ja-JP" dirty="0" smtClean="0">
                <a:solidFill>
                  <a:srgbClr val="0000FF"/>
                </a:solidFill>
              </a:rPr>
              <a:t> Basic physics of atomic polarization</a:t>
            </a:r>
            <a:endParaRPr lang="ja-JP" altLang="en-US" dirty="0" smtClean="0">
              <a:solidFill>
                <a:srgbClr val="0000FF"/>
              </a:solidFill>
            </a:endParaRPr>
          </a:p>
          <a:p>
            <a:r>
              <a:rPr lang="en-US" altLang="ja-JP" sz="2800" dirty="0" smtClean="0"/>
              <a:t>Instrument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Wide range of wavelength 	(</a:t>
            </a:r>
            <a:r>
              <a:rPr lang="en-US" altLang="ja-JP" dirty="0" smtClean="0">
                <a:solidFill>
                  <a:srgbClr val="FF0000"/>
                </a:solidFill>
              </a:rPr>
              <a:t>4000 - 11000 Å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err="1" smtClean="0"/>
              <a:t>Polarimetric</a:t>
            </a:r>
            <a:r>
              <a:rPr lang="en-US" altLang="ja-JP" dirty="0" smtClean="0"/>
              <a:t> sensitivity 			(</a:t>
            </a:r>
            <a:r>
              <a:rPr lang="en-US" altLang="ja-JP" dirty="0" smtClean="0">
                <a:solidFill>
                  <a:srgbClr val="FF0000"/>
                </a:solidFill>
              </a:rPr>
              <a:t>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−3</a:t>
            </a:r>
            <a:r>
              <a:rPr lang="en-US" altLang="ja-JP" dirty="0" smtClean="0">
                <a:solidFill>
                  <a:srgbClr val="FF0000"/>
                </a:solidFill>
              </a:rPr>
              <a:t> - 10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-4</a:t>
            </a:r>
            <a:r>
              <a:rPr lang="en-US" altLang="ja-JP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25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図 5" descr="japa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1400175"/>
            <a:ext cx="9144000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>
                <a:cs typeface="ＭＳ Ｐゴシック" pitchFamily="25" charset="-128"/>
              </a:rPr>
              <a:t>Domeless</a:t>
            </a:r>
            <a:r>
              <a:rPr lang="en-US" altLang="ja-JP" dirty="0" smtClean="0">
                <a:cs typeface="ＭＳ Ｐゴシック" pitchFamily="25" charset="-128"/>
              </a:rPr>
              <a:t> Solar Telescope (DST)</a:t>
            </a:r>
            <a:br>
              <a:rPr lang="en-US" altLang="ja-JP" dirty="0" smtClean="0">
                <a:cs typeface="ＭＳ Ｐゴシック" pitchFamily="25" charset="-128"/>
              </a:rPr>
            </a:br>
            <a:r>
              <a:rPr lang="en-US" altLang="ja-JP" dirty="0" smtClean="0">
                <a:cs typeface="ＭＳ Ｐゴシック" pitchFamily="25" charset="-128"/>
              </a:rPr>
              <a:t>at </a:t>
            </a:r>
            <a:r>
              <a:rPr lang="en-US" altLang="ja-JP" dirty="0" err="1" smtClean="0">
                <a:cs typeface="ＭＳ Ｐゴシック" pitchFamily="25" charset="-128"/>
              </a:rPr>
              <a:t>Hida</a:t>
            </a:r>
            <a:r>
              <a:rPr lang="en-US" altLang="ja-JP" dirty="0" smtClean="0">
                <a:cs typeface="ＭＳ Ｐゴシック" pitchFamily="25" charset="-128"/>
              </a:rPr>
              <a:t> Observatory</a:t>
            </a:r>
            <a:endParaRPr lang="ja-JP" altLang="en-US" dirty="0" smtClean="0">
              <a:cs typeface="ＭＳ Ｐゴシック" pitchFamily="25" charset="-128"/>
            </a:endParaRPr>
          </a:p>
        </p:txBody>
      </p:sp>
      <p:sp>
        <p:nvSpPr>
          <p:cNvPr id="20484" name="テキスト ボックス 3"/>
          <p:cNvSpPr txBox="1">
            <a:spLocks noChangeArrowheads="1"/>
          </p:cNvSpPr>
          <p:nvPr/>
        </p:nvSpPr>
        <p:spPr bwMode="auto">
          <a:xfrm>
            <a:off x="8464550" y="6469063"/>
            <a:ext cx="63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4/27</a:t>
            </a:r>
            <a:endParaRPr lang="ja-JP" altLang="en-US"/>
          </a:p>
        </p:txBody>
      </p:sp>
      <p:pic>
        <p:nvPicPr>
          <p:cNvPr id="5" name="Picture 14" descr="hida_aer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453" y="4137129"/>
            <a:ext cx="3908310" cy="2701821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6" name="図 4" descr="dst_im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0175"/>
            <a:ext cx="3382529" cy="42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5931243" y="4137129"/>
            <a:ext cx="877248" cy="11528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26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cs typeface="ＭＳ Ｐゴシック" pitchFamily="-107" charset="-128"/>
              </a:rPr>
              <a:t>Modulator / Analyzer</a:t>
            </a:r>
            <a:endParaRPr lang="ja-JP" altLang="en-US" dirty="0" smtClean="0">
              <a:cs typeface="ＭＳ Ｐゴシック" pitchFamily="-107" charset="-128"/>
            </a:endParaRPr>
          </a:p>
        </p:txBody>
      </p:sp>
      <p:grpSp>
        <p:nvGrpSpPr>
          <p:cNvPr id="2" name="図形グループ 352"/>
          <p:cNvGrpSpPr>
            <a:grpSpLocks/>
          </p:cNvGrpSpPr>
          <p:nvPr/>
        </p:nvGrpSpPr>
        <p:grpSpPr bwMode="auto">
          <a:xfrm>
            <a:off x="273050" y="2317750"/>
            <a:ext cx="6550025" cy="2630488"/>
            <a:chOff x="1438276" y="31314857"/>
            <a:chExt cx="8598788" cy="4798318"/>
          </a:xfrm>
        </p:grpSpPr>
        <p:sp>
          <p:nvSpPr>
            <p:cNvPr id="22538" name="テキスト ボックス 269"/>
            <p:cNvSpPr txBox="1">
              <a:spLocks noChangeArrowheads="1"/>
            </p:cNvSpPr>
            <p:nvPr/>
          </p:nvSpPr>
          <p:spPr bwMode="auto">
            <a:xfrm>
              <a:off x="3469809" y="34247140"/>
              <a:ext cx="2458443" cy="15717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500">
                  <a:latin typeface="Calibri" pitchFamily="-107" charset="0"/>
                </a:rPr>
                <a:t>Waveplate</a:t>
              </a:r>
            </a:p>
            <a:p>
              <a:r>
                <a:rPr lang="en-US" altLang="ja-JP" sz="2000" b="1" u="sng">
                  <a:solidFill>
                    <a:srgbClr val="000090"/>
                  </a:solidFill>
                  <a:latin typeface="Calibri" pitchFamily="-107" charset="0"/>
                </a:rPr>
                <a:t>retardation δ</a:t>
              </a:r>
              <a:r>
                <a:rPr lang="en-US" altLang="ja-JP" sz="2500">
                  <a:latin typeface="Calibri" pitchFamily="-107" charset="0"/>
                </a:rPr>
                <a:t> </a:t>
              </a:r>
              <a:endParaRPr lang="ja-JP" altLang="en-US" sz="2500">
                <a:latin typeface="Calibri" pitchFamily="-107" charset="0"/>
              </a:endParaRPr>
            </a:p>
          </p:txBody>
        </p:sp>
        <p:pic>
          <p:nvPicPr>
            <p:cNvPr id="22539" name="図 254" descr="latex-image-1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38276" y="32113537"/>
              <a:ext cx="11430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右矢印 6"/>
            <p:cNvSpPr/>
            <p:nvPr/>
          </p:nvSpPr>
          <p:spPr>
            <a:xfrm>
              <a:off x="2809581" y="32797499"/>
              <a:ext cx="977420" cy="917965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47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3" name="図形グループ 259"/>
            <p:cNvGrpSpPr>
              <a:grpSpLocks/>
            </p:cNvGrpSpPr>
            <p:nvPr/>
          </p:nvGrpSpPr>
          <p:grpSpPr bwMode="auto">
            <a:xfrm>
              <a:off x="3952730" y="32037213"/>
              <a:ext cx="990542" cy="2285469"/>
              <a:chOff x="5171930" y="31262513"/>
              <a:chExt cx="990542" cy="2285469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5250033" y="31261209"/>
                <a:ext cx="912813" cy="22876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47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5172924" y="31261209"/>
                <a:ext cx="912813" cy="228767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4734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9" name="下カーブ矢印 8"/>
            <p:cNvSpPr/>
            <p:nvPr/>
          </p:nvSpPr>
          <p:spPr>
            <a:xfrm>
              <a:off x="3799505" y="31731850"/>
              <a:ext cx="1373388" cy="654448"/>
            </a:xfrm>
            <a:prstGeom prst="curvedDownArrow">
              <a:avLst>
                <a:gd name="adj1" fmla="val 7657"/>
                <a:gd name="adj2" fmla="val 50000"/>
                <a:gd name="adj3" fmla="val 25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47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右矢印 9"/>
            <p:cNvSpPr/>
            <p:nvPr/>
          </p:nvSpPr>
          <p:spPr>
            <a:xfrm>
              <a:off x="5172893" y="32875686"/>
              <a:ext cx="977420" cy="915068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47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4" name="図形グループ 62"/>
            <p:cNvGrpSpPr>
              <a:grpSpLocks/>
            </p:cNvGrpSpPr>
            <p:nvPr/>
          </p:nvGrpSpPr>
          <p:grpSpPr bwMode="auto">
            <a:xfrm rot="-5400000">
              <a:off x="6324902" y="32046913"/>
              <a:ext cx="2413281" cy="2290628"/>
              <a:chOff x="1307514" y="1714027"/>
              <a:chExt cx="2413176" cy="2290370"/>
            </a:xfrm>
          </p:grpSpPr>
          <p:grpSp>
            <p:nvGrpSpPr>
              <p:cNvPr id="5" name="図形グループ 22"/>
              <p:cNvGrpSpPr>
                <a:grpSpLocks/>
              </p:cNvGrpSpPr>
              <p:nvPr/>
            </p:nvGrpSpPr>
            <p:grpSpPr bwMode="auto">
              <a:xfrm>
                <a:off x="2543959" y="2882627"/>
                <a:ext cx="1176731" cy="1078885"/>
                <a:chOff x="1867007" y="1636345"/>
                <a:chExt cx="1384391" cy="631463"/>
              </a:xfrm>
            </p:grpSpPr>
            <p:sp>
              <p:nvSpPr>
                <p:cNvPr id="25" name="正方形/長方形 24"/>
                <p:cNvSpPr/>
                <p:nvPr/>
              </p:nvSpPr>
              <p:spPr>
                <a:xfrm>
                  <a:off x="1894259" y="1631468"/>
                  <a:ext cx="1379698" cy="615918"/>
                </a:xfrm>
                <a:prstGeom prst="rec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4734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26" name="直線コネクタ 25"/>
                <p:cNvCxnSpPr/>
                <p:nvPr/>
              </p:nvCxnSpPr>
              <p:spPr>
                <a:xfrm rot="10800000" flipH="1" flipV="1">
                  <a:off x="1867005" y="1647322"/>
                  <a:ext cx="1383106" cy="615918"/>
                </a:xfrm>
                <a:prstGeom prst="line">
                  <a:avLst/>
                </a:prstGeom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図形グループ 19"/>
              <p:cNvGrpSpPr>
                <a:grpSpLocks/>
              </p:cNvGrpSpPr>
              <p:nvPr/>
            </p:nvGrpSpPr>
            <p:grpSpPr bwMode="auto">
              <a:xfrm>
                <a:off x="1307514" y="2939368"/>
                <a:ext cx="1101421" cy="1065029"/>
                <a:chOff x="1801583" y="1669551"/>
                <a:chExt cx="1295790" cy="623352"/>
              </a:xfrm>
            </p:grpSpPr>
            <p:sp>
              <p:nvSpPr>
                <p:cNvPr id="23" name="正方形/長方形 22"/>
                <p:cNvSpPr/>
                <p:nvPr/>
              </p:nvSpPr>
              <p:spPr>
                <a:xfrm>
                  <a:off x="1736856" y="1648538"/>
                  <a:ext cx="1212771" cy="620795"/>
                </a:xfrm>
                <a:prstGeom prst="rec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4734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24" name="直線コネクタ 23"/>
                <p:cNvCxnSpPr/>
                <p:nvPr/>
              </p:nvCxnSpPr>
              <p:spPr>
                <a:xfrm rot="10800000" flipH="1" flipV="1">
                  <a:off x="1736856" y="1631463"/>
                  <a:ext cx="1171891" cy="620795"/>
                </a:xfrm>
                <a:prstGeom prst="line">
                  <a:avLst/>
                </a:prstGeom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図形グループ 273"/>
              <p:cNvGrpSpPr>
                <a:grpSpLocks/>
              </p:cNvGrpSpPr>
              <p:nvPr/>
            </p:nvGrpSpPr>
            <p:grpSpPr bwMode="auto">
              <a:xfrm>
                <a:off x="1902662" y="1714027"/>
                <a:ext cx="1103007" cy="1161854"/>
                <a:chOff x="1807151" y="1902879"/>
                <a:chExt cx="1297657" cy="680023"/>
              </a:xfrm>
            </p:grpSpPr>
            <p:sp>
              <p:nvSpPr>
                <p:cNvPr id="21" name="正方形/長方形 20"/>
                <p:cNvSpPr/>
                <p:nvPr/>
              </p:nvSpPr>
              <p:spPr>
                <a:xfrm>
                  <a:off x="1893913" y="1827016"/>
                  <a:ext cx="1314973" cy="642750"/>
                </a:xfrm>
                <a:prstGeom prst="rect">
                  <a:avLst/>
                </a:prstGeom>
                <a:solidFill>
                  <a:srgbClr val="FFFFFF"/>
                </a:solidFill>
                <a:ln w="3810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4734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cxnSp>
              <p:nvCxnSpPr>
                <p:cNvPr id="22" name="直線コネクタ 3"/>
                <p:cNvCxnSpPr/>
                <p:nvPr/>
              </p:nvCxnSpPr>
              <p:spPr>
                <a:xfrm rot="5400000" flipV="1">
                  <a:off x="2260685" y="1502344"/>
                  <a:ext cx="642749" cy="1294533"/>
                </a:xfrm>
                <a:prstGeom prst="line">
                  <a:avLst/>
                </a:prstGeom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右矢印 11"/>
            <p:cNvSpPr/>
            <p:nvPr/>
          </p:nvSpPr>
          <p:spPr>
            <a:xfrm>
              <a:off x="9057561" y="32264675"/>
              <a:ext cx="979503" cy="917965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47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" name="右矢印 12"/>
            <p:cNvSpPr/>
            <p:nvPr/>
          </p:nvSpPr>
          <p:spPr>
            <a:xfrm>
              <a:off x="9057561" y="33408511"/>
              <a:ext cx="979503" cy="917963"/>
            </a:xfrm>
            <a:prstGeom prst="rightArrow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473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547" name="テキスト ボックス 344"/>
            <p:cNvSpPr txBox="1">
              <a:spLocks noChangeArrowheads="1"/>
            </p:cNvSpPr>
            <p:nvPr/>
          </p:nvSpPr>
          <p:spPr bwMode="auto">
            <a:xfrm>
              <a:off x="6391275" y="34541334"/>
              <a:ext cx="2743200" cy="15718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ja-JP" sz="2500">
                  <a:latin typeface="Calibri" pitchFamily="-107" charset="0"/>
                </a:rPr>
                <a:t>Wallaston prisms</a:t>
              </a:r>
              <a:endParaRPr lang="ja-JP" altLang="en-US" sz="2500">
                <a:latin typeface="Calibri" pitchFamily="-107" charset="0"/>
              </a:endParaRPr>
            </a:p>
          </p:txBody>
        </p:sp>
        <p:sp>
          <p:nvSpPr>
            <p:cNvPr id="22548" name="テキスト ボックス 351"/>
            <p:cNvSpPr txBox="1">
              <a:spLocks noChangeArrowheads="1"/>
            </p:cNvSpPr>
            <p:nvPr/>
          </p:nvSpPr>
          <p:spPr bwMode="auto">
            <a:xfrm>
              <a:off x="5079574" y="31314857"/>
              <a:ext cx="1744521" cy="129101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 b="1" u="sng">
                  <a:solidFill>
                    <a:srgbClr val="000090"/>
                  </a:solidFill>
                  <a:latin typeface="Calibri" pitchFamily="-107" charset="0"/>
                </a:rPr>
                <a:t>Rotating angle θ</a:t>
              </a:r>
              <a:endParaRPr lang="ja-JP" altLang="en-US" sz="3000" b="1" u="sng">
                <a:solidFill>
                  <a:srgbClr val="000090"/>
                </a:solidFill>
                <a:latin typeface="Calibri" pitchFamily="-107" charset="0"/>
              </a:endParaRPr>
            </a:p>
          </p:txBody>
        </p:sp>
      </p:grpSp>
      <p:sp>
        <p:nvSpPr>
          <p:cNvPr id="22532" name="テキスト ボックス 58"/>
          <p:cNvSpPr txBox="1">
            <a:spLocks noChangeArrowheads="1"/>
          </p:cNvSpPr>
          <p:nvPr/>
        </p:nvSpPr>
        <p:spPr bwMode="auto">
          <a:xfrm>
            <a:off x="1143000" y="5457825"/>
            <a:ext cx="350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I</a:t>
            </a:r>
            <a:r>
              <a:rPr lang="en-US" altLang="ja-JP" sz="3600" baseline="30000">
                <a:solidFill>
                  <a:srgbClr val="FF0000"/>
                </a:solidFill>
                <a:latin typeface="Calibri" pitchFamily="-107" charset="0"/>
              </a:rPr>
              <a:t>in</a:t>
            </a:r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, Q</a:t>
            </a:r>
            <a:r>
              <a:rPr lang="en-US" altLang="ja-JP" sz="3600" baseline="30000">
                <a:solidFill>
                  <a:srgbClr val="FF0000"/>
                </a:solidFill>
                <a:latin typeface="Calibri" pitchFamily="-107" charset="0"/>
              </a:rPr>
              <a:t>in</a:t>
            </a:r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, U</a:t>
            </a:r>
            <a:r>
              <a:rPr lang="en-US" altLang="ja-JP" sz="3600" baseline="30000">
                <a:solidFill>
                  <a:srgbClr val="FF0000"/>
                </a:solidFill>
                <a:latin typeface="Calibri" pitchFamily="-107" charset="0"/>
              </a:rPr>
              <a:t>in</a:t>
            </a:r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, V</a:t>
            </a:r>
            <a:r>
              <a:rPr lang="en-US" altLang="ja-JP" sz="3600" baseline="30000">
                <a:solidFill>
                  <a:srgbClr val="FF0000"/>
                </a:solidFill>
                <a:latin typeface="Calibri" pitchFamily="-107" charset="0"/>
              </a:rPr>
              <a:t>in</a:t>
            </a:r>
            <a:endParaRPr lang="ja-JP" altLang="en-US" sz="3600">
              <a:solidFill>
                <a:srgbClr val="FF0000"/>
              </a:solidFill>
              <a:latin typeface="Calibri" pitchFamily="-107" charset="0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4322763" y="5597525"/>
            <a:ext cx="746125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右矢印 35"/>
          <p:cNvSpPr/>
          <p:nvPr/>
        </p:nvSpPr>
        <p:spPr>
          <a:xfrm rot="10800000">
            <a:off x="4271963" y="5597525"/>
            <a:ext cx="746125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535" name="テキスト ボックス 58"/>
          <p:cNvSpPr txBox="1">
            <a:spLocks noChangeArrowheads="1"/>
          </p:cNvSpPr>
          <p:nvPr/>
        </p:nvSpPr>
        <p:spPr bwMode="auto">
          <a:xfrm>
            <a:off x="5403850" y="5480050"/>
            <a:ext cx="3509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Modulation of I</a:t>
            </a:r>
            <a:r>
              <a:rPr lang="en-US" altLang="ja-JP" sz="3600" baseline="30000">
                <a:solidFill>
                  <a:srgbClr val="FF0000"/>
                </a:solidFill>
                <a:latin typeface="Calibri" pitchFamily="-107" charset="0"/>
              </a:rPr>
              <a:t>obs</a:t>
            </a:r>
            <a:r>
              <a:rPr lang="en-US" altLang="ja-JP" sz="3600">
                <a:solidFill>
                  <a:srgbClr val="FF0000"/>
                </a:solidFill>
                <a:latin typeface="Calibri" pitchFamily="-107" charset="0"/>
              </a:rPr>
              <a:t> </a:t>
            </a:r>
            <a:endParaRPr lang="ja-JP" altLang="en-US" sz="3600">
              <a:solidFill>
                <a:srgbClr val="FF0000"/>
              </a:solidFill>
              <a:latin typeface="Calibri" pitchFamily="-107" charset="0"/>
            </a:endParaRPr>
          </a:p>
        </p:txBody>
      </p:sp>
      <p:sp>
        <p:nvSpPr>
          <p:cNvPr id="22536" name="テキスト ボックス 38"/>
          <p:cNvSpPr txBox="1">
            <a:spLocks noChangeArrowheads="1"/>
          </p:cNvSpPr>
          <p:nvPr/>
        </p:nvSpPr>
        <p:spPr bwMode="auto">
          <a:xfrm>
            <a:off x="7035800" y="2867025"/>
            <a:ext cx="1558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I</a:t>
            </a:r>
            <a:r>
              <a:rPr lang="en-US" altLang="ja-JP" sz="2400" baseline="30000"/>
              <a:t>obs</a:t>
            </a:r>
            <a:r>
              <a:rPr lang="en-US" altLang="ja-JP" sz="2400" baseline="-25000"/>
              <a:t>+</a:t>
            </a:r>
            <a:r>
              <a:rPr lang="en-US" altLang="ja-JP" sz="2400"/>
              <a:t> (</a:t>
            </a:r>
            <a:r>
              <a:rPr lang="en-US" altLang="ja-JP" sz="2400">
                <a:solidFill>
                  <a:srgbClr val="0000FF"/>
                </a:solidFill>
              </a:rPr>
              <a:t>θ</a:t>
            </a:r>
            <a:r>
              <a:rPr lang="ja-JP" altLang="en-US" sz="2400"/>
              <a:t>、</a:t>
            </a:r>
            <a:r>
              <a:rPr lang="en-US" altLang="ja-JP" sz="2400">
                <a:solidFill>
                  <a:srgbClr val="0000FF"/>
                </a:solidFill>
              </a:rPr>
              <a:t>δ</a:t>
            </a:r>
            <a:r>
              <a:rPr lang="en-US" altLang="ja-JP" sz="2400"/>
              <a:t>)</a:t>
            </a:r>
            <a:endParaRPr lang="ja-JP" altLang="en-US" sz="2400"/>
          </a:p>
        </p:txBody>
      </p:sp>
      <p:sp>
        <p:nvSpPr>
          <p:cNvPr id="22537" name="テキスト ボックス 39"/>
          <p:cNvSpPr txBox="1">
            <a:spLocks noChangeArrowheads="1"/>
          </p:cNvSpPr>
          <p:nvPr/>
        </p:nvSpPr>
        <p:spPr bwMode="auto">
          <a:xfrm>
            <a:off x="7034213" y="3498850"/>
            <a:ext cx="1557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I</a:t>
            </a:r>
            <a:r>
              <a:rPr lang="en-US" altLang="ja-JP" sz="2400" baseline="30000"/>
              <a:t>obs</a:t>
            </a:r>
            <a:r>
              <a:rPr lang="en-US" altLang="ja-JP" sz="2400" baseline="-25000"/>
              <a:t>−</a:t>
            </a:r>
            <a:r>
              <a:rPr lang="en-US" altLang="ja-JP" sz="2400"/>
              <a:t> (</a:t>
            </a:r>
            <a:r>
              <a:rPr lang="en-US" altLang="ja-JP" sz="2400">
                <a:solidFill>
                  <a:srgbClr val="0000FF"/>
                </a:solidFill>
              </a:rPr>
              <a:t>θ</a:t>
            </a:r>
            <a:r>
              <a:rPr lang="ja-JP" altLang="en-US" sz="2400"/>
              <a:t>、</a:t>
            </a:r>
            <a:r>
              <a:rPr lang="en-US" altLang="ja-JP" sz="2400">
                <a:solidFill>
                  <a:srgbClr val="0000FF"/>
                </a:solidFill>
              </a:rPr>
              <a:t>δ</a:t>
            </a:r>
            <a:r>
              <a:rPr lang="en-US" altLang="ja-JP" sz="2400"/>
              <a:t>)</a:t>
            </a:r>
            <a:endParaRPr lang="ja-JP" altLang="en-US" sz="2400"/>
          </a:p>
        </p:txBody>
      </p:sp>
      <p:cxnSp>
        <p:nvCxnSpPr>
          <p:cNvPr id="33" name="直線矢印コネクタ 32"/>
          <p:cNvCxnSpPr/>
          <p:nvPr/>
        </p:nvCxnSpPr>
        <p:spPr>
          <a:xfrm rot="16200000" flipH="1">
            <a:off x="5971491" y="3076949"/>
            <a:ext cx="742949" cy="15120"/>
          </a:xfrm>
          <a:prstGeom prst="straightConnector1">
            <a:avLst/>
          </a:prstGeom>
          <a:ln w="508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6200000" flipH="1">
            <a:off x="5981142" y="3516989"/>
            <a:ext cx="648283" cy="411394"/>
          </a:xfrm>
          <a:prstGeom prst="straightConnector1">
            <a:avLst/>
          </a:prstGeom>
          <a:ln w="5080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11190" y="411152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Focus of DST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27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mtClean="0">
                <a:cs typeface="ＭＳ Ｐゴシック" pitchFamily="-107" charset="-128"/>
              </a:rPr>
              <a:t>New features of the system </a:t>
            </a:r>
            <a:br>
              <a:rPr lang="en-US" altLang="ja-JP" smtClean="0">
                <a:cs typeface="ＭＳ Ｐゴシック" pitchFamily="-107" charset="-128"/>
              </a:rPr>
            </a:br>
            <a:r>
              <a:rPr lang="en-US" altLang="ja-JP" smtClean="0">
                <a:cs typeface="ＭＳ Ｐゴシック" pitchFamily="-107" charset="-128"/>
              </a:rPr>
              <a:t>Waveplate &amp; Camera</a:t>
            </a:r>
            <a:endParaRPr lang="ja-JP" altLang="en-US" smtClean="0">
              <a:cs typeface="ＭＳ Ｐゴシック" pitchFamily="-107" charset="-128"/>
            </a:endParaRPr>
          </a:p>
        </p:txBody>
      </p:sp>
      <p:pic>
        <p:nvPicPr>
          <p:cNvPr id="24579" name="コンテンツ プレースホルダ 17" descr="APSAW_ret_5ms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4712" b="-24712"/>
          <a:stretch>
            <a:fillRect/>
          </a:stretch>
        </p:blipFill>
        <p:spPr>
          <a:xfrm>
            <a:off x="341313" y="2073275"/>
            <a:ext cx="4038600" cy="4525963"/>
          </a:xfrm>
        </p:spPr>
      </p:pic>
      <p:sp>
        <p:nvSpPr>
          <p:cNvPr id="24580" name="テキスト ボックス 18"/>
          <p:cNvSpPr txBox="1">
            <a:spLocks noChangeArrowheads="1"/>
          </p:cNvSpPr>
          <p:nvPr/>
        </p:nvSpPr>
        <p:spPr bwMode="auto">
          <a:xfrm>
            <a:off x="457200" y="1703388"/>
            <a:ext cx="4251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/>
              <a:t>Astropribor Super-Achromatic </a:t>
            </a:r>
          </a:p>
          <a:p>
            <a:r>
              <a:rPr lang="en-US" altLang="ja-JP" sz="2400"/>
              <a:t>True Zero-Order Waveplate</a:t>
            </a:r>
            <a:endParaRPr lang="ja-JP" altLang="en-US" sz="2400"/>
          </a:p>
        </p:txBody>
      </p:sp>
      <p:sp>
        <p:nvSpPr>
          <p:cNvPr id="24581" name="テキスト ボックス 16"/>
          <p:cNvSpPr txBox="1">
            <a:spLocks noChangeArrowheads="1"/>
          </p:cNvSpPr>
          <p:nvPr/>
        </p:nvSpPr>
        <p:spPr bwMode="auto">
          <a:xfrm>
            <a:off x="2117725" y="2411413"/>
            <a:ext cx="2530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000">
                <a:solidFill>
                  <a:srgbClr val="000000"/>
                </a:solidFill>
              </a:rPr>
              <a:t>http://astropribor.com/content/view/25/33/</a:t>
            </a: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582" name="テキスト ボックス 22"/>
          <p:cNvSpPr txBox="1">
            <a:spLocks noChangeArrowheads="1"/>
          </p:cNvSpPr>
          <p:nvPr/>
        </p:nvSpPr>
        <p:spPr bwMode="auto">
          <a:xfrm>
            <a:off x="5018088" y="5738813"/>
            <a:ext cx="4099124" cy="10156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/>
              <a:t>30 sec, 16 images </a:t>
            </a:r>
          </a:p>
          <a:p>
            <a:r>
              <a:rPr lang="en-US" altLang="ja-JP" sz="2000" b="1" dirty="0"/>
              <a:t>	=&gt; </a:t>
            </a:r>
            <a:r>
              <a:rPr lang="en-US" altLang="ja-JP" sz="2000" b="1" dirty="0" smtClean="0"/>
              <a:t>5 sec</a:t>
            </a:r>
            <a:r>
              <a:rPr lang="en-US" altLang="ja-JP" sz="2000" b="1" dirty="0"/>
              <a:t>, 100 images</a:t>
            </a:r>
            <a:endParaRPr lang="en-US" altLang="ja-JP" sz="2000" b="1" dirty="0" smtClean="0"/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 about 40 times in amount of photon</a:t>
            </a:r>
            <a:endParaRPr lang="en-US" altLang="ja-JP" sz="2000" b="1" baseline="30000" dirty="0">
              <a:solidFill>
                <a:srgbClr val="FF000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14338" y="5322888"/>
            <a:ext cx="4037012" cy="5222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14338" y="3009900"/>
            <a:ext cx="752475" cy="26304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5" name="テキスト ボックス 12"/>
          <p:cNvSpPr txBox="1">
            <a:spLocks noChangeArrowheads="1"/>
          </p:cNvSpPr>
          <p:nvPr/>
        </p:nvSpPr>
        <p:spPr bwMode="auto">
          <a:xfrm>
            <a:off x="2151063" y="2733675"/>
            <a:ext cx="10223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APSAW</a:t>
            </a:r>
            <a:endParaRPr lang="ja-JP" altLang="en-US"/>
          </a:p>
        </p:txBody>
      </p:sp>
      <p:sp>
        <p:nvSpPr>
          <p:cNvPr id="24586" name="テキスト ボックス 13"/>
          <p:cNvSpPr txBox="1">
            <a:spLocks noChangeArrowheads="1"/>
          </p:cNvSpPr>
          <p:nvPr/>
        </p:nvSpPr>
        <p:spPr bwMode="auto">
          <a:xfrm>
            <a:off x="917575" y="5254625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200</a:t>
            </a:r>
            <a:endParaRPr lang="ja-JP" altLang="en-US"/>
          </a:p>
        </p:txBody>
      </p:sp>
      <p:sp>
        <p:nvSpPr>
          <p:cNvPr id="24587" name="テキスト ボックス 14"/>
          <p:cNvSpPr txBox="1">
            <a:spLocks noChangeArrowheads="1"/>
          </p:cNvSpPr>
          <p:nvPr/>
        </p:nvSpPr>
        <p:spPr bwMode="auto">
          <a:xfrm>
            <a:off x="1471613" y="526415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400</a:t>
            </a:r>
            <a:endParaRPr lang="ja-JP" altLang="en-US"/>
          </a:p>
        </p:txBody>
      </p:sp>
      <p:sp>
        <p:nvSpPr>
          <p:cNvPr id="24588" name="テキスト ボックス 15"/>
          <p:cNvSpPr txBox="1">
            <a:spLocks noChangeArrowheads="1"/>
          </p:cNvSpPr>
          <p:nvPr/>
        </p:nvSpPr>
        <p:spPr bwMode="auto">
          <a:xfrm>
            <a:off x="2090738" y="5260975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600</a:t>
            </a:r>
            <a:endParaRPr lang="ja-JP" altLang="en-US"/>
          </a:p>
        </p:txBody>
      </p:sp>
      <p:sp>
        <p:nvSpPr>
          <p:cNvPr id="24589" name="テキスト ボックス 16"/>
          <p:cNvSpPr txBox="1">
            <a:spLocks noChangeArrowheads="1"/>
          </p:cNvSpPr>
          <p:nvPr/>
        </p:nvSpPr>
        <p:spPr bwMode="auto">
          <a:xfrm>
            <a:off x="2657475" y="527050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800</a:t>
            </a:r>
            <a:endParaRPr lang="ja-JP" altLang="en-US"/>
          </a:p>
        </p:txBody>
      </p:sp>
      <p:sp>
        <p:nvSpPr>
          <p:cNvPr id="24590" name="テキスト ボックス 17"/>
          <p:cNvSpPr txBox="1">
            <a:spLocks noChangeArrowheads="1"/>
          </p:cNvSpPr>
          <p:nvPr/>
        </p:nvSpPr>
        <p:spPr bwMode="auto">
          <a:xfrm>
            <a:off x="3146425" y="5254625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1000</a:t>
            </a:r>
            <a:endParaRPr lang="ja-JP" altLang="en-US"/>
          </a:p>
        </p:txBody>
      </p:sp>
      <p:sp>
        <p:nvSpPr>
          <p:cNvPr id="24591" name="テキスト ボックス 18"/>
          <p:cNvSpPr txBox="1">
            <a:spLocks noChangeArrowheads="1"/>
          </p:cNvSpPr>
          <p:nvPr/>
        </p:nvSpPr>
        <p:spPr bwMode="auto">
          <a:xfrm>
            <a:off x="3752850" y="525145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1200</a:t>
            </a:r>
            <a:endParaRPr lang="ja-JP" altLang="en-US"/>
          </a:p>
        </p:txBody>
      </p:sp>
      <p:sp>
        <p:nvSpPr>
          <p:cNvPr id="24592" name="テキスト ボックス 19"/>
          <p:cNvSpPr txBox="1">
            <a:spLocks noChangeArrowheads="1"/>
          </p:cNvSpPr>
          <p:nvPr/>
        </p:nvSpPr>
        <p:spPr bwMode="auto">
          <a:xfrm>
            <a:off x="1704975" y="5527675"/>
            <a:ext cx="190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Wavelength [nm]</a:t>
            </a:r>
            <a:endParaRPr lang="ja-JP" altLang="en-US"/>
          </a:p>
        </p:txBody>
      </p:sp>
      <p:sp>
        <p:nvSpPr>
          <p:cNvPr id="24593" name="テキスト ボックス 20"/>
          <p:cNvSpPr txBox="1">
            <a:spLocks noChangeArrowheads="1"/>
          </p:cNvSpPr>
          <p:nvPr/>
        </p:nvSpPr>
        <p:spPr bwMode="auto">
          <a:xfrm>
            <a:off x="706438" y="503078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100</a:t>
            </a:r>
            <a:endParaRPr lang="ja-JP" altLang="en-US"/>
          </a:p>
        </p:txBody>
      </p:sp>
      <p:sp>
        <p:nvSpPr>
          <p:cNvPr id="24594" name="テキスト ボックス 21"/>
          <p:cNvSpPr txBox="1">
            <a:spLocks noChangeArrowheads="1"/>
          </p:cNvSpPr>
          <p:nvPr/>
        </p:nvSpPr>
        <p:spPr bwMode="auto">
          <a:xfrm>
            <a:off x="728663" y="4560888"/>
            <a:ext cx="554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110</a:t>
            </a:r>
            <a:endParaRPr lang="ja-JP" altLang="en-US"/>
          </a:p>
        </p:txBody>
      </p:sp>
      <p:sp>
        <p:nvSpPr>
          <p:cNvPr id="24595" name="テキスト ボックス 22"/>
          <p:cNvSpPr txBox="1">
            <a:spLocks noChangeArrowheads="1"/>
          </p:cNvSpPr>
          <p:nvPr/>
        </p:nvSpPr>
        <p:spPr bwMode="auto">
          <a:xfrm>
            <a:off x="739775" y="4040188"/>
            <a:ext cx="569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120</a:t>
            </a:r>
            <a:endParaRPr lang="ja-JP" altLang="en-US"/>
          </a:p>
        </p:txBody>
      </p:sp>
      <p:sp>
        <p:nvSpPr>
          <p:cNvPr id="24596" name="テキスト ボックス 23"/>
          <p:cNvSpPr txBox="1">
            <a:spLocks noChangeArrowheads="1"/>
          </p:cNvSpPr>
          <p:nvPr/>
        </p:nvSpPr>
        <p:spPr bwMode="auto">
          <a:xfrm>
            <a:off x="723900" y="350520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130</a:t>
            </a:r>
            <a:endParaRPr lang="ja-JP" altLang="en-US"/>
          </a:p>
        </p:txBody>
      </p:sp>
      <p:sp>
        <p:nvSpPr>
          <p:cNvPr id="24597" name="テキスト ボックス 24"/>
          <p:cNvSpPr txBox="1">
            <a:spLocks noChangeArrowheads="1"/>
          </p:cNvSpPr>
          <p:nvPr/>
        </p:nvSpPr>
        <p:spPr bwMode="auto">
          <a:xfrm>
            <a:off x="706438" y="3009900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140</a:t>
            </a:r>
            <a:endParaRPr lang="ja-JP" altLang="en-US"/>
          </a:p>
        </p:txBody>
      </p:sp>
      <p:sp>
        <p:nvSpPr>
          <p:cNvPr id="24598" name="テキスト ボックス 25"/>
          <p:cNvSpPr txBox="1">
            <a:spLocks noChangeArrowheads="1"/>
          </p:cNvSpPr>
          <p:nvPr/>
        </p:nvSpPr>
        <p:spPr bwMode="auto">
          <a:xfrm rot="-5400000">
            <a:off x="92869" y="4023519"/>
            <a:ext cx="94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400" b="1">
                <a:solidFill>
                  <a:srgbClr val="000090"/>
                </a:solidFill>
              </a:rPr>
              <a:t>δ</a:t>
            </a:r>
            <a:r>
              <a:rPr lang="en-US" altLang="ja-JP"/>
              <a:t> [deg]</a:t>
            </a:r>
            <a:endParaRPr lang="ja-JP" altLang="en-US"/>
          </a:p>
        </p:txBody>
      </p:sp>
      <p:pic>
        <p:nvPicPr>
          <p:cNvPr id="24599" name="図 27" descr="prosilic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13" y="1693863"/>
            <a:ext cx="23558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図 28" descr="XEVA640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5238" y="3686175"/>
            <a:ext cx="24161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1" name="テキスト ボックス 14"/>
          <p:cNvSpPr txBox="1">
            <a:spLocks noChangeArrowheads="1"/>
          </p:cNvSpPr>
          <p:nvPr/>
        </p:nvSpPr>
        <p:spPr bwMode="auto">
          <a:xfrm>
            <a:off x="6111875" y="1544638"/>
            <a:ext cx="25336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CCD Camera</a:t>
            </a:r>
            <a:r>
              <a:rPr lang="ja-JP" altLang="en-US"/>
              <a:t>：</a:t>
            </a:r>
            <a:r>
              <a:rPr lang="en-US" altLang="ja-JP"/>
              <a:t>GE1650</a:t>
            </a:r>
            <a:endParaRPr lang="ja-JP" altLang="en-US"/>
          </a:p>
        </p:txBody>
      </p:sp>
      <p:sp>
        <p:nvSpPr>
          <p:cNvPr id="24602" name="テキスト ボックス 14"/>
          <p:cNvSpPr txBox="1">
            <a:spLocks noChangeArrowheads="1"/>
          </p:cNvSpPr>
          <p:nvPr/>
        </p:nvSpPr>
        <p:spPr bwMode="auto">
          <a:xfrm>
            <a:off x="6854825" y="3500438"/>
            <a:ext cx="24003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IR Camera</a:t>
            </a:r>
            <a:r>
              <a:rPr lang="ja-JP" altLang="en-US"/>
              <a:t>：</a:t>
            </a:r>
            <a:r>
              <a:rPr lang="en-US" altLang="ja-JP"/>
              <a:t>XEVA640</a:t>
            </a:r>
            <a:endParaRPr lang="ja-JP" altLang="en-US"/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3816350" y="4210050"/>
            <a:ext cx="2709863" cy="7270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ja-JP" sz="2000" b="1">
                <a:latin typeface="Calibri" pitchFamily="-107" charset="0"/>
              </a:rPr>
              <a:t>accuracy of θ ≦ 0.07°</a:t>
            </a:r>
          </a:p>
          <a:p>
            <a:r>
              <a:rPr lang="ja-JP" altLang="en-US" sz="2000" b="1">
                <a:latin typeface="Calibri" pitchFamily="-107" charset="0"/>
                <a:sym typeface="Wingdings" pitchFamily="-107" charset="2"/>
              </a:rPr>
              <a:t></a:t>
            </a:r>
            <a:r>
              <a:rPr lang="en-US" altLang="ja-JP" sz="2000" b="1">
                <a:latin typeface="Calibri" pitchFamily="-107" charset="0"/>
                <a:sym typeface="Wingdings" pitchFamily="-107" charset="2"/>
              </a:rPr>
              <a:t> Error of QUV/I〜10</a:t>
            </a:r>
            <a:r>
              <a:rPr lang="en-US" altLang="ja-JP" sz="2000" b="1" baseline="30000">
                <a:latin typeface="Calibri" pitchFamily="-107" charset="0"/>
                <a:sym typeface="Wingdings" pitchFamily="-107" charset="2"/>
              </a:rPr>
              <a:t>−4</a:t>
            </a:r>
            <a:endParaRPr lang="ja-JP" altLang="en-US" sz="2000" b="1" baseline="30000">
              <a:latin typeface="Calibri" pitchFamily="-107" charset="0"/>
            </a:endParaRPr>
          </a:p>
        </p:txBody>
      </p:sp>
      <p:grpSp>
        <p:nvGrpSpPr>
          <p:cNvPr id="2" name="図形グループ 41"/>
          <p:cNvGrpSpPr>
            <a:grpSpLocks/>
          </p:cNvGrpSpPr>
          <p:nvPr/>
        </p:nvGrpSpPr>
        <p:grpSpPr bwMode="auto">
          <a:xfrm>
            <a:off x="3433763" y="2733675"/>
            <a:ext cx="2898775" cy="1430338"/>
            <a:chOff x="3433200" y="2733675"/>
            <a:chExt cx="2899271" cy="1430198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5057490" y="2933680"/>
              <a:ext cx="312792" cy="11112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4606563" y="3133686"/>
              <a:ext cx="1725908" cy="1030187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608" name="テキスト ボックス 8"/>
            <p:cNvSpPr txBox="1">
              <a:spLocks noChangeArrowheads="1"/>
            </p:cNvSpPr>
            <p:nvPr/>
          </p:nvSpPr>
          <p:spPr bwMode="auto">
            <a:xfrm>
              <a:off x="3433200" y="2733675"/>
              <a:ext cx="1589464" cy="400110"/>
            </a:xfrm>
            <a:prstGeom prst="rect">
              <a:avLst/>
            </a:prstGeom>
            <a:solidFill>
              <a:srgbClr val="FFFFFF"/>
            </a:solidFill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>
                  <a:latin typeface="Calibri" pitchFamily="-107" charset="0"/>
                </a:rPr>
                <a:t>Origin sensor</a:t>
              </a:r>
            </a:p>
          </p:txBody>
        </p:sp>
      </p:grpSp>
      <p:sp>
        <p:nvSpPr>
          <p:cNvPr id="24605" name="テキスト ボックス 20"/>
          <p:cNvSpPr txBox="1">
            <a:spLocks noChangeArrowheads="1"/>
          </p:cNvSpPr>
          <p:nvPr/>
        </p:nvSpPr>
        <p:spPr bwMode="auto">
          <a:xfrm>
            <a:off x="39688" y="5988050"/>
            <a:ext cx="4331509" cy="7078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 err="1"/>
              <a:t>Waveplate</a:t>
            </a:r>
            <a:r>
              <a:rPr lang="en-US" altLang="ja-JP" sz="2000" b="1" dirty="0"/>
              <a:t> 		     : </a:t>
            </a:r>
            <a:r>
              <a:rPr lang="en-US" altLang="ja-JP" sz="2000" b="1" dirty="0" smtClean="0"/>
              <a:t>Quartz </a:t>
            </a:r>
            <a:r>
              <a:rPr lang="en-US" altLang="ja-JP" sz="2000" b="1" dirty="0"/>
              <a:t>=&gt; APSAW</a:t>
            </a:r>
          </a:p>
          <a:p>
            <a:r>
              <a:rPr lang="en-US" altLang="ja-JP" sz="2000" b="1" dirty="0"/>
              <a:t>Wavelength range: Limited =&gt; Wide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433781" y="6519484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28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50476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Calibration for instrumental polarization</a:t>
            </a:r>
            <a:endParaRPr lang="ja-JP" altLang="en-US" dirty="0"/>
          </a:p>
        </p:txBody>
      </p:sp>
      <p:sp>
        <p:nvSpPr>
          <p:cNvPr id="17" name="テキスト プレースホルダ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Instrumental polarization</a:t>
            </a:r>
            <a:endParaRPr lang="ja-JP" altLang="en-US" dirty="0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DST Mueller matrix model</a:t>
            </a:r>
            <a:br>
              <a:rPr lang="en-US" altLang="ja-JP" dirty="0" smtClean="0"/>
            </a:br>
            <a:r>
              <a:rPr lang="en-US" altLang="ja-JP" dirty="0" smtClean="0"/>
              <a:t>for </a:t>
            </a:r>
            <a:r>
              <a:rPr lang="en-US" altLang="ja-JP" dirty="0" smtClean="0">
                <a:solidFill>
                  <a:srgbClr val="FF0000"/>
                </a:solidFill>
              </a:rPr>
              <a:t>4000Å – 11000Å</a:t>
            </a:r>
          </a:p>
          <a:p>
            <a:endParaRPr lang="ja-JP" altLang="en-US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ja-JP" dirty="0" smtClean="0"/>
              <a:t>Calibration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52629" cy="4683125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Calibration by using a remotely controllable turret with linear polarizer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to induce </a:t>
            </a:r>
            <a:r>
              <a:rPr lang="en-US" altLang="ja-JP" dirty="0" smtClean="0">
                <a:solidFill>
                  <a:srgbClr val="0000FF"/>
                </a:solidFill>
              </a:rPr>
              <a:t>(I,Q,U,V) = (1,0,0,0), (1,±1,0,0), (1,0,±1,0)</a:t>
            </a:r>
            <a:endParaRPr lang="ja-JP" alt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10" name="図 9" descr="dst mod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70" y="3071878"/>
            <a:ext cx="3300171" cy="3393949"/>
          </a:xfrm>
          <a:prstGeom prst="rect">
            <a:avLst/>
          </a:prstGeom>
        </p:spPr>
      </p:pic>
      <p:pic>
        <p:nvPicPr>
          <p:cNvPr id="9" name="図 8" descr="自動回転装置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383" y="3240834"/>
            <a:ext cx="3088902" cy="251869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82313" y="2862374"/>
            <a:ext cx="94332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wireless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38639" y="4373408"/>
            <a:ext cx="75780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Solar</a:t>
            </a:r>
          </a:p>
          <a:p>
            <a:r>
              <a:rPr kumimoji="1" lang="en-US" altLang="ja-JP" dirty="0" smtClean="0"/>
              <a:t> panel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322425" y="6426546"/>
            <a:ext cx="1689030" cy="2121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Modulator/Analyzer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29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516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Dynamics of partially ionized plasma and magnetic field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Ion and electron</a:t>
            </a:r>
            <a:endParaRPr lang="ja-JP" altLang="en-US" dirty="0"/>
          </a:p>
        </p:txBody>
      </p:sp>
      <p:grpSp>
        <p:nvGrpSpPr>
          <p:cNvPr id="4" name="図形グループ 15"/>
          <p:cNvGrpSpPr/>
          <p:nvPr/>
        </p:nvGrpSpPr>
        <p:grpSpPr>
          <a:xfrm>
            <a:off x="1586826" y="1814512"/>
            <a:ext cx="2435853" cy="4074378"/>
            <a:chOff x="1260710" y="1814512"/>
            <a:chExt cx="2435853" cy="4074378"/>
          </a:xfrm>
        </p:grpSpPr>
        <p:cxnSp>
          <p:nvCxnSpPr>
            <p:cNvPr id="5" name="直線矢印コネクタ 4"/>
            <p:cNvCxnSpPr/>
            <p:nvPr/>
          </p:nvCxnSpPr>
          <p:spPr>
            <a:xfrm rot="5400000" flipH="1" flipV="1">
              <a:off x="709124" y="3365141"/>
              <a:ext cx="3431062" cy="1616436"/>
            </a:xfrm>
            <a:prstGeom prst="straightConnector1">
              <a:avLst/>
            </a:prstGeom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3232874" y="1814512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000090"/>
                  </a:solidFill>
                </a:rPr>
                <a:t>B</a:t>
              </a:r>
              <a:endParaRPr kumimoji="1" lang="ja-JP" altLang="en-US" sz="4000" dirty="0">
                <a:solidFill>
                  <a:srgbClr val="000090"/>
                </a:solidFill>
              </a:endParaRPr>
            </a:p>
          </p:txBody>
        </p:sp>
        <p:sp>
          <p:nvSpPr>
            <p:cNvPr id="7" name="円/楕円 6"/>
            <p:cNvSpPr>
              <a:spLocks noChangeAspect="1"/>
            </p:cNvSpPr>
            <p:nvPr/>
          </p:nvSpPr>
          <p:spPr>
            <a:xfrm>
              <a:off x="1616438" y="3942423"/>
              <a:ext cx="446398" cy="446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000" dirty="0" err="1" smtClean="0"/>
                <a:t>i</a:t>
              </a:r>
              <a:endParaRPr kumimoji="1" lang="ja-JP" altLang="en-US" sz="3000" dirty="0"/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2774972" y="3583478"/>
              <a:ext cx="446398" cy="446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000" dirty="0" err="1" smtClean="0"/>
                <a:t>i</a:t>
              </a:r>
              <a:endParaRPr kumimoji="1" lang="ja-JP" altLang="en-US" sz="3000" dirty="0"/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2062836" y="5072012"/>
              <a:ext cx="446398" cy="4463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000" dirty="0" err="1" smtClean="0"/>
                <a:t>i</a:t>
              </a:r>
              <a:endParaRPr kumimoji="1" lang="ja-JP" altLang="en-US" sz="3000" dirty="0"/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307421" y="4711421"/>
              <a:ext cx="302395" cy="30239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1" name="テキスト ボックス 10"/>
            <p:cNvSpPr txBox="1">
              <a:spLocks/>
            </p:cNvSpPr>
            <p:nvPr/>
          </p:nvSpPr>
          <p:spPr>
            <a:xfrm>
              <a:off x="1260710" y="4505489"/>
              <a:ext cx="376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err="1" smtClean="0">
                  <a:solidFill>
                    <a:schemeClr val="bg1"/>
                  </a:solidFill>
                </a:rPr>
                <a:t>e</a:t>
              </a:r>
              <a:endParaRPr kumimoji="1" lang="ja-JP" altLang="en-US" sz="3000" dirty="0">
                <a:solidFill>
                  <a:schemeClr val="bg1"/>
                </a:solidFill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2633639" y="4309823"/>
              <a:ext cx="302395" cy="30239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3" name="テキスト ボックス 12"/>
            <p:cNvSpPr txBox="1">
              <a:spLocks/>
            </p:cNvSpPr>
            <p:nvPr/>
          </p:nvSpPr>
          <p:spPr>
            <a:xfrm>
              <a:off x="2586928" y="4103891"/>
              <a:ext cx="376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err="1" smtClean="0">
                  <a:solidFill>
                    <a:schemeClr val="bg1"/>
                  </a:solidFill>
                </a:rPr>
                <a:t>e</a:t>
              </a:r>
              <a:endParaRPr kumimoji="1" lang="ja-JP" altLang="en-US" sz="3000" dirty="0">
                <a:solidFill>
                  <a:schemeClr val="bg1"/>
                </a:solidFill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2435730" y="2979135"/>
              <a:ext cx="302395" cy="302395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15" name="テキスト ボックス 14"/>
            <p:cNvSpPr txBox="1">
              <a:spLocks/>
            </p:cNvSpPr>
            <p:nvPr/>
          </p:nvSpPr>
          <p:spPr>
            <a:xfrm>
              <a:off x="2389019" y="2773203"/>
              <a:ext cx="3760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000" dirty="0" err="1" smtClean="0">
                  <a:solidFill>
                    <a:schemeClr val="bg1"/>
                  </a:solidFill>
                </a:rPr>
                <a:t>e</a:t>
              </a:r>
              <a:endParaRPr kumimoji="1" lang="ja-JP" altLang="en-US" sz="3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27E-6 7.64107E-6 L 0.45011 -0.00254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67"/>
          <p:cNvGrpSpPr>
            <a:grpSpLocks/>
          </p:cNvGrpSpPr>
          <p:nvPr/>
        </p:nvGrpSpPr>
        <p:grpSpPr bwMode="auto">
          <a:xfrm>
            <a:off x="12700" y="1522413"/>
            <a:ext cx="9247188" cy="4605337"/>
            <a:chOff x="-181" y="1432162"/>
            <a:chExt cx="9247853" cy="4605072"/>
          </a:xfrm>
        </p:grpSpPr>
        <p:pic>
          <p:nvPicPr>
            <p:cNvPr id="49160" name="図 3" descr="west_ca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3672" y="1603712"/>
              <a:ext cx="9144000" cy="430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正方形/長方形 66"/>
            <p:cNvSpPr/>
            <p:nvPr/>
          </p:nvSpPr>
          <p:spPr>
            <a:xfrm>
              <a:off x="6169" y="5578473"/>
              <a:ext cx="9144658" cy="45876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417756" y="1603602"/>
              <a:ext cx="358801" cy="43193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99839" y="1584553"/>
              <a:ext cx="781106" cy="431933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03014" y="1432162"/>
              <a:ext cx="9144658" cy="3460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165" name="テキスト ボックス 6"/>
            <p:cNvSpPr txBox="1">
              <a:spLocks noChangeArrowheads="1"/>
            </p:cNvSpPr>
            <p:nvPr/>
          </p:nvSpPr>
          <p:spPr bwMode="auto">
            <a:xfrm rot="-5400000">
              <a:off x="25918" y="2241726"/>
              <a:ext cx="556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Q/ I</a:t>
              </a:r>
              <a:endParaRPr lang="ja-JP" altLang="en-US"/>
            </a:p>
          </p:txBody>
        </p:sp>
        <p:sp>
          <p:nvSpPr>
            <p:cNvPr id="49166" name="テキスト ボックス 7"/>
            <p:cNvSpPr txBox="1">
              <a:spLocks noChangeArrowheads="1"/>
            </p:cNvSpPr>
            <p:nvPr/>
          </p:nvSpPr>
          <p:spPr bwMode="auto">
            <a:xfrm rot="-5400000">
              <a:off x="29234" y="3521472"/>
              <a:ext cx="543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U/ I</a:t>
              </a:r>
              <a:endParaRPr lang="ja-JP" altLang="en-US"/>
            </a:p>
          </p:txBody>
        </p:sp>
        <p:sp>
          <p:nvSpPr>
            <p:cNvPr id="49167" name="テキスト ボックス 8"/>
            <p:cNvSpPr txBox="1">
              <a:spLocks noChangeArrowheads="1"/>
            </p:cNvSpPr>
            <p:nvPr/>
          </p:nvSpPr>
          <p:spPr bwMode="auto">
            <a:xfrm rot="-5400000">
              <a:off x="-87441" y="4768948"/>
              <a:ext cx="5438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V/ I</a:t>
              </a:r>
              <a:endParaRPr lang="ja-JP" altLang="en-US"/>
            </a:p>
          </p:txBody>
        </p:sp>
        <p:sp>
          <p:nvSpPr>
            <p:cNvPr id="49168" name="テキスト ボックス 9"/>
            <p:cNvSpPr txBox="1">
              <a:spLocks noChangeArrowheads="1"/>
            </p:cNvSpPr>
            <p:nvPr/>
          </p:nvSpPr>
          <p:spPr bwMode="auto">
            <a:xfrm>
              <a:off x="1023736" y="1474132"/>
              <a:ext cx="1217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Q=U=V=0</a:t>
              </a:r>
              <a:endParaRPr lang="ja-JP" altLang="en-US"/>
            </a:p>
          </p:txBody>
        </p:sp>
        <p:sp>
          <p:nvSpPr>
            <p:cNvPr id="49169" name="テキスト ボックス 11"/>
            <p:cNvSpPr txBox="1">
              <a:spLocks noChangeArrowheads="1"/>
            </p:cNvSpPr>
            <p:nvPr/>
          </p:nvSpPr>
          <p:spPr bwMode="auto">
            <a:xfrm>
              <a:off x="3158863" y="1496952"/>
              <a:ext cx="8262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I = +Q</a:t>
              </a:r>
              <a:endParaRPr lang="ja-JP" altLang="en-US"/>
            </a:p>
          </p:txBody>
        </p:sp>
        <p:sp>
          <p:nvSpPr>
            <p:cNvPr id="49170" name="テキスト ボックス 12"/>
            <p:cNvSpPr txBox="1">
              <a:spLocks noChangeArrowheads="1"/>
            </p:cNvSpPr>
            <p:nvPr/>
          </p:nvSpPr>
          <p:spPr bwMode="auto">
            <a:xfrm>
              <a:off x="4633053" y="1496952"/>
              <a:ext cx="8262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I = −Q</a:t>
              </a:r>
              <a:endParaRPr lang="ja-JP" altLang="en-US"/>
            </a:p>
          </p:txBody>
        </p:sp>
        <p:sp>
          <p:nvSpPr>
            <p:cNvPr id="49171" name="テキスト ボックス 13"/>
            <p:cNvSpPr txBox="1">
              <a:spLocks noChangeArrowheads="1"/>
            </p:cNvSpPr>
            <p:nvPr/>
          </p:nvSpPr>
          <p:spPr bwMode="auto">
            <a:xfrm>
              <a:off x="6207267" y="1496952"/>
              <a:ext cx="8133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I = +U</a:t>
              </a:r>
              <a:endParaRPr lang="ja-JP" altLang="en-US"/>
            </a:p>
          </p:txBody>
        </p:sp>
        <p:sp>
          <p:nvSpPr>
            <p:cNvPr id="49172" name="テキスト ボックス 14"/>
            <p:cNvSpPr txBox="1">
              <a:spLocks noChangeArrowheads="1"/>
            </p:cNvSpPr>
            <p:nvPr/>
          </p:nvSpPr>
          <p:spPr bwMode="auto">
            <a:xfrm>
              <a:off x="7736396" y="1496952"/>
              <a:ext cx="8133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/>
                <a:t>I = −U</a:t>
              </a:r>
              <a:endParaRPr lang="ja-JP" altLang="en-US"/>
            </a:p>
          </p:txBody>
        </p:sp>
        <p:sp>
          <p:nvSpPr>
            <p:cNvPr id="49173" name="テキスト ボックス 16"/>
            <p:cNvSpPr txBox="1">
              <a:spLocks noChangeArrowheads="1"/>
            </p:cNvSpPr>
            <p:nvPr/>
          </p:nvSpPr>
          <p:spPr bwMode="auto">
            <a:xfrm>
              <a:off x="2488073" y="1607124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1</a:t>
              </a:r>
              <a:endParaRPr lang="ja-JP" altLang="en-US" sz="2000"/>
            </a:p>
          </p:txBody>
        </p:sp>
        <p:sp>
          <p:nvSpPr>
            <p:cNvPr id="49174" name="テキスト ボックス 17"/>
            <p:cNvSpPr txBox="1">
              <a:spLocks noChangeArrowheads="1"/>
            </p:cNvSpPr>
            <p:nvPr/>
          </p:nvSpPr>
          <p:spPr bwMode="auto">
            <a:xfrm>
              <a:off x="2497924" y="2213054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0</a:t>
              </a:r>
              <a:endParaRPr lang="ja-JP" altLang="en-US" sz="2000"/>
            </a:p>
          </p:txBody>
        </p:sp>
        <p:sp>
          <p:nvSpPr>
            <p:cNvPr id="49175" name="テキスト ボックス 18"/>
            <p:cNvSpPr txBox="1">
              <a:spLocks noChangeArrowheads="1"/>
            </p:cNvSpPr>
            <p:nvPr/>
          </p:nvSpPr>
          <p:spPr bwMode="auto">
            <a:xfrm>
              <a:off x="2378185" y="2741236"/>
              <a:ext cx="4770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−1</a:t>
              </a:r>
              <a:endParaRPr lang="ja-JP" altLang="en-US" sz="2000"/>
            </a:p>
          </p:txBody>
        </p:sp>
        <p:sp>
          <p:nvSpPr>
            <p:cNvPr id="49176" name="テキスト ボックス 19"/>
            <p:cNvSpPr txBox="1">
              <a:spLocks noChangeArrowheads="1"/>
            </p:cNvSpPr>
            <p:nvPr/>
          </p:nvSpPr>
          <p:spPr bwMode="auto">
            <a:xfrm>
              <a:off x="2484965" y="2912786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1</a:t>
              </a:r>
              <a:endParaRPr lang="ja-JP" altLang="en-US" sz="2000"/>
            </a:p>
          </p:txBody>
        </p:sp>
        <p:sp>
          <p:nvSpPr>
            <p:cNvPr id="49177" name="テキスト ボックス 20"/>
            <p:cNvSpPr txBox="1">
              <a:spLocks noChangeArrowheads="1"/>
            </p:cNvSpPr>
            <p:nvPr/>
          </p:nvSpPr>
          <p:spPr bwMode="auto">
            <a:xfrm>
              <a:off x="2494816" y="3479842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0</a:t>
              </a:r>
              <a:endParaRPr lang="ja-JP" altLang="en-US" sz="2000"/>
            </a:p>
          </p:txBody>
        </p:sp>
        <p:sp>
          <p:nvSpPr>
            <p:cNvPr id="49178" name="テキスト ボックス 21"/>
            <p:cNvSpPr txBox="1">
              <a:spLocks noChangeArrowheads="1"/>
            </p:cNvSpPr>
            <p:nvPr/>
          </p:nvSpPr>
          <p:spPr bwMode="auto">
            <a:xfrm>
              <a:off x="2400995" y="3995066"/>
              <a:ext cx="4770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−1</a:t>
              </a:r>
              <a:endParaRPr lang="ja-JP" altLang="en-US" sz="2000"/>
            </a:p>
          </p:txBody>
        </p:sp>
        <p:sp>
          <p:nvSpPr>
            <p:cNvPr id="49179" name="テキスト ボックス 22"/>
            <p:cNvSpPr txBox="1">
              <a:spLocks noChangeArrowheads="1"/>
            </p:cNvSpPr>
            <p:nvPr/>
          </p:nvSpPr>
          <p:spPr bwMode="auto">
            <a:xfrm>
              <a:off x="2481857" y="4166616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1</a:t>
              </a:r>
              <a:endParaRPr lang="ja-JP" altLang="en-US" sz="2000"/>
            </a:p>
          </p:txBody>
        </p:sp>
        <p:sp>
          <p:nvSpPr>
            <p:cNvPr id="49180" name="テキスト ボックス 23"/>
            <p:cNvSpPr txBox="1">
              <a:spLocks noChangeArrowheads="1"/>
            </p:cNvSpPr>
            <p:nvPr/>
          </p:nvSpPr>
          <p:spPr bwMode="auto">
            <a:xfrm>
              <a:off x="2504667" y="4733672"/>
              <a:ext cx="32730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0</a:t>
              </a:r>
              <a:endParaRPr lang="ja-JP" altLang="en-US" sz="2000"/>
            </a:p>
          </p:txBody>
        </p:sp>
        <p:sp>
          <p:nvSpPr>
            <p:cNvPr id="49181" name="テキスト ボックス 24"/>
            <p:cNvSpPr txBox="1">
              <a:spLocks noChangeArrowheads="1"/>
            </p:cNvSpPr>
            <p:nvPr/>
          </p:nvSpPr>
          <p:spPr bwMode="auto">
            <a:xfrm>
              <a:off x="2410846" y="5300728"/>
              <a:ext cx="4770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2000"/>
                <a:t>−1</a:t>
              </a:r>
              <a:endParaRPr lang="ja-JP" altLang="en-US" sz="2000"/>
            </a:p>
          </p:txBody>
        </p:sp>
        <p:sp>
          <p:nvSpPr>
            <p:cNvPr id="49182" name="テキスト ボックス 25"/>
            <p:cNvSpPr txBox="1">
              <a:spLocks noChangeArrowheads="1"/>
            </p:cNvSpPr>
            <p:nvPr/>
          </p:nvSpPr>
          <p:spPr bwMode="auto">
            <a:xfrm>
              <a:off x="382110" y="1656367"/>
              <a:ext cx="584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0.04</a:t>
              </a:r>
              <a:endParaRPr lang="ja-JP" altLang="en-US" sz="1600"/>
            </a:p>
          </p:txBody>
        </p:sp>
        <p:sp>
          <p:nvSpPr>
            <p:cNvPr id="49183" name="テキスト ボックス 26"/>
            <p:cNvSpPr txBox="1">
              <a:spLocks noChangeArrowheads="1"/>
            </p:cNvSpPr>
            <p:nvPr/>
          </p:nvSpPr>
          <p:spPr bwMode="auto">
            <a:xfrm>
              <a:off x="391961" y="2132717"/>
              <a:ext cx="584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0.00</a:t>
              </a:r>
              <a:endParaRPr lang="ja-JP" altLang="en-US" sz="1600"/>
            </a:p>
          </p:txBody>
        </p:sp>
        <p:sp>
          <p:nvSpPr>
            <p:cNvPr id="49184" name="テキスト ボックス 27"/>
            <p:cNvSpPr txBox="1">
              <a:spLocks noChangeArrowheads="1"/>
            </p:cNvSpPr>
            <p:nvPr/>
          </p:nvSpPr>
          <p:spPr bwMode="auto">
            <a:xfrm>
              <a:off x="272222" y="2609067"/>
              <a:ext cx="7038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−0.04</a:t>
              </a:r>
              <a:endParaRPr lang="ja-JP" altLang="en-US" sz="1600"/>
            </a:p>
          </p:txBody>
        </p:sp>
        <p:sp>
          <p:nvSpPr>
            <p:cNvPr id="49185" name="テキスト ボックス 28"/>
            <p:cNvSpPr txBox="1">
              <a:spLocks noChangeArrowheads="1"/>
            </p:cNvSpPr>
            <p:nvPr/>
          </p:nvSpPr>
          <p:spPr bwMode="auto">
            <a:xfrm>
              <a:off x="388853" y="3104745"/>
              <a:ext cx="584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0.04</a:t>
              </a:r>
              <a:endParaRPr lang="ja-JP" altLang="en-US" sz="1600"/>
            </a:p>
          </p:txBody>
        </p:sp>
        <p:sp>
          <p:nvSpPr>
            <p:cNvPr id="49186" name="テキスト ボックス 29"/>
            <p:cNvSpPr txBox="1">
              <a:spLocks noChangeArrowheads="1"/>
            </p:cNvSpPr>
            <p:nvPr/>
          </p:nvSpPr>
          <p:spPr bwMode="auto">
            <a:xfrm>
              <a:off x="395069" y="3515482"/>
              <a:ext cx="5840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0.00</a:t>
              </a:r>
              <a:endParaRPr lang="ja-JP" altLang="en-US" sz="1600"/>
            </a:p>
          </p:txBody>
        </p:sp>
        <p:sp>
          <p:nvSpPr>
            <p:cNvPr id="49187" name="テキスト ボックス 30"/>
            <p:cNvSpPr txBox="1">
              <a:spLocks noChangeArrowheads="1"/>
            </p:cNvSpPr>
            <p:nvPr/>
          </p:nvSpPr>
          <p:spPr bwMode="auto">
            <a:xfrm>
              <a:off x="268061" y="3900273"/>
              <a:ext cx="70383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−0.04</a:t>
              </a:r>
              <a:endParaRPr lang="ja-JP" altLang="en-US" sz="1600"/>
            </a:p>
          </p:txBody>
        </p:sp>
        <p:sp>
          <p:nvSpPr>
            <p:cNvPr id="49188" name="テキスト ボックス 31"/>
            <p:cNvSpPr txBox="1">
              <a:spLocks noChangeArrowheads="1"/>
            </p:cNvSpPr>
            <p:nvPr/>
          </p:nvSpPr>
          <p:spPr bwMode="auto">
            <a:xfrm>
              <a:off x="278438" y="4407924"/>
              <a:ext cx="69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0.024</a:t>
              </a:r>
              <a:endParaRPr lang="ja-JP" altLang="en-US" sz="1600"/>
            </a:p>
          </p:txBody>
        </p:sp>
        <p:sp>
          <p:nvSpPr>
            <p:cNvPr id="49189" name="テキスト ボックス 32"/>
            <p:cNvSpPr txBox="1">
              <a:spLocks noChangeArrowheads="1"/>
            </p:cNvSpPr>
            <p:nvPr/>
          </p:nvSpPr>
          <p:spPr bwMode="auto">
            <a:xfrm>
              <a:off x="275330" y="4884274"/>
              <a:ext cx="69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0.020</a:t>
              </a:r>
              <a:endParaRPr lang="ja-JP" altLang="en-US" sz="1600"/>
            </a:p>
          </p:txBody>
        </p:sp>
        <p:sp>
          <p:nvSpPr>
            <p:cNvPr id="49190" name="テキスト ボックス 33"/>
            <p:cNvSpPr txBox="1">
              <a:spLocks noChangeArrowheads="1"/>
            </p:cNvSpPr>
            <p:nvPr/>
          </p:nvSpPr>
          <p:spPr bwMode="auto">
            <a:xfrm>
              <a:off x="285181" y="5347666"/>
              <a:ext cx="698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0.016</a:t>
              </a:r>
              <a:endParaRPr lang="ja-JP" altLang="en-US" sz="1600"/>
            </a:p>
          </p:txBody>
        </p:sp>
        <p:sp>
          <p:nvSpPr>
            <p:cNvPr id="49191" name="テキスト ボックス 36"/>
            <p:cNvSpPr txBox="1">
              <a:spLocks noChangeArrowheads="1"/>
            </p:cNvSpPr>
            <p:nvPr/>
          </p:nvSpPr>
          <p:spPr bwMode="auto">
            <a:xfrm>
              <a:off x="878187" y="5500066"/>
              <a:ext cx="5327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−20</a:t>
              </a:r>
              <a:endParaRPr lang="ja-JP" altLang="en-US" sz="1600"/>
            </a:p>
          </p:txBody>
        </p:sp>
        <p:sp>
          <p:nvSpPr>
            <p:cNvPr id="49192" name="テキスト ボックス 37"/>
            <p:cNvSpPr txBox="1">
              <a:spLocks noChangeArrowheads="1"/>
            </p:cNvSpPr>
            <p:nvPr/>
          </p:nvSpPr>
          <p:spPr bwMode="auto">
            <a:xfrm>
              <a:off x="1315685" y="5484012"/>
              <a:ext cx="29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600"/>
            </a:p>
          </p:txBody>
        </p:sp>
        <p:sp>
          <p:nvSpPr>
            <p:cNvPr id="49193" name="テキスト ボックス 38"/>
            <p:cNvSpPr txBox="1">
              <a:spLocks noChangeArrowheads="1"/>
            </p:cNvSpPr>
            <p:nvPr/>
          </p:nvSpPr>
          <p:spPr bwMode="auto">
            <a:xfrm>
              <a:off x="1558798" y="5480916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20</a:t>
              </a:r>
              <a:endParaRPr lang="ja-JP" altLang="en-US" sz="1600"/>
            </a:p>
          </p:txBody>
        </p:sp>
        <p:sp>
          <p:nvSpPr>
            <p:cNvPr id="49194" name="テキスト ボックス 39"/>
            <p:cNvSpPr txBox="1">
              <a:spLocks noChangeArrowheads="1"/>
            </p:cNvSpPr>
            <p:nvPr/>
          </p:nvSpPr>
          <p:spPr bwMode="auto">
            <a:xfrm>
              <a:off x="1840788" y="5490778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40</a:t>
              </a:r>
              <a:endParaRPr lang="ja-JP" altLang="en-US" sz="1600"/>
            </a:p>
          </p:txBody>
        </p:sp>
        <p:sp>
          <p:nvSpPr>
            <p:cNvPr id="49195" name="テキスト ボックス 40"/>
            <p:cNvSpPr txBox="1">
              <a:spLocks noChangeArrowheads="1"/>
            </p:cNvSpPr>
            <p:nvPr/>
          </p:nvSpPr>
          <p:spPr bwMode="auto">
            <a:xfrm>
              <a:off x="2148696" y="5487682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60</a:t>
              </a:r>
              <a:endParaRPr lang="ja-JP" altLang="en-US" sz="1600"/>
            </a:p>
          </p:txBody>
        </p:sp>
        <p:sp>
          <p:nvSpPr>
            <p:cNvPr id="49196" name="テキスト ボックス 41"/>
            <p:cNvSpPr txBox="1">
              <a:spLocks noChangeArrowheads="1"/>
            </p:cNvSpPr>
            <p:nvPr/>
          </p:nvSpPr>
          <p:spPr bwMode="auto">
            <a:xfrm>
              <a:off x="1204458" y="5665998"/>
              <a:ext cx="971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HA [deg]</a:t>
              </a:r>
              <a:endParaRPr lang="ja-JP" altLang="en-US" sz="1600"/>
            </a:p>
          </p:txBody>
        </p:sp>
        <p:sp>
          <p:nvSpPr>
            <p:cNvPr id="49197" name="テキスト ボックス 42"/>
            <p:cNvSpPr txBox="1">
              <a:spLocks noChangeArrowheads="1"/>
            </p:cNvSpPr>
            <p:nvPr/>
          </p:nvSpPr>
          <p:spPr bwMode="auto">
            <a:xfrm>
              <a:off x="2780052" y="5484012"/>
              <a:ext cx="5327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−20</a:t>
              </a:r>
              <a:endParaRPr lang="ja-JP" altLang="en-US" sz="1600"/>
            </a:p>
          </p:txBody>
        </p:sp>
        <p:sp>
          <p:nvSpPr>
            <p:cNvPr id="49198" name="テキスト ボックス 43"/>
            <p:cNvSpPr txBox="1">
              <a:spLocks noChangeArrowheads="1"/>
            </p:cNvSpPr>
            <p:nvPr/>
          </p:nvSpPr>
          <p:spPr bwMode="auto">
            <a:xfrm>
              <a:off x="3217550" y="5467958"/>
              <a:ext cx="29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600"/>
            </a:p>
          </p:txBody>
        </p:sp>
        <p:sp>
          <p:nvSpPr>
            <p:cNvPr id="49199" name="テキスト ボックス 44"/>
            <p:cNvSpPr txBox="1">
              <a:spLocks noChangeArrowheads="1"/>
            </p:cNvSpPr>
            <p:nvPr/>
          </p:nvSpPr>
          <p:spPr bwMode="auto">
            <a:xfrm>
              <a:off x="3460663" y="5464862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20</a:t>
              </a:r>
              <a:endParaRPr lang="ja-JP" altLang="en-US" sz="1600"/>
            </a:p>
          </p:txBody>
        </p:sp>
        <p:sp>
          <p:nvSpPr>
            <p:cNvPr id="49200" name="テキスト ボックス 45"/>
            <p:cNvSpPr txBox="1">
              <a:spLocks noChangeArrowheads="1"/>
            </p:cNvSpPr>
            <p:nvPr/>
          </p:nvSpPr>
          <p:spPr bwMode="auto">
            <a:xfrm>
              <a:off x="3742653" y="5474724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40</a:t>
              </a:r>
              <a:endParaRPr lang="ja-JP" altLang="en-US" sz="1600"/>
            </a:p>
          </p:txBody>
        </p:sp>
        <p:sp>
          <p:nvSpPr>
            <p:cNvPr id="49201" name="テキスト ボックス 46"/>
            <p:cNvSpPr txBox="1">
              <a:spLocks noChangeArrowheads="1"/>
            </p:cNvSpPr>
            <p:nvPr/>
          </p:nvSpPr>
          <p:spPr bwMode="auto">
            <a:xfrm>
              <a:off x="4050561" y="5471628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60</a:t>
              </a:r>
              <a:endParaRPr lang="ja-JP" altLang="en-US" sz="1600"/>
            </a:p>
          </p:txBody>
        </p:sp>
        <p:sp>
          <p:nvSpPr>
            <p:cNvPr id="49202" name="テキスト ボックス 47"/>
            <p:cNvSpPr txBox="1">
              <a:spLocks noChangeArrowheads="1"/>
            </p:cNvSpPr>
            <p:nvPr/>
          </p:nvSpPr>
          <p:spPr bwMode="auto">
            <a:xfrm>
              <a:off x="3106323" y="5649944"/>
              <a:ext cx="971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HA [deg]</a:t>
              </a:r>
              <a:endParaRPr lang="ja-JP" altLang="en-US" sz="1600"/>
            </a:p>
          </p:txBody>
        </p:sp>
        <p:sp>
          <p:nvSpPr>
            <p:cNvPr id="49203" name="テキスト ボックス 48"/>
            <p:cNvSpPr txBox="1">
              <a:spLocks noChangeArrowheads="1"/>
            </p:cNvSpPr>
            <p:nvPr/>
          </p:nvSpPr>
          <p:spPr bwMode="auto">
            <a:xfrm>
              <a:off x="4319065" y="5532748"/>
              <a:ext cx="5327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−20</a:t>
              </a:r>
              <a:endParaRPr lang="ja-JP" altLang="en-US" sz="1600"/>
            </a:p>
          </p:txBody>
        </p:sp>
        <p:sp>
          <p:nvSpPr>
            <p:cNvPr id="49204" name="テキスト ボックス 49"/>
            <p:cNvSpPr txBox="1">
              <a:spLocks noChangeArrowheads="1"/>
            </p:cNvSpPr>
            <p:nvPr/>
          </p:nvSpPr>
          <p:spPr bwMode="auto">
            <a:xfrm>
              <a:off x="4756563" y="5516694"/>
              <a:ext cx="29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600"/>
            </a:p>
          </p:txBody>
        </p:sp>
        <p:sp>
          <p:nvSpPr>
            <p:cNvPr id="49205" name="テキスト ボックス 50"/>
            <p:cNvSpPr txBox="1">
              <a:spLocks noChangeArrowheads="1"/>
            </p:cNvSpPr>
            <p:nvPr/>
          </p:nvSpPr>
          <p:spPr bwMode="auto">
            <a:xfrm>
              <a:off x="4999676" y="5513598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20</a:t>
              </a:r>
              <a:endParaRPr lang="ja-JP" altLang="en-US" sz="1600"/>
            </a:p>
          </p:txBody>
        </p:sp>
        <p:sp>
          <p:nvSpPr>
            <p:cNvPr id="49206" name="テキスト ボックス 51"/>
            <p:cNvSpPr txBox="1">
              <a:spLocks noChangeArrowheads="1"/>
            </p:cNvSpPr>
            <p:nvPr/>
          </p:nvSpPr>
          <p:spPr bwMode="auto">
            <a:xfrm>
              <a:off x="5281666" y="5523460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40</a:t>
              </a:r>
              <a:endParaRPr lang="ja-JP" altLang="en-US" sz="1600"/>
            </a:p>
          </p:txBody>
        </p:sp>
        <p:sp>
          <p:nvSpPr>
            <p:cNvPr id="49207" name="テキスト ボックス 52"/>
            <p:cNvSpPr txBox="1">
              <a:spLocks noChangeArrowheads="1"/>
            </p:cNvSpPr>
            <p:nvPr/>
          </p:nvSpPr>
          <p:spPr bwMode="auto">
            <a:xfrm>
              <a:off x="5589574" y="5520364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60</a:t>
              </a:r>
              <a:endParaRPr lang="ja-JP" altLang="en-US" sz="1600"/>
            </a:p>
          </p:txBody>
        </p:sp>
        <p:sp>
          <p:nvSpPr>
            <p:cNvPr id="49208" name="テキスト ボックス 53"/>
            <p:cNvSpPr txBox="1">
              <a:spLocks noChangeArrowheads="1"/>
            </p:cNvSpPr>
            <p:nvPr/>
          </p:nvSpPr>
          <p:spPr bwMode="auto">
            <a:xfrm>
              <a:off x="4645336" y="5698680"/>
              <a:ext cx="971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HA [deg]</a:t>
              </a:r>
              <a:endParaRPr lang="ja-JP" altLang="en-US" sz="1600"/>
            </a:p>
          </p:txBody>
        </p:sp>
        <p:sp>
          <p:nvSpPr>
            <p:cNvPr id="49209" name="テキスト ボックス 54"/>
            <p:cNvSpPr txBox="1">
              <a:spLocks noChangeArrowheads="1"/>
            </p:cNvSpPr>
            <p:nvPr/>
          </p:nvSpPr>
          <p:spPr bwMode="auto">
            <a:xfrm>
              <a:off x="5858078" y="5529652"/>
              <a:ext cx="5327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−20</a:t>
              </a:r>
              <a:endParaRPr lang="ja-JP" altLang="en-US" sz="1600"/>
            </a:p>
          </p:txBody>
        </p:sp>
        <p:sp>
          <p:nvSpPr>
            <p:cNvPr id="49210" name="テキスト ボックス 55"/>
            <p:cNvSpPr txBox="1">
              <a:spLocks noChangeArrowheads="1"/>
            </p:cNvSpPr>
            <p:nvPr/>
          </p:nvSpPr>
          <p:spPr bwMode="auto">
            <a:xfrm>
              <a:off x="6295576" y="5513598"/>
              <a:ext cx="29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600"/>
            </a:p>
          </p:txBody>
        </p:sp>
        <p:sp>
          <p:nvSpPr>
            <p:cNvPr id="49211" name="テキスト ボックス 56"/>
            <p:cNvSpPr txBox="1">
              <a:spLocks noChangeArrowheads="1"/>
            </p:cNvSpPr>
            <p:nvPr/>
          </p:nvSpPr>
          <p:spPr bwMode="auto">
            <a:xfrm>
              <a:off x="6538689" y="5510502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20</a:t>
              </a:r>
              <a:endParaRPr lang="ja-JP" altLang="en-US" sz="1600"/>
            </a:p>
          </p:txBody>
        </p:sp>
        <p:sp>
          <p:nvSpPr>
            <p:cNvPr id="49212" name="テキスト ボックス 57"/>
            <p:cNvSpPr txBox="1">
              <a:spLocks noChangeArrowheads="1"/>
            </p:cNvSpPr>
            <p:nvPr/>
          </p:nvSpPr>
          <p:spPr bwMode="auto">
            <a:xfrm>
              <a:off x="6820679" y="5520364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40</a:t>
              </a:r>
              <a:endParaRPr lang="ja-JP" altLang="en-US" sz="1600"/>
            </a:p>
          </p:txBody>
        </p:sp>
        <p:sp>
          <p:nvSpPr>
            <p:cNvPr id="49213" name="テキスト ボックス 58"/>
            <p:cNvSpPr txBox="1">
              <a:spLocks noChangeArrowheads="1"/>
            </p:cNvSpPr>
            <p:nvPr/>
          </p:nvSpPr>
          <p:spPr bwMode="auto">
            <a:xfrm>
              <a:off x="7128587" y="5517268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60</a:t>
              </a:r>
              <a:endParaRPr lang="ja-JP" altLang="en-US" sz="1600"/>
            </a:p>
          </p:txBody>
        </p:sp>
        <p:sp>
          <p:nvSpPr>
            <p:cNvPr id="49214" name="テキスト ボックス 59"/>
            <p:cNvSpPr txBox="1">
              <a:spLocks noChangeArrowheads="1"/>
            </p:cNvSpPr>
            <p:nvPr/>
          </p:nvSpPr>
          <p:spPr bwMode="auto">
            <a:xfrm>
              <a:off x="6184349" y="5695584"/>
              <a:ext cx="971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HA [deg]</a:t>
              </a:r>
              <a:endParaRPr lang="ja-JP" altLang="en-US" sz="1600"/>
            </a:p>
          </p:txBody>
        </p:sp>
        <p:sp>
          <p:nvSpPr>
            <p:cNvPr id="49215" name="テキスト ボックス 60"/>
            <p:cNvSpPr txBox="1">
              <a:spLocks noChangeArrowheads="1"/>
            </p:cNvSpPr>
            <p:nvPr/>
          </p:nvSpPr>
          <p:spPr bwMode="auto">
            <a:xfrm>
              <a:off x="7397091" y="5526556"/>
              <a:ext cx="5327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−20</a:t>
              </a:r>
              <a:endParaRPr lang="ja-JP" altLang="en-US" sz="1600"/>
            </a:p>
          </p:txBody>
        </p:sp>
        <p:sp>
          <p:nvSpPr>
            <p:cNvPr id="49216" name="テキスト ボックス 61"/>
            <p:cNvSpPr txBox="1">
              <a:spLocks noChangeArrowheads="1"/>
            </p:cNvSpPr>
            <p:nvPr/>
          </p:nvSpPr>
          <p:spPr bwMode="auto">
            <a:xfrm>
              <a:off x="7834589" y="5510502"/>
              <a:ext cx="2987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0</a:t>
              </a:r>
              <a:endParaRPr lang="ja-JP" altLang="en-US" sz="1600"/>
            </a:p>
          </p:txBody>
        </p:sp>
        <p:sp>
          <p:nvSpPr>
            <p:cNvPr id="49217" name="テキスト ボックス 62"/>
            <p:cNvSpPr txBox="1">
              <a:spLocks noChangeArrowheads="1"/>
            </p:cNvSpPr>
            <p:nvPr/>
          </p:nvSpPr>
          <p:spPr bwMode="auto">
            <a:xfrm>
              <a:off x="8077702" y="5507406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20</a:t>
              </a:r>
              <a:endParaRPr lang="ja-JP" altLang="en-US" sz="1600"/>
            </a:p>
          </p:txBody>
        </p:sp>
        <p:sp>
          <p:nvSpPr>
            <p:cNvPr id="49218" name="テキスト ボックス 63"/>
            <p:cNvSpPr txBox="1">
              <a:spLocks noChangeArrowheads="1"/>
            </p:cNvSpPr>
            <p:nvPr/>
          </p:nvSpPr>
          <p:spPr bwMode="auto">
            <a:xfrm>
              <a:off x="8359692" y="5517268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40</a:t>
              </a:r>
              <a:endParaRPr lang="ja-JP" altLang="en-US" sz="1600"/>
            </a:p>
          </p:txBody>
        </p:sp>
        <p:sp>
          <p:nvSpPr>
            <p:cNvPr id="49219" name="テキスト ボックス 64"/>
            <p:cNvSpPr txBox="1">
              <a:spLocks noChangeArrowheads="1"/>
            </p:cNvSpPr>
            <p:nvPr/>
          </p:nvSpPr>
          <p:spPr bwMode="auto">
            <a:xfrm>
              <a:off x="8667600" y="5514172"/>
              <a:ext cx="41289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60</a:t>
              </a:r>
              <a:endParaRPr lang="ja-JP" altLang="en-US" sz="1600"/>
            </a:p>
          </p:txBody>
        </p:sp>
        <p:sp>
          <p:nvSpPr>
            <p:cNvPr id="49220" name="テキスト ボックス 65"/>
            <p:cNvSpPr txBox="1">
              <a:spLocks noChangeArrowheads="1"/>
            </p:cNvSpPr>
            <p:nvPr/>
          </p:nvSpPr>
          <p:spPr bwMode="auto">
            <a:xfrm>
              <a:off x="7723362" y="5692488"/>
              <a:ext cx="971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altLang="ja-JP" sz="1600"/>
                <a:t>HA [deg]</a:t>
              </a:r>
              <a:endParaRPr lang="ja-JP" altLang="en-US" sz="1600"/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893763" y="1564385"/>
            <a:ext cx="7891072" cy="30410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54" name="タイトル 1"/>
          <p:cNvSpPr>
            <a:spLocks noGrp="1"/>
          </p:cNvSpPr>
          <p:nvPr>
            <p:ph type="title"/>
          </p:nvPr>
        </p:nvSpPr>
        <p:spPr>
          <a:xfrm>
            <a:off x="457200" y="196850"/>
            <a:ext cx="8229600" cy="917575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cs typeface="ＭＳ Ｐゴシック" pitchFamily="-107" charset="-128"/>
              </a:rPr>
              <a:t>e.g.) CaⅡ8542 Å</a:t>
            </a:r>
            <a:endParaRPr lang="ja-JP" altLang="en-US" dirty="0" smtClean="0">
              <a:cs typeface="ＭＳ Ｐゴシック" pitchFamily="-107" charset="-128"/>
            </a:endParaRPr>
          </a:p>
        </p:txBody>
      </p:sp>
      <p:sp>
        <p:nvSpPr>
          <p:cNvPr id="49155" name="テキスト ボックス 4"/>
          <p:cNvSpPr txBox="1">
            <a:spLocks noChangeArrowheads="1"/>
          </p:cNvSpPr>
          <p:nvPr/>
        </p:nvSpPr>
        <p:spPr bwMode="auto">
          <a:xfrm>
            <a:off x="65088" y="790575"/>
            <a:ext cx="2211387" cy="64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Red</a:t>
            </a:r>
            <a:r>
              <a:rPr lang="en-US" altLang="ja-JP" b="1"/>
              <a:t> : observation</a:t>
            </a:r>
          </a:p>
          <a:p>
            <a:r>
              <a:rPr lang="en-US" altLang="ja-JP" b="1"/>
              <a:t>Black : DST model</a:t>
            </a:r>
            <a:endParaRPr lang="ja-JP" altLang="en-US" b="1"/>
          </a:p>
        </p:txBody>
      </p:sp>
      <p:sp>
        <p:nvSpPr>
          <p:cNvPr id="49156" name="テキスト ボックス 4"/>
          <p:cNvSpPr txBox="1">
            <a:spLocks noChangeArrowheads="1"/>
          </p:cNvSpPr>
          <p:nvPr/>
        </p:nvSpPr>
        <p:spPr bwMode="auto">
          <a:xfrm>
            <a:off x="3238500" y="6197600"/>
            <a:ext cx="5729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lvl="2"/>
            <a:r>
              <a:rPr lang="en-US" altLang="ja-JP"/>
              <a:t>p</a:t>
            </a:r>
            <a:r>
              <a:rPr lang="en-US" altLang="ja-JP" baseline="-25000"/>
              <a:t>N</a:t>
            </a:r>
            <a:r>
              <a:rPr lang="en-US" altLang="ja-JP"/>
              <a:t>=−0.050</a:t>
            </a:r>
            <a:r>
              <a:rPr lang="ja-JP" altLang="en-US"/>
              <a:t>、</a:t>
            </a:r>
            <a:r>
              <a:rPr lang="en-US" altLang="ja-JP"/>
              <a:t>τ</a:t>
            </a:r>
            <a:r>
              <a:rPr lang="en-US" altLang="ja-JP" baseline="-25000"/>
              <a:t>N</a:t>
            </a:r>
            <a:r>
              <a:rPr lang="en-US" altLang="ja-JP"/>
              <a:t>=346°.0</a:t>
            </a:r>
            <a:r>
              <a:rPr lang="ja-JP" altLang="en-US"/>
              <a:t>、</a:t>
            </a:r>
            <a:r>
              <a:rPr lang="en-US" altLang="ja-JP"/>
              <a:t>p</a:t>
            </a:r>
            <a:r>
              <a:rPr lang="en-US" altLang="ja-JP" baseline="-25000"/>
              <a:t>C</a:t>
            </a:r>
            <a:r>
              <a:rPr lang="en-US" altLang="ja-JP"/>
              <a:t>=0.003</a:t>
            </a:r>
            <a:r>
              <a:rPr lang="ja-JP" altLang="en-US"/>
              <a:t>、</a:t>
            </a:r>
            <a:r>
              <a:rPr lang="en-US" altLang="ja-JP"/>
              <a:t>τ</a:t>
            </a:r>
            <a:r>
              <a:rPr lang="en-US" altLang="ja-JP" baseline="-25000"/>
              <a:t>C</a:t>
            </a:r>
            <a:r>
              <a:rPr lang="en-US" altLang="ja-JP"/>
              <a:t>=27°.5 + stray 3%</a:t>
            </a:r>
            <a:endParaRPr lang="ja-JP" altLang="en-US"/>
          </a:p>
          <a:p>
            <a:pPr marL="0" lvl="2"/>
            <a:r>
              <a:rPr lang="en-US" altLang="ja-JP"/>
              <a:t>Fitting residual 〜 0.001 at I</a:t>
            </a:r>
            <a:r>
              <a:rPr lang="en-US" altLang="ja-JP" baseline="30000"/>
              <a:t>2</a:t>
            </a:r>
            <a:r>
              <a:rPr lang="en-US" altLang="ja-JP"/>
              <a:t>&gt;&gt;Q</a:t>
            </a:r>
            <a:r>
              <a:rPr lang="en-US" altLang="ja-JP" baseline="30000"/>
              <a:t>2</a:t>
            </a:r>
            <a:r>
              <a:rPr lang="en-US" altLang="ja-JP"/>
              <a:t>+U</a:t>
            </a:r>
            <a:r>
              <a:rPr lang="en-US" altLang="ja-JP" baseline="30000"/>
              <a:t>2</a:t>
            </a:r>
            <a:r>
              <a:rPr lang="en-US" altLang="ja-JP"/>
              <a:t>+V</a:t>
            </a:r>
            <a:r>
              <a:rPr lang="en-US" altLang="ja-JP" baseline="30000"/>
              <a:t>2</a:t>
            </a:r>
            <a:r>
              <a:rPr lang="en-US" altLang="ja-JP"/>
              <a:t> </a:t>
            </a:r>
          </a:p>
        </p:txBody>
      </p:sp>
      <p:sp>
        <p:nvSpPr>
          <p:cNvPr id="49158" name="テキスト ボックス 4"/>
          <p:cNvSpPr txBox="1">
            <a:spLocks noChangeArrowheads="1"/>
          </p:cNvSpPr>
          <p:nvPr/>
        </p:nvSpPr>
        <p:spPr bwMode="auto">
          <a:xfrm>
            <a:off x="65088" y="6108700"/>
            <a:ext cx="2906712" cy="708025"/>
          </a:xfrm>
          <a:prstGeom prst="rect">
            <a:avLst/>
          </a:prstGeom>
          <a:noFill/>
          <a:ln w="9525">
            <a:solidFill>
              <a:schemeClr val="tx1"/>
            </a:solidFill>
            <a:prstDash val="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/>
              <a:t>Disk center,</a:t>
            </a:r>
          </a:p>
          <a:p>
            <a:r>
              <a:rPr lang="en-US" altLang="ja-JP" sz="2000"/>
              <a:t>Quiet region, continuum</a:t>
            </a:r>
            <a:endParaRPr lang="ja-JP" altLang="en-US" sz="200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88915" y="1530779"/>
            <a:ext cx="96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(1,0,0,0)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045363" y="1564406"/>
            <a:ext cx="96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(1,1,0,0)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529489" y="1584516"/>
            <a:ext cx="108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(1,−1,0,0)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124055" y="1577720"/>
            <a:ext cx="96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(1,0,1,0)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623679" y="1574789"/>
            <a:ext cx="1080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(1,0,−1,0)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30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Diagnosis of Magnetic and Electric Fields of </a:t>
            </a:r>
            <a:r>
              <a:rPr lang="en-US" altLang="ja-JP" sz="3200" dirty="0" err="1" smtClean="0"/>
              <a:t>Chromospheric</a:t>
            </a:r>
            <a:r>
              <a:rPr lang="en-US" altLang="ja-JP" sz="3200" dirty="0" smtClean="0"/>
              <a:t> Jets through </a:t>
            </a:r>
            <a:r>
              <a:rPr lang="en-US" altLang="ja-JP" sz="3200" dirty="0" err="1" smtClean="0"/>
              <a:t>Spectropolarimetric</a:t>
            </a:r>
            <a:r>
              <a:rPr lang="en-US" altLang="ja-JP" sz="3200" dirty="0" smtClean="0"/>
              <a:t> Observations of HI </a:t>
            </a:r>
            <a:r>
              <a:rPr lang="en-US" altLang="ja-JP" sz="3200" dirty="0" err="1" smtClean="0"/>
              <a:t>Paschen</a:t>
            </a:r>
            <a:r>
              <a:rPr lang="en-US" altLang="ja-JP" sz="3200" dirty="0" smtClean="0"/>
              <a:t> Lines</a:t>
            </a:r>
            <a:endParaRPr lang="ja-JP" altLang="en-US" sz="3200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81444" y="3886200"/>
            <a:ext cx="8962555" cy="17526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Anan, </a:t>
            </a:r>
            <a:r>
              <a:rPr lang="en-US" altLang="ja-JP" dirty="0" err="1" smtClean="0">
                <a:solidFill>
                  <a:schemeClr val="tx1"/>
                </a:solidFill>
              </a:rPr>
              <a:t>Casini</a:t>
            </a:r>
            <a:r>
              <a:rPr lang="en-US" altLang="ja-JP" dirty="0" smtClean="0">
                <a:solidFill>
                  <a:schemeClr val="tx1"/>
                </a:solidFill>
              </a:rPr>
              <a:t>, &amp; </a:t>
            </a:r>
            <a:r>
              <a:rPr lang="en-US" altLang="ja-JP" dirty="0" err="1" smtClean="0">
                <a:solidFill>
                  <a:schemeClr val="tx1"/>
                </a:solidFill>
              </a:rPr>
              <a:t>Ichimoto</a:t>
            </a:r>
            <a:r>
              <a:rPr lang="en-US" altLang="ja-JP" dirty="0" smtClean="0">
                <a:solidFill>
                  <a:schemeClr val="tx1"/>
                </a:solidFill>
              </a:rPr>
              <a:t>  </a:t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en-US" altLang="ja-JP" dirty="0" smtClean="0">
                <a:solidFill>
                  <a:schemeClr val="tx1"/>
                </a:solidFill>
              </a:rPr>
              <a:t>accepted for publication in </a:t>
            </a:r>
            <a:r>
              <a:rPr lang="en-US" altLang="ja-JP" dirty="0" err="1" smtClean="0">
                <a:solidFill>
                  <a:schemeClr val="tx1"/>
                </a:solidFill>
              </a:rPr>
              <a:t>ApJ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Observation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645854" y="1944390"/>
            <a:ext cx="4684428" cy="4525963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2012, May 5</a:t>
            </a:r>
          </a:p>
          <a:p>
            <a:r>
              <a:rPr lang="en-US" altLang="ja-JP" sz="865" dirty="0" smtClean="0"/>
              <a:t> </a:t>
            </a:r>
          </a:p>
          <a:p>
            <a:r>
              <a:rPr lang="en-US" altLang="ja-JP" sz="2400" dirty="0" smtClean="0"/>
              <a:t>IQUV spectra in the neutral hydrogen </a:t>
            </a:r>
            <a:r>
              <a:rPr lang="en-US" altLang="ja-JP" sz="2400" dirty="0" err="1" smtClean="0"/>
              <a:t>Paschen</a:t>
            </a:r>
            <a:r>
              <a:rPr lang="en-US" altLang="ja-JP" sz="2400" dirty="0" smtClean="0"/>
              <a:t> lines</a:t>
            </a:r>
            <a:br>
              <a:rPr lang="en-US" altLang="ja-JP" sz="2400" dirty="0" smtClean="0"/>
            </a:br>
            <a:r>
              <a:rPr lang="en-US" altLang="ja-JP" sz="2400" dirty="0" smtClean="0"/>
              <a:t> (8200 – 10050 Å)</a:t>
            </a:r>
          </a:p>
          <a:p>
            <a:pPr lvl="1"/>
            <a:r>
              <a:rPr lang="en-US" altLang="ja-JP" sz="2000" dirty="0" smtClean="0"/>
              <a:t>Polarization sensitivity : 〜3×10</a:t>
            </a:r>
            <a:r>
              <a:rPr lang="en-US" altLang="ja-JP" sz="2000" baseline="30000" dirty="0" smtClean="0"/>
              <a:t>−3</a:t>
            </a:r>
            <a:r>
              <a:rPr lang="en-US" altLang="ja-JP" sz="2000" dirty="0" smtClean="0"/>
              <a:t> </a:t>
            </a:r>
          </a:p>
          <a:p>
            <a:pPr lvl="1"/>
            <a:r>
              <a:rPr lang="en-US" altLang="ja-JP" sz="2000" dirty="0" smtClean="0"/>
              <a:t>Integration time	      : 〜 50 sec</a:t>
            </a:r>
          </a:p>
          <a:p>
            <a:pPr lvl="1"/>
            <a:r>
              <a:rPr lang="en-US" altLang="ja-JP" sz="2000" dirty="0" smtClean="0"/>
              <a:t>Spatial resolution          : 〜 2 </a:t>
            </a:r>
            <a:r>
              <a:rPr lang="en-US" altLang="ja-JP" sz="2000" dirty="0" err="1" smtClean="0"/>
              <a:t>arcsec</a:t>
            </a:r>
            <a:endParaRPr lang="ja-JP" altLang="en-US" sz="2000" dirty="0"/>
          </a:p>
        </p:txBody>
      </p:sp>
      <p:pic>
        <p:nvPicPr>
          <p:cNvPr id="3" name="20120505hap000.mp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593829"/>
            <a:ext cx="4723608" cy="4723608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3311668" y="4229373"/>
            <a:ext cx="86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164037" y="3860041"/>
            <a:ext cx="116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50,000 km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86918" y="2062236"/>
            <a:ext cx="226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Hα core slit-jaw movie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32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Model of surge (jet)</a:t>
            </a:r>
            <a:endParaRPr lang="ja-JP" altLang="en-US" dirty="0"/>
          </a:p>
        </p:txBody>
      </p:sp>
      <p:pic>
        <p:nvPicPr>
          <p:cNvPr id="5" name="図 4" descr="sur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0319"/>
            <a:ext cx="2986253" cy="2179964"/>
          </a:xfrm>
          <a:prstGeom prst="rect">
            <a:avLst/>
          </a:prstGeom>
        </p:spPr>
      </p:pic>
      <p:pic>
        <p:nvPicPr>
          <p:cNvPr id="6" name="図 5" descr="sur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43" y="1750319"/>
            <a:ext cx="2621950" cy="2179964"/>
          </a:xfrm>
          <a:prstGeom prst="rect">
            <a:avLst/>
          </a:prstGeom>
        </p:spPr>
      </p:pic>
      <p:pic>
        <p:nvPicPr>
          <p:cNvPr id="7" name="図 6" descr="sur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28" y="1709185"/>
            <a:ext cx="2899852" cy="223658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626953" y="1796789"/>
            <a:ext cx="1061746" cy="55399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Surge</a:t>
            </a:r>
            <a:endParaRPr kumimoji="1" lang="ja-JP" altLang="en-US" sz="3000" dirty="0"/>
          </a:p>
        </p:txBody>
      </p:sp>
      <p:cxnSp>
        <p:nvCxnSpPr>
          <p:cNvPr id="10" name="直線矢印コネクタ 9"/>
          <p:cNvCxnSpPr/>
          <p:nvPr/>
        </p:nvCxnSpPr>
        <p:spPr>
          <a:xfrm rot="10800000" flipV="1">
            <a:off x="7248601" y="2319805"/>
            <a:ext cx="378352" cy="220479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031761" y="4073751"/>
            <a:ext cx="198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Canfield et al. 1996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74102" y="6304002"/>
            <a:ext cx="211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Nishizuka</a:t>
            </a:r>
            <a:r>
              <a:rPr kumimoji="1" lang="en-US" altLang="ja-JP" dirty="0" smtClean="0"/>
              <a:t> et al. </a:t>
            </a:r>
            <a:r>
              <a:rPr lang="en-US" altLang="ja-JP" dirty="0" smtClean="0"/>
              <a:t>2008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52255" y="4534625"/>
            <a:ext cx="3700502" cy="166199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Magnetic field have </a:t>
            </a:r>
          </a:p>
          <a:p>
            <a:r>
              <a:rPr lang="en-US" altLang="ja-JP" sz="3000" dirty="0" smtClean="0"/>
              <a:t>not yet been observed</a:t>
            </a:r>
            <a:endParaRPr lang="ja-JP" altLang="en-US" sz="3000" dirty="0" smtClean="0"/>
          </a:p>
          <a:p>
            <a:r>
              <a:rPr lang="en-US" altLang="ja-JP" sz="1000" dirty="0" smtClean="0"/>
              <a:t> </a:t>
            </a:r>
          </a:p>
          <a:p>
            <a:r>
              <a:rPr lang="en-US" altLang="ja-JP" sz="3000" dirty="0" smtClean="0"/>
              <a:t>E </a:t>
            </a:r>
            <a:r>
              <a:rPr lang="en-US" altLang="ja-JP" sz="3200" dirty="0" smtClean="0"/>
              <a:t>〜35 V/cm  </a:t>
            </a:r>
            <a:endParaRPr kumimoji="1" lang="ja-JP" altLang="en-US" sz="3000" dirty="0"/>
          </a:p>
        </p:txBody>
      </p:sp>
      <p:pic>
        <p:nvPicPr>
          <p:cNvPr id="21" name="図 20" descr="Nishiduka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155" y="3868323"/>
            <a:ext cx="2324129" cy="2358476"/>
          </a:xfrm>
          <a:prstGeom prst="rect">
            <a:avLst/>
          </a:prstGeom>
        </p:spPr>
      </p:pic>
      <p:pic>
        <p:nvPicPr>
          <p:cNvPr id="23" name="図 22" descr="Nishiduka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82" y="3965321"/>
            <a:ext cx="2586573" cy="2882832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961353" y="4233398"/>
            <a:ext cx="94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HINODE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68974" y="6144242"/>
            <a:ext cx="215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Foukal</a:t>
            </a:r>
            <a:r>
              <a:rPr lang="en-US" altLang="ja-JP" dirty="0" smtClean="0"/>
              <a:t> &amp; Behr 1995)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33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13" descr="229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1253" y="1624013"/>
            <a:ext cx="4792663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5694914" y="1559973"/>
            <a:ext cx="3436127" cy="4875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23" name="図 8" descr="67AJ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2700" y="1102519"/>
            <a:ext cx="5759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67977" y="1101725"/>
            <a:ext cx="5406634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01239" y="3760037"/>
            <a:ext cx="5406634" cy="178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65618" y="6327000"/>
            <a:ext cx="5406634" cy="543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218" y="1101725"/>
            <a:ext cx="511159" cy="53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4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pitchFamily="32" charset="-128"/>
              </a:rPr>
              <a:t>HⅠ</a:t>
            </a:r>
            <a:r>
              <a:rPr lang="ja-JP" altLang="en-US" dirty="0" smtClean="0">
                <a:cs typeface="ＭＳ Ｐゴシック" pitchFamily="32" charset="-128"/>
              </a:rPr>
              <a:t>（</a:t>
            </a:r>
            <a:r>
              <a:rPr lang="en-US" altLang="ja-JP" dirty="0" err="1" smtClean="0">
                <a:cs typeface="ＭＳ Ｐゴシック" pitchFamily="32" charset="-128"/>
              </a:rPr>
              <a:t>n</a:t>
            </a:r>
            <a:r>
              <a:rPr lang="en-US" altLang="ja-JP" dirty="0" smtClean="0">
                <a:cs typeface="ＭＳ Ｐゴシック" pitchFamily="32" charset="-128"/>
              </a:rPr>
              <a:t>=10 </a:t>
            </a:r>
            <a:r>
              <a:rPr lang="en-US" altLang="ja-JP" dirty="0" smtClean="0">
                <a:cs typeface="ＭＳ Ｐゴシック" pitchFamily="32" charset="-128"/>
                <a:sym typeface="Wingdings" pitchFamily="32" charset="2"/>
              </a:rPr>
              <a:t>=&gt; </a:t>
            </a:r>
            <a:r>
              <a:rPr lang="en-US" altLang="ja-JP" dirty="0" err="1" smtClean="0">
                <a:cs typeface="ＭＳ Ｐゴシック" pitchFamily="32" charset="-128"/>
                <a:sym typeface="Wingdings" pitchFamily="32" charset="2"/>
              </a:rPr>
              <a:t>n</a:t>
            </a:r>
            <a:r>
              <a:rPr lang="en-US" altLang="ja-JP" dirty="0" smtClean="0">
                <a:cs typeface="ＭＳ Ｐゴシック" pitchFamily="32" charset="-128"/>
                <a:sym typeface="Wingdings" pitchFamily="32" charset="2"/>
              </a:rPr>
              <a:t>=3, 9014Å</a:t>
            </a:r>
            <a:r>
              <a:rPr lang="ja-JP" altLang="en-US" dirty="0" smtClean="0">
                <a:cs typeface="ＭＳ Ｐゴシック" pitchFamily="32" charset="-128"/>
                <a:sym typeface="Wingdings" pitchFamily="32" charset="2"/>
              </a:rPr>
              <a:t>）</a:t>
            </a:r>
            <a:endParaRPr lang="ja-JP" altLang="en-US" dirty="0" smtClean="0">
              <a:cs typeface="ＭＳ Ｐゴシック" pitchFamily="32" charset="-128"/>
            </a:endParaRPr>
          </a:p>
        </p:txBody>
      </p:sp>
      <p:sp>
        <p:nvSpPr>
          <p:cNvPr id="30725" name="テキスト ボックス 4"/>
          <p:cNvSpPr txBox="1">
            <a:spLocks noChangeArrowheads="1"/>
          </p:cNvSpPr>
          <p:nvPr/>
        </p:nvSpPr>
        <p:spPr bwMode="auto">
          <a:xfrm>
            <a:off x="5746750" y="6488113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+Q is parallel to solar limb </a:t>
            </a:r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-661050" y="2574765"/>
            <a:ext cx="23142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-659462" y="5156122"/>
            <a:ext cx="23142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529130" y="984805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0117" y="3643415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46380" y="3643415"/>
            <a:ext cx="33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46380" y="1048306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rot="16200000" flipV="1">
            <a:off x="7262593" y="2778692"/>
            <a:ext cx="286638" cy="27213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 rot="16200000">
            <a:off x="126775" y="2354313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λ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120426" y="4984779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λ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28924" y="6236294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Slit</a:t>
            </a:r>
            <a:endParaRPr kumimoji="1" lang="ja-JP" altLang="en-US" sz="2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24557" y="6236295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Slit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28621" y="165067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</a:t>
            </a:r>
            <a:r>
              <a:rPr kumimoji="1" lang="en-US" altLang="ja-JP" sz="2400" dirty="0" smtClean="0"/>
              <a:t>:13 UT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5572252" y="5722797"/>
            <a:ext cx="3738151" cy="4875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>
            <a:off x="8207449" y="5557377"/>
            <a:ext cx="647936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8305318" y="5182369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50”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67758" y="1363563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Intensity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667758" y="4227785"/>
            <a:ext cx="41519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115749" y="40185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−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rot="16200000">
            <a:off x="1351724" y="4228579"/>
            <a:ext cx="41519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図形グループ 56"/>
          <p:cNvGrpSpPr/>
          <p:nvPr/>
        </p:nvGrpSpPr>
        <p:grpSpPr>
          <a:xfrm>
            <a:off x="3254021" y="4048510"/>
            <a:ext cx="892359" cy="418453"/>
            <a:chOff x="3254021" y="1466013"/>
            <a:chExt cx="892359" cy="418453"/>
          </a:xfrm>
        </p:grpSpPr>
        <p:cxnSp>
          <p:nvCxnSpPr>
            <p:cNvPr id="43" name="直線矢印コネクタ 42"/>
            <p:cNvCxnSpPr/>
            <p:nvPr/>
          </p:nvCxnSpPr>
          <p:spPr>
            <a:xfrm>
              <a:off x="3254021" y="1675279"/>
              <a:ext cx="415198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3649640" y="14660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−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rot="16200000">
              <a:off x="3937987" y="1676073"/>
              <a:ext cx="415198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図形グループ 55"/>
          <p:cNvGrpSpPr/>
          <p:nvPr/>
        </p:nvGrpSpPr>
        <p:grpSpPr>
          <a:xfrm>
            <a:off x="3254021" y="1417638"/>
            <a:ext cx="1075399" cy="390792"/>
            <a:chOff x="3254021" y="4048231"/>
            <a:chExt cx="1075399" cy="390792"/>
          </a:xfrm>
        </p:grpSpPr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3254021" y="4070657"/>
              <a:ext cx="360000" cy="3600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3969420" y="4079023"/>
              <a:ext cx="360000" cy="3600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0" name="直線矢印コネクタ 49"/>
            <p:cNvCxnSpPr/>
            <p:nvPr/>
          </p:nvCxnSpPr>
          <p:spPr>
            <a:xfrm rot="16200000" flipH="1">
              <a:off x="3589533" y="4278192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rot="16200000" flipH="1">
              <a:off x="3951421" y="4286558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rot="5400000" flipH="1" flipV="1">
              <a:off x="3239683" y="4229454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 rot="5400000" flipH="1" flipV="1">
              <a:off x="4308593" y="4237820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/>
            <p:cNvSpPr txBox="1"/>
            <p:nvPr/>
          </p:nvSpPr>
          <p:spPr>
            <a:xfrm>
              <a:off x="3656126" y="40482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−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22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741" y="1624763"/>
            <a:ext cx="4792662" cy="4792662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5694914" y="1559973"/>
            <a:ext cx="3436127" cy="4875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 descr="67AJ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127" y="1110599"/>
            <a:ext cx="5760000" cy="5760000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67977" y="1101725"/>
            <a:ext cx="5406634" cy="252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01239" y="3760037"/>
            <a:ext cx="5406634" cy="178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65618" y="6327000"/>
            <a:ext cx="5406634" cy="543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3218" y="1101725"/>
            <a:ext cx="511159" cy="538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24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ＭＳ Ｐゴシック" pitchFamily="32" charset="-128"/>
              </a:rPr>
              <a:t>HⅠ</a:t>
            </a:r>
            <a:r>
              <a:rPr lang="ja-JP" altLang="en-US" dirty="0" smtClean="0">
                <a:cs typeface="ＭＳ Ｐゴシック" pitchFamily="32" charset="-128"/>
              </a:rPr>
              <a:t>（</a:t>
            </a:r>
            <a:r>
              <a:rPr lang="en-US" altLang="ja-JP" dirty="0" err="1" smtClean="0">
                <a:cs typeface="ＭＳ Ｐゴシック" pitchFamily="32" charset="-128"/>
              </a:rPr>
              <a:t>n</a:t>
            </a:r>
            <a:r>
              <a:rPr lang="en-US" altLang="ja-JP" dirty="0" smtClean="0">
                <a:cs typeface="ＭＳ Ｐゴシック" pitchFamily="32" charset="-128"/>
              </a:rPr>
              <a:t>=7 </a:t>
            </a:r>
            <a:r>
              <a:rPr lang="en-US" altLang="ja-JP" dirty="0" smtClean="0">
                <a:cs typeface="ＭＳ Ｐゴシック" pitchFamily="32" charset="-128"/>
                <a:sym typeface="Wingdings" pitchFamily="32" charset="2"/>
              </a:rPr>
              <a:t>=&gt; </a:t>
            </a:r>
            <a:r>
              <a:rPr lang="en-US" altLang="ja-JP" dirty="0" err="1" smtClean="0">
                <a:cs typeface="ＭＳ Ｐゴシック" pitchFamily="32" charset="-128"/>
                <a:sym typeface="Wingdings" pitchFamily="32" charset="2"/>
              </a:rPr>
              <a:t>n</a:t>
            </a:r>
            <a:r>
              <a:rPr lang="en-US" altLang="ja-JP" dirty="0" smtClean="0">
                <a:cs typeface="ＭＳ Ｐゴシック" pitchFamily="32" charset="-128"/>
                <a:sym typeface="Wingdings" pitchFamily="32" charset="2"/>
              </a:rPr>
              <a:t>=3, 10049Å</a:t>
            </a:r>
            <a:r>
              <a:rPr lang="ja-JP" altLang="en-US" dirty="0" smtClean="0">
                <a:cs typeface="ＭＳ Ｐゴシック" pitchFamily="32" charset="-128"/>
                <a:sym typeface="Wingdings" pitchFamily="32" charset="2"/>
              </a:rPr>
              <a:t>）</a:t>
            </a:r>
            <a:endParaRPr lang="ja-JP" altLang="en-US" dirty="0" smtClean="0">
              <a:cs typeface="ＭＳ Ｐゴシック" pitchFamily="32" charset="-128"/>
            </a:endParaRPr>
          </a:p>
        </p:txBody>
      </p:sp>
      <p:sp>
        <p:nvSpPr>
          <p:cNvPr id="30725" name="テキスト ボックス 4"/>
          <p:cNvSpPr txBox="1">
            <a:spLocks noChangeArrowheads="1"/>
          </p:cNvSpPr>
          <p:nvPr/>
        </p:nvSpPr>
        <p:spPr bwMode="auto">
          <a:xfrm>
            <a:off x="5746750" y="6488113"/>
            <a:ext cx="261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/>
              <a:t>+Q is parallel to solar limb </a:t>
            </a:r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-661050" y="2574765"/>
            <a:ext cx="23142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-659462" y="5156122"/>
            <a:ext cx="231425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 rot="16200000">
            <a:off x="126775" y="2354313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λ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120426" y="4984779"/>
            <a:ext cx="2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 smtClean="0"/>
              <a:t>λ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28924" y="6236294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Slit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24557" y="6236295"/>
            <a:ext cx="506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Slit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29130" y="984805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0117" y="3643415"/>
            <a:ext cx="3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46380" y="3643415"/>
            <a:ext cx="33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46380" y="1048306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rot="5400000" flipH="1" flipV="1">
            <a:off x="6335654" y="2951157"/>
            <a:ext cx="455092" cy="1588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728621" y="1650679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2:47 UT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5572252" y="5722797"/>
            <a:ext cx="3738151" cy="4875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/>
          <p:nvPr/>
        </p:nvCxnSpPr>
        <p:spPr>
          <a:xfrm flipV="1">
            <a:off x="6819335" y="2866149"/>
            <a:ext cx="450511" cy="15240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5400000" flipH="1" flipV="1">
            <a:off x="7163888" y="2842530"/>
            <a:ext cx="455092" cy="1654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8207449" y="5557377"/>
            <a:ext cx="647936" cy="1588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8305318" y="5182369"/>
            <a:ext cx="511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50”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7758" y="1363563"/>
            <a:ext cx="99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Intensity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51" name="図形グループ 50"/>
          <p:cNvGrpSpPr/>
          <p:nvPr/>
        </p:nvGrpSpPr>
        <p:grpSpPr>
          <a:xfrm>
            <a:off x="3223039" y="4021774"/>
            <a:ext cx="892359" cy="418453"/>
            <a:chOff x="3254021" y="1466013"/>
            <a:chExt cx="892359" cy="418453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3254021" y="1675279"/>
              <a:ext cx="415198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テキスト ボックス 34"/>
            <p:cNvSpPr txBox="1"/>
            <p:nvPr/>
          </p:nvSpPr>
          <p:spPr>
            <a:xfrm>
              <a:off x="3649640" y="14660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−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>
            <a:xfrm rot="16200000">
              <a:off x="3937987" y="1676073"/>
              <a:ext cx="415198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直線矢印コネクタ 37"/>
          <p:cNvCxnSpPr/>
          <p:nvPr/>
        </p:nvCxnSpPr>
        <p:spPr>
          <a:xfrm>
            <a:off x="667758" y="4227785"/>
            <a:ext cx="41519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115749" y="40185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−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rot="16200000">
            <a:off x="1351724" y="4228579"/>
            <a:ext cx="415198" cy="15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図形グループ 51"/>
          <p:cNvGrpSpPr/>
          <p:nvPr/>
        </p:nvGrpSpPr>
        <p:grpSpPr>
          <a:xfrm>
            <a:off x="3223039" y="1475345"/>
            <a:ext cx="1075399" cy="390792"/>
            <a:chOff x="3254021" y="4048231"/>
            <a:chExt cx="1075399" cy="390792"/>
          </a:xfrm>
        </p:grpSpPr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3254021" y="4070657"/>
              <a:ext cx="360000" cy="3600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3969420" y="4079023"/>
              <a:ext cx="360000" cy="360000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矢印コネクタ 45"/>
            <p:cNvCxnSpPr/>
            <p:nvPr/>
          </p:nvCxnSpPr>
          <p:spPr>
            <a:xfrm rot="16200000" flipH="1">
              <a:off x="3589533" y="4278192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rot="16200000" flipH="1">
              <a:off x="3951421" y="4286558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 rot="5400000" flipH="1" flipV="1">
              <a:off x="3239683" y="4229454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rot="5400000" flipH="1" flipV="1">
              <a:off x="4308593" y="4237820"/>
              <a:ext cx="36000" cy="2"/>
            </a:xfrm>
            <a:prstGeom prst="straightConnector1">
              <a:avLst/>
            </a:prstGeom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3656126" y="40482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−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35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角丸四角形 113"/>
          <p:cNvSpPr/>
          <p:nvPr/>
        </p:nvSpPr>
        <p:spPr>
          <a:xfrm>
            <a:off x="1787883" y="5923381"/>
            <a:ext cx="6001946" cy="894929"/>
          </a:xfrm>
          <a:prstGeom prst="roundRect">
            <a:avLst/>
          </a:prstGeom>
          <a:noFill/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645655" y="981024"/>
            <a:ext cx="4386927" cy="45336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5051" y="28436"/>
            <a:ext cx="931870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Polarization process in the HI </a:t>
            </a:r>
            <a:r>
              <a:rPr lang="en-US" altLang="ja-JP" dirty="0" err="1" smtClean="0"/>
              <a:t>Paschen</a:t>
            </a:r>
            <a:r>
              <a:rPr lang="en-US" altLang="ja-JP" dirty="0" smtClean="0"/>
              <a:t> lines</a:t>
            </a:r>
            <a:endParaRPr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294153" y="5884235"/>
            <a:ext cx="54956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u="sng" dirty="0" smtClean="0"/>
              <a:t>Stark effect, electric </a:t>
            </a:r>
            <a:r>
              <a:rPr kumimoji="1" lang="en-US" altLang="ja-JP" sz="2800" u="sng" dirty="0" err="1" smtClean="0"/>
              <a:t>Hanle</a:t>
            </a:r>
            <a:r>
              <a:rPr kumimoji="1" lang="en-US" altLang="ja-JP" sz="2800" u="sng" dirty="0" smtClean="0"/>
              <a:t> effect,</a:t>
            </a:r>
            <a:br>
              <a:rPr kumimoji="1" lang="en-US" altLang="ja-JP" sz="2800" u="sng" dirty="0" smtClean="0"/>
            </a:br>
            <a:r>
              <a:rPr kumimoji="1" lang="en-US" altLang="ja-JP" sz="2800" u="sng" dirty="0" smtClean="0"/>
              <a:t> &amp; electric A-O</a:t>
            </a:r>
          </a:p>
        </p:txBody>
      </p:sp>
      <p:pic>
        <p:nvPicPr>
          <p:cNvPr id="52" name="図 51" descr="paschen7_b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810" y="1396224"/>
            <a:ext cx="7650997" cy="4302503"/>
          </a:xfrm>
          <a:prstGeom prst="rect">
            <a:avLst/>
          </a:prstGeom>
        </p:spPr>
      </p:pic>
      <p:graphicFrame>
        <p:nvGraphicFramePr>
          <p:cNvPr id="54" name="オブジェクト 53"/>
          <p:cNvGraphicFramePr>
            <a:graphicFrameLocks noChangeAspect="1"/>
          </p:cNvGraphicFramePr>
          <p:nvPr/>
        </p:nvGraphicFramePr>
        <p:xfrm>
          <a:off x="7400982" y="5434477"/>
          <a:ext cx="1675046" cy="471844"/>
        </p:xfrm>
        <a:graphic>
          <a:graphicData uri="http://schemas.openxmlformats.org/presentationml/2006/ole">
            <p:oleObj spid="_x0000_s319490" name="数式" r:id="rId5" imgW="901700" imgH="254000" progId="Equation.3">
              <p:embed/>
            </p:oleObj>
          </a:graphicData>
        </a:graphic>
      </p:graphicFrame>
      <p:sp>
        <p:nvSpPr>
          <p:cNvPr id="62" name="正方形/長方形 61"/>
          <p:cNvSpPr/>
          <p:nvPr/>
        </p:nvSpPr>
        <p:spPr>
          <a:xfrm>
            <a:off x="3045300" y="1797397"/>
            <a:ext cx="2484547" cy="3367081"/>
          </a:xfrm>
          <a:prstGeom prst="rect">
            <a:avLst/>
          </a:prstGeom>
          <a:solidFill>
            <a:srgbClr val="FF6600">
              <a:alpha val="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136731" y="2067125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Q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416700" y="2594694"/>
            <a:ext cx="3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FF00"/>
                </a:solidFill>
              </a:rPr>
              <a:t>U</a:t>
            </a:r>
            <a:endParaRPr kumimoji="1" lang="en-US" altLang="ja-JP" sz="2000" b="1" dirty="0" smtClean="0">
              <a:solidFill>
                <a:srgbClr val="00FF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180756" y="2803129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V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790977" y="2465113"/>
            <a:ext cx="6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NCP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3558269" y="1318263"/>
            <a:ext cx="15623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err="1" smtClean="0"/>
              <a:t>Hanle</a:t>
            </a:r>
            <a:r>
              <a:rPr lang="en-US" altLang="ja-JP" sz="2200" dirty="0" smtClean="0"/>
              <a:t> effect</a:t>
            </a:r>
            <a:endParaRPr kumimoji="1" lang="ja-JP" altLang="en-US" sz="2200" dirty="0"/>
          </a:p>
        </p:txBody>
      </p:sp>
      <p:sp>
        <p:nvSpPr>
          <p:cNvPr id="76" name="正方形/長方形 75"/>
          <p:cNvSpPr/>
          <p:nvPr/>
        </p:nvSpPr>
        <p:spPr>
          <a:xfrm>
            <a:off x="2550086" y="5431954"/>
            <a:ext cx="4386927" cy="45336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519719" y="5431698"/>
            <a:ext cx="85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</a:t>
            </a:r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G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945712" y="1271486"/>
            <a:ext cx="13298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Scattering</a:t>
            </a:r>
            <a:endParaRPr kumimoji="1" lang="ja-JP" altLang="en-US" sz="22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126351" y="3796414"/>
            <a:ext cx="364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Q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64927" y="4577720"/>
            <a:ext cx="3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FF00"/>
                </a:solidFill>
              </a:rPr>
              <a:t>U</a:t>
            </a:r>
            <a:endParaRPr kumimoji="1" lang="en-US" altLang="ja-JP" sz="2000" b="1" dirty="0" smtClean="0">
              <a:solidFill>
                <a:srgbClr val="00FF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397820" y="457772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V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636735" y="4577720"/>
            <a:ext cx="6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NCP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 rot="16200000" flipH="1">
            <a:off x="6951765" y="1906570"/>
            <a:ext cx="800413" cy="39442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テキスト ボックス 95"/>
          <p:cNvSpPr txBox="1"/>
          <p:nvPr/>
        </p:nvSpPr>
        <p:spPr>
          <a:xfrm>
            <a:off x="5237284" y="3574224"/>
            <a:ext cx="2516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Scattering polarization</a:t>
            </a:r>
          </a:p>
          <a:p>
            <a:r>
              <a:rPr lang="en-US" altLang="ja-JP" sz="2000" u="sng" dirty="0" smtClean="0"/>
              <a:t> in level crossing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529847" y="1232612"/>
            <a:ext cx="36141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err="1" smtClean="0"/>
              <a:t>Paschen</a:t>
            </a:r>
            <a:r>
              <a:rPr lang="en-US" altLang="ja-JP" sz="2200" dirty="0" smtClean="0"/>
              <a:t>-Back effect (Zeeman)</a:t>
            </a:r>
            <a:endParaRPr kumimoji="1" lang="ja-JP" altLang="en-US" sz="2200" dirty="0"/>
          </a:p>
        </p:txBody>
      </p:sp>
      <p:sp>
        <p:nvSpPr>
          <p:cNvPr id="107" name="加算記号 106"/>
          <p:cNvSpPr>
            <a:spLocks noChangeAspect="1"/>
          </p:cNvSpPr>
          <p:nvPr/>
        </p:nvSpPr>
        <p:spPr>
          <a:xfrm>
            <a:off x="2017778" y="6218682"/>
            <a:ext cx="395021" cy="391477"/>
          </a:xfrm>
          <a:prstGeom prst="mathPlus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矢印コネクタ 111"/>
          <p:cNvCxnSpPr/>
          <p:nvPr/>
        </p:nvCxnSpPr>
        <p:spPr>
          <a:xfrm rot="16200000" flipH="1">
            <a:off x="7109184" y="3970093"/>
            <a:ext cx="289079" cy="286774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235329" y="1956478"/>
            <a:ext cx="28564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u="sng" dirty="0" smtClean="0"/>
              <a:t>Alignment - orientation</a:t>
            </a:r>
            <a:endParaRPr kumimoji="1" lang="ja-JP" altLang="en-US" sz="2200" u="sng" dirty="0"/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790977" y="2387365"/>
            <a:ext cx="211118" cy="142539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 flipH="1" flipV="1">
            <a:off x="796784" y="2691639"/>
            <a:ext cx="608545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93823" y="2876665"/>
            <a:ext cx="1084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0000FF"/>
                </a:solidFill>
              </a:rPr>
              <a:t>source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rot="10800000" flipV="1">
            <a:off x="457203" y="2296659"/>
            <a:ext cx="641473" cy="2991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 rot="16200000">
            <a:off x="-443361" y="2192512"/>
            <a:ext cx="13791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0000FF"/>
                </a:solidFill>
              </a:rPr>
              <a:t>observer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  <p:cxnSp>
        <p:nvCxnSpPr>
          <p:cNvPr id="42" name="直線矢印コネクタ 41"/>
          <p:cNvCxnSpPr>
            <a:cxnSpLocks noChangeAspect="1"/>
          </p:cNvCxnSpPr>
          <p:nvPr/>
        </p:nvCxnSpPr>
        <p:spPr>
          <a:xfrm rot="10800000" flipV="1">
            <a:off x="608496" y="2300774"/>
            <a:ext cx="487072" cy="2271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802881" y="1782029"/>
            <a:ext cx="3660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</a:rPr>
              <a:t>B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 rot="5400000" flipH="1" flipV="1">
            <a:off x="795405" y="4546582"/>
            <a:ext cx="608545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92444" y="4731608"/>
            <a:ext cx="1084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0000FF"/>
                </a:solidFill>
              </a:rPr>
              <a:t>source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rot="10800000" flipV="1">
            <a:off x="455824" y="4151602"/>
            <a:ext cx="641473" cy="29914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 rot="16200000">
            <a:off x="-444740" y="4047455"/>
            <a:ext cx="13791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0000FF"/>
                </a:solidFill>
              </a:rPr>
              <a:t>observer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  <p:cxnSp>
        <p:nvCxnSpPr>
          <p:cNvPr id="48" name="直線矢印コネクタ 47"/>
          <p:cNvCxnSpPr>
            <a:cxnSpLocks/>
          </p:cNvCxnSpPr>
          <p:nvPr/>
        </p:nvCxnSpPr>
        <p:spPr>
          <a:xfrm>
            <a:off x="1094191" y="4155716"/>
            <a:ext cx="482579" cy="40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801502" y="3636972"/>
            <a:ext cx="3660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FF0000"/>
                </a:solidFill>
              </a:rPr>
              <a:t>B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2136731" y="1729489"/>
            <a:ext cx="90856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3107094" y="1736193"/>
            <a:ext cx="2422753" cy="129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5120653" y="1638783"/>
            <a:ext cx="266917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36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 descr="hanle_diagram_los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538" y="1879303"/>
            <a:ext cx="4452970" cy="4452970"/>
          </a:xfrm>
          <a:prstGeom prst="rect">
            <a:avLst/>
          </a:prstGeom>
        </p:spPr>
      </p:pic>
      <p:sp>
        <p:nvSpPr>
          <p:cNvPr id="41" name="正方形/長方形 40"/>
          <p:cNvSpPr/>
          <p:nvPr/>
        </p:nvSpPr>
        <p:spPr>
          <a:xfrm>
            <a:off x="4647734" y="5789746"/>
            <a:ext cx="4359774" cy="59500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495334" y="1761934"/>
            <a:ext cx="914400" cy="437272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499160" y="1523045"/>
            <a:ext cx="4359774" cy="59500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180°, 90° ambiguity in azimuth angle of B</a:t>
            </a:r>
            <a:endParaRPr lang="ja-JP" altLang="en-US" baseline="-25000" dirty="0">
              <a:latin typeface="American Typewriter Condensed"/>
              <a:cs typeface="American Typewriter Condensed"/>
            </a:endParaRPr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46767" y="2228711"/>
          <a:ext cx="4807243" cy="1031922"/>
        </p:xfrm>
        <a:graphic>
          <a:graphicData uri="http://schemas.openxmlformats.org/presentationml/2006/ole">
            <p:oleObj spid="_x0000_s404482" name="数式" r:id="rId5" imgW="2247900" imgH="482600" progId="Equation.3">
              <p:embed/>
            </p:oleObj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108644" y="1644970"/>
            <a:ext cx="479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Emissivity in </a:t>
            </a:r>
            <a:r>
              <a:rPr lang="en-US" altLang="ja-JP" sz="2400" dirty="0" err="1" smtClean="0"/>
              <a:t>Hanle</a:t>
            </a:r>
            <a:r>
              <a:rPr lang="en-US" altLang="ja-JP" sz="2400" dirty="0" smtClean="0"/>
              <a:t> saturation regime</a:t>
            </a:r>
            <a:endParaRPr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9686" y="3300925"/>
            <a:ext cx="12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Casini</a:t>
            </a:r>
            <a:r>
              <a:rPr kumimoji="1" lang="en-US" altLang="ja-JP" dirty="0" smtClean="0"/>
              <a:t> 2002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10800000">
            <a:off x="1286553" y="4901166"/>
            <a:ext cx="1253563" cy="1053709"/>
          </a:xfrm>
          <a:prstGeom prst="straightConnector1">
            <a:avLst/>
          </a:prstGeom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4354813"/>
            <a:ext cx="169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Line of sight</a:t>
            </a:r>
            <a:endParaRPr kumimoji="1" lang="ja-JP" altLang="en-US" sz="2400" dirty="0"/>
          </a:p>
        </p:txBody>
      </p:sp>
      <p:cxnSp>
        <p:nvCxnSpPr>
          <p:cNvPr id="12" name="直線矢印コネクタ 11"/>
          <p:cNvCxnSpPr/>
          <p:nvPr/>
        </p:nvCxnSpPr>
        <p:spPr>
          <a:xfrm rot="5400000" flipH="1" flipV="1">
            <a:off x="2432850" y="4581498"/>
            <a:ext cx="1488541" cy="1266103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1286552" y="4074386"/>
            <a:ext cx="1253563" cy="2391846"/>
          </a:xfrm>
          <a:custGeom>
            <a:avLst/>
            <a:gdLst>
              <a:gd name="connsiteX0" fmla="*/ 0 w 1253563"/>
              <a:gd name="connsiteY0" fmla="*/ 2391846 h 2391846"/>
              <a:gd name="connsiteX1" fmla="*/ 49482 w 1253563"/>
              <a:gd name="connsiteY1" fmla="*/ 1863990 h 2391846"/>
              <a:gd name="connsiteX2" fmla="*/ 214425 w 1253563"/>
              <a:gd name="connsiteY2" fmla="*/ 1237162 h 2391846"/>
              <a:gd name="connsiteX3" fmla="*/ 445344 w 1253563"/>
              <a:gd name="connsiteY3" fmla="*/ 775288 h 2391846"/>
              <a:gd name="connsiteX4" fmla="*/ 808218 w 1253563"/>
              <a:gd name="connsiteY4" fmla="*/ 313414 h 2391846"/>
              <a:gd name="connsiteX5" fmla="*/ 1253563 w 1253563"/>
              <a:gd name="connsiteY5" fmla="*/ 0 h 239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563" h="2391846">
                <a:moveTo>
                  <a:pt x="0" y="2391846"/>
                </a:moveTo>
                <a:cubicBezTo>
                  <a:pt x="6872" y="2224141"/>
                  <a:pt x="13745" y="2056437"/>
                  <a:pt x="49482" y="1863990"/>
                </a:cubicBezTo>
                <a:cubicBezTo>
                  <a:pt x="85219" y="1671543"/>
                  <a:pt x="148448" y="1418612"/>
                  <a:pt x="214425" y="1237162"/>
                </a:cubicBezTo>
                <a:cubicBezTo>
                  <a:pt x="280402" y="1055712"/>
                  <a:pt x="346379" y="929246"/>
                  <a:pt x="445344" y="775288"/>
                </a:cubicBezTo>
                <a:cubicBezTo>
                  <a:pt x="544309" y="621330"/>
                  <a:pt x="673515" y="442629"/>
                  <a:pt x="808218" y="313414"/>
                </a:cubicBezTo>
                <a:cubicBezTo>
                  <a:pt x="942921" y="184199"/>
                  <a:pt x="1098242" y="92099"/>
                  <a:pt x="1253563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556609" y="4057891"/>
            <a:ext cx="1171092" cy="511360"/>
          </a:xfrm>
          <a:custGeom>
            <a:avLst/>
            <a:gdLst>
              <a:gd name="connsiteX0" fmla="*/ 0 w 1171092"/>
              <a:gd name="connsiteY0" fmla="*/ 0 h 511360"/>
              <a:gd name="connsiteX1" fmla="*/ 461839 w 1171092"/>
              <a:gd name="connsiteY1" fmla="*/ 98972 h 511360"/>
              <a:gd name="connsiteX2" fmla="*/ 874195 w 1171092"/>
              <a:gd name="connsiteY2" fmla="*/ 296918 h 511360"/>
              <a:gd name="connsiteX3" fmla="*/ 1171092 w 1171092"/>
              <a:gd name="connsiteY3" fmla="*/ 511360 h 51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1092" h="511360">
                <a:moveTo>
                  <a:pt x="0" y="0"/>
                </a:moveTo>
                <a:cubicBezTo>
                  <a:pt x="158070" y="24743"/>
                  <a:pt x="316140" y="49486"/>
                  <a:pt x="461839" y="98972"/>
                </a:cubicBezTo>
                <a:cubicBezTo>
                  <a:pt x="607538" y="148458"/>
                  <a:pt x="755986" y="228187"/>
                  <a:pt x="874195" y="296918"/>
                </a:cubicBezTo>
                <a:cubicBezTo>
                  <a:pt x="992404" y="365649"/>
                  <a:pt x="1081748" y="438504"/>
                  <a:pt x="1171092" y="51136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1583448" y="4519764"/>
            <a:ext cx="2144253" cy="577342"/>
          </a:xfrm>
          <a:custGeom>
            <a:avLst/>
            <a:gdLst>
              <a:gd name="connsiteX0" fmla="*/ 0 w 2144253"/>
              <a:gd name="connsiteY0" fmla="*/ 577342 h 577342"/>
              <a:gd name="connsiteX1" fmla="*/ 379368 w 2144253"/>
              <a:gd name="connsiteY1" fmla="*/ 362901 h 577342"/>
              <a:gd name="connsiteX2" fmla="*/ 775230 w 2144253"/>
              <a:gd name="connsiteY2" fmla="*/ 181451 h 577342"/>
              <a:gd name="connsiteX3" fmla="*/ 1253563 w 2144253"/>
              <a:gd name="connsiteY3" fmla="*/ 49487 h 577342"/>
              <a:gd name="connsiteX4" fmla="*/ 1764885 w 2144253"/>
              <a:gd name="connsiteY4" fmla="*/ 0 h 577342"/>
              <a:gd name="connsiteX5" fmla="*/ 2144253 w 2144253"/>
              <a:gd name="connsiteY5" fmla="*/ 49487 h 57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4253" h="577342">
                <a:moveTo>
                  <a:pt x="0" y="577342"/>
                </a:moveTo>
                <a:cubicBezTo>
                  <a:pt x="125081" y="503112"/>
                  <a:pt x="250163" y="428883"/>
                  <a:pt x="379368" y="362901"/>
                </a:cubicBezTo>
                <a:cubicBezTo>
                  <a:pt x="508573" y="296919"/>
                  <a:pt x="629531" y="233687"/>
                  <a:pt x="775230" y="181451"/>
                </a:cubicBezTo>
                <a:cubicBezTo>
                  <a:pt x="920929" y="129215"/>
                  <a:pt x="1088621" y="79729"/>
                  <a:pt x="1253563" y="49487"/>
                </a:cubicBezTo>
                <a:cubicBezTo>
                  <a:pt x="1418505" y="19245"/>
                  <a:pt x="1616437" y="0"/>
                  <a:pt x="1764885" y="0"/>
                </a:cubicBezTo>
                <a:cubicBezTo>
                  <a:pt x="1913333" y="0"/>
                  <a:pt x="2028793" y="24743"/>
                  <a:pt x="2144253" y="49487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rot="10800000" flipV="1">
            <a:off x="1286551" y="5954874"/>
            <a:ext cx="1253566" cy="5113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 flipH="1" flipV="1">
            <a:off x="1397807" y="4812566"/>
            <a:ext cx="2284617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2539321" y="5954874"/>
            <a:ext cx="1956350" cy="5113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上矢印 28"/>
          <p:cNvSpPr/>
          <p:nvPr/>
        </p:nvSpPr>
        <p:spPr>
          <a:xfrm>
            <a:off x="2314293" y="6368796"/>
            <a:ext cx="484632" cy="978408"/>
          </a:xfrm>
          <a:prstGeom prst="up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04026" y="646623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Incident light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48232" y="4108591"/>
            <a:ext cx="3715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0000FF"/>
                </a:solidFill>
              </a:rPr>
              <a:t>B</a:t>
            </a:r>
            <a:endParaRPr kumimoji="1" lang="ja-JP" altLang="en-US" sz="2600" b="1" dirty="0">
              <a:solidFill>
                <a:srgbClr val="0000FF"/>
              </a:solidFill>
            </a:endParaRPr>
          </a:p>
        </p:txBody>
      </p:sp>
      <p:graphicFrame>
        <p:nvGraphicFramePr>
          <p:cNvPr id="115717" name="Object 5"/>
          <p:cNvGraphicFramePr>
            <a:graphicFrameLocks noChangeAspect="1"/>
          </p:cNvGraphicFramePr>
          <p:nvPr/>
        </p:nvGraphicFramePr>
        <p:xfrm>
          <a:off x="2626731" y="4571248"/>
          <a:ext cx="510913" cy="418992"/>
        </p:xfrm>
        <a:graphic>
          <a:graphicData uri="http://schemas.openxmlformats.org/presentationml/2006/ole">
            <p:oleObj spid="_x0000_s404483" name="数式" r:id="rId6" imgW="215900" imgH="177800" progId="Equation.3">
              <p:embed/>
            </p:oleObj>
          </a:graphicData>
        </a:graphic>
      </p:graphicFrame>
      <p:sp>
        <p:nvSpPr>
          <p:cNvPr id="32" name="フリーフォーム 31"/>
          <p:cNvSpPr/>
          <p:nvPr/>
        </p:nvSpPr>
        <p:spPr>
          <a:xfrm>
            <a:off x="1493248" y="4976716"/>
            <a:ext cx="420513" cy="451908"/>
          </a:xfrm>
          <a:custGeom>
            <a:avLst/>
            <a:gdLst>
              <a:gd name="connsiteX0" fmla="*/ 0 w 420513"/>
              <a:gd name="connsiteY0" fmla="*/ 360383 h 451908"/>
              <a:gd name="connsiteX1" fmla="*/ 205966 w 420513"/>
              <a:gd name="connsiteY1" fmla="*/ 429027 h 451908"/>
              <a:gd name="connsiteX2" fmla="*/ 394767 w 420513"/>
              <a:gd name="connsiteY2" fmla="*/ 223094 h 451908"/>
              <a:gd name="connsiteX3" fmla="*/ 360439 w 420513"/>
              <a:gd name="connsiteY3" fmla="*/ 85805 h 451908"/>
              <a:gd name="connsiteX4" fmla="*/ 326112 w 420513"/>
              <a:gd name="connsiteY4" fmla="*/ 0 h 4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513" h="451908">
                <a:moveTo>
                  <a:pt x="0" y="360383"/>
                </a:moveTo>
                <a:cubicBezTo>
                  <a:pt x="70086" y="406145"/>
                  <a:pt x="140172" y="451908"/>
                  <a:pt x="205966" y="429027"/>
                </a:cubicBezTo>
                <a:cubicBezTo>
                  <a:pt x="271760" y="406146"/>
                  <a:pt x="369021" y="280298"/>
                  <a:pt x="394767" y="223094"/>
                </a:cubicBezTo>
                <a:cubicBezTo>
                  <a:pt x="420513" y="165890"/>
                  <a:pt x="371882" y="122987"/>
                  <a:pt x="360439" y="85805"/>
                </a:cubicBezTo>
                <a:cubicBezTo>
                  <a:pt x="348996" y="48623"/>
                  <a:pt x="337554" y="24311"/>
                  <a:pt x="326112" y="0"/>
                </a:cubicBez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15719" name="Object 7"/>
          <p:cNvGraphicFramePr>
            <a:graphicFrameLocks noChangeAspect="1"/>
          </p:cNvGraphicFramePr>
          <p:nvPr/>
        </p:nvGraphicFramePr>
        <p:xfrm>
          <a:off x="1493248" y="5403709"/>
          <a:ext cx="510643" cy="418538"/>
        </p:xfrm>
        <a:graphic>
          <a:graphicData uri="http://schemas.openxmlformats.org/presentationml/2006/ole">
            <p:oleObj spid="_x0000_s404484" name="数式" r:id="rId7" imgW="215900" imgH="177800" progId="Equation.3">
              <p:embed/>
            </p:oleObj>
          </a:graphicData>
        </a:graphic>
      </p:graphicFrame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978150" y="3738945"/>
          <a:ext cx="419892" cy="418537"/>
        </p:xfrm>
        <a:graphic>
          <a:graphicData uri="http://schemas.openxmlformats.org/presentationml/2006/ole">
            <p:oleObj spid="_x0000_s404485" name="数式" r:id="rId8" imgW="177800" imgH="177800" progId="Equation.3">
              <p:embed/>
            </p:oleObj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6237103" y="1726479"/>
            <a:ext cx="1755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90</a:t>
            </a:r>
            <a:r>
              <a:rPr lang="en-US" altLang="en-US" sz="2200" dirty="0" smtClean="0"/>
              <a:t>° scattering</a:t>
            </a:r>
            <a:endParaRPr kumimoji="1" lang="ja-JP" altLang="en-US" sz="2200" dirty="0"/>
          </a:p>
        </p:txBody>
      </p:sp>
      <p:sp>
        <p:nvSpPr>
          <p:cNvPr id="25" name="テキスト ボックス 24"/>
          <p:cNvSpPr txBox="1"/>
          <p:nvPr/>
        </p:nvSpPr>
        <p:spPr>
          <a:xfrm rot="16200000">
            <a:off x="4092792" y="3158985"/>
            <a:ext cx="136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ε</a:t>
            </a:r>
            <a:r>
              <a:rPr kumimoji="1" lang="en-US" altLang="ja-JP" sz="2600" baseline="-25000" dirty="0" smtClean="0"/>
              <a:t>Q</a:t>
            </a:r>
            <a:endParaRPr kumimoji="1" lang="ja-JP" altLang="en-US" sz="2600" baseline="-25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895242" y="5973789"/>
            <a:ext cx="136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ε</a:t>
            </a:r>
            <a:r>
              <a:rPr lang="en-US" altLang="ja-JP" sz="2600" baseline="-25000" dirty="0" smtClean="0"/>
              <a:t>U</a:t>
            </a:r>
            <a:endParaRPr kumimoji="1" lang="ja-JP" altLang="en-US" sz="2600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856166" y="569205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168106" y="56920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460084" y="569205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−0.4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22234" y="513618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0.0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003322" y="356453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0.4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03322" y="199826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0.8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417384" y="2421638"/>
            <a:ext cx="9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θ</a:t>
            </a:r>
            <a:r>
              <a:rPr kumimoji="1" lang="en-US" altLang="ja-JP" baseline="-25000" dirty="0" smtClean="0">
                <a:solidFill>
                  <a:srgbClr val="0000FF"/>
                </a:solidFill>
              </a:rPr>
              <a:t>B</a:t>
            </a:r>
            <a:r>
              <a:rPr kumimoji="1" lang="en-US" altLang="ja-JP" dirty="0" smtClean="0">
                <a:solidFill>
                  <a:srgbClr val="0000FF"/>
                </a:solidFill>
              </a:rPr>
              <a:t> = 10°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88356" y="3276265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20°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382710" y="4226939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3</a:t>
            </a:r>
            <a:r>
              <a:rPr kumimoji="1" lang="en-US" altLang="ja-JP" dirty="0" smtClean="0">
                <a:solidFill>
                  <a:srgbClr val="0000FF"/>
                </a:solidFill>
              </a:rPr>
              <a:t>0°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743012" y="5003750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4</a:t>
            </a:r>
            <a:r>
              <a:rPr kumimoji="1" lang="en-US" altLang="ja-JP" dirty="0" smtClean="0">
                <a:solidFill>
                  <a:srgbClr val="0000FF"/>
                </a:solidFill>
              </a:rPr>
              <a:t>0°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504463" y="5322724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50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752901" y="5415114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60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554577" y="4285613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70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450320" y="3719721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80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057701" y="3502789"/>
            <a:ext cx="4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90</a:t>
            </a:r>
            <a:r>
              <a:rPr kumimoji="1" lang="en-US" altLang="ja-JP" dirty="0" smtClean="0">
                <a:solidFill>
                  <a:srgbClr val="0000FF"/>
                </a:solidFill>
              </a:rPr>
              <a:t>°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53" name="フリーフォーム 52"/>
          <p:cNvSpPr/>
          <p:nvPr/>
        </p:nvSpPr>
        <p:spPr>
          <a:xfrm>
            <a:off x="6570191" y="3843551"/>
            <a:ext cx="1068746" cy="1506705"/>
          </a:xfrm>
          <a:custGeom>
            <a:avLst/>
            <a:gdLst>
              <a:gd name="connsiteX0" fmla="*/ 527109 w 1068746"/>
              <a:gd name="connsiteY0" fmla="*/ 1485952 h 1506705"/>
              <a:gd name="connsiteX1" fmla="*/ 265630 w 1068746"/>
              <a:gd name="connsiteY1" fmla="*/ 1348979 h 1506705"/>
              <a:gd name="connsiteX2" fmla="*/ 103762 w 1068746"/>
              <a:gd name="connsiteY2" fmla="*/ 1062581 h 1506705"/>
              <a:gd name="connsiteX3" fmla="*/ 53956 w 1068746"/>
              <a:gd name="connsiteY3" fmla="*/ 838443 h 1506705"/>
              <a:gd name="connsiteX4" fmla="*/ 4150 w 1068746"/>
              <a:gd name="connsiteY4" fmla="*/ 701469 h 1506705"/>
              <a:gd name="connsiteX5" fmla="*/ 78859 w 1068746"/>
              <a:gd name="connsiteY5" fmla="*/ 327906 h 1506705"/>
              <a:gd name="connsiteX6" fmla="*/ 265630 w 1068746"/>
              <a:gd name="connsiteY6" fmla="*/ 116220 h 1506705"/>
              <a:gd name="connsiteX7" fmla="*/ 477304 w 1068746"/>
              <a:gd name="connsiteY7" fmla="*/ 16603 h 1506705"/>
              <a:gd name="connsiteX8" fmla="*/ 576915 w 1068746"/>
              <a:gd name="connsiteY8" fmla="*/ 16603 h 1506705"/>
              <a:gd name="connsiteX9" fmla="*/ 813492 w 1068746"/>
              <a:gd name="connsiteY9" fmla="*/ 116220 h 1506705"/>
              <a:gd name="connsiteX10" fmla="*/ 962909 w 1068746"/>
              <a:gd name="connsiteY10" fmla="*/ 340358 h 1506705"/>
              <a:gd name="connsiteX11" fmla="*/ 1062520 w 1068746"/>
              <a:gd name="connsiteY11" fmla="*/ 576948 h 1506705"/>
              <a:gd name="connsiteX12" fmla="*/ 1000263 w 1068746"/>
              <a:gd name="connsiteY12" fmla="*/ 875799 h 1506705"/>
              <a:gd name="connsiteX13" fmla="*/ 888200 w 1068746"/>
              <a:gd name="connsiteY13" fmla="*/ 1174650 h 1506705"/>
              <a:gd name="connsiteX14" fmla="*/ 788589 w 1068746"/>
              <a:gd name="connsiteY14" fmla="*/ 1386336 h 1506705"/>
              <a:gd name="connsiteX15" fmla="*/ 576915 w 1068746"/>
              <a:gd name="connsiteY15" fmla="*/ 1473500 h 1506705"/>
              <a:gd name="connsiteX16" fmla="*/ 527109 w 1068746"/>
              <a:gd name="connsiteY16" fmla="*/ 1485952 h 150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8746" h="1506705">
                <a:moveTo>
                  <a:pt x="527109" y="1485952"/>
                </a:moveTo>
                <a:cubicBezTo>
                  <a:pt x="475228" y="1465199"/>
                  <a:pt x="336188" y="1419541"/>
                  <a:pt x="265630" y="1348979"/>
                </a:cubicBezTo>
                <a:cubicBezTo>
                  <a:pt x="195072" y="1278417"/>
                  <a:pt x="139041" y="1147670"/>
                  <a:pt x="103762" y="1062581"/>
                </a:cubicBezTo>
                <a:cubicBezTo>
                  <a:pt x="68483" y="977492"/>
                  <a:pt x="70558" y="898628"/>
                  <a:pt x="53956" y="838443"/>
                </a:cubicBezTo>
                <a:cubicBezTo>
                  <a:pt x="37354" y="778258"/>
                  <a:pt x="0" y="786558"/>
                  <a:pt x="4150" y="701469"/>
                </a:cubicBezTo>
                <a:cubicBezTo>
                  <a:pt x="8300" y="616380"/>
                  <a:pt x="35279" y="425447"/>
                  <a:pt x="78859" y="327906"/>
                </a:cubicBezTo>
                <a:cubicBezTo>
                  <a:pt x="122439" y="230365"/>
                  <a:pt x="199222" y="168104"/>
                  <a:pt x="265630" y="116220"/>
                </a:cubicBezTo>
                <a:cubicBezTo>
                  <a:pt x="332038" y="64336"/>
                  <a:pt x="425423" y="33206"/>
                  <a:pt x="477304" y="16603"/>
                </a:cubicBezTo>
                <a:cubicBezTo>
                  <a:pt x="529185" y="0"/>
                  <a:pt x="520884" y="0"/>
                  <a:pt x="576915" y="16603"/>
                </a:cubicBezTo>
                <a:cubicBezTo>
                  <a:pt x="632946" y="33206"/>
                  <a:pt x="749160" y="62261"/>
                  <a:pt x="813492" y="116220"/>
                </a:cubicBezTo>
                <a:cubicBezTo>
                  <a:pt x="877824" y="170179"/>
                  <a:pt x="921404" y="263570"/>
                  <a:pt x="962909" y="340358"/>
                </a:cubicBezTo>
                <a:cubicBezTo>
                  <a:pt x="1004414" y="417146"/>
                  <a:pt x="1056294" y="487708"/>
                  <a:pt x="1062520" y="576948"/>
                </a:cubicBezTo>
                <a:cubicBezTo>
                  <a:pt x="1068746" y="666188"/>
                  <a:pt x="1029316" y="776182"/>
                  <a:pt x="1000263" y="875799"/>
                </a:cubicBezTo>
                <a:cubicBezTo>
                  <a:pt x="971210" y="975416"/>
                  <a:pt x="923479" y="1089561"/>
                  <a:pt x="888200" y="1174650"/>
                </a:cubicBezTo>
                <a:cubicBezTo>
                  <a:pt x="852921" y="1259739"/>
                  <a:pt x="840470" y="1336528"/>
                  <a:pt x="788589" y="1386336"/>
                </a:cubicBezTo>
                <a:cubicBezTo>
                  <a:pt x="736708" y="1436144"/>
                  <a:pt x="624645" y="1456897"/>
                  <a:pt x="576915" y="1473500"/>
                </a:cubicBezTo>
                <a:cubicBezTo>
                  <a:pt x="529185" y="1490103"/>
                  <a:pt x="578990" y="1506705"/>
                  <a:pt x="527109" y="148595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665726" y="4501418"/>
            <a:ext cx="181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b="1" dirty="0" smtClean="0">
                <a:solidFill>
                  <a:srgbClr val="FF0000"/>
                </a:solidFill>
              </a:rPr>
              <a:t>90° ambiguity </a:t>
            </a:r>
          </a:p>
          <a:p>
            <a:pPr algn="ctr"/>
            <a:r>
              <a:rPr lang="en-US" altLang="ja-JP" sz="2200" b="1" dirty="0" smtClean="0">
                <a:solidFill>
                  <a:srgbClr val="FF0000"/>
                </a:solidFill>
              </a:rPr>
              <a:t>occur</a:t>
            </a:r>
            <a:endParaRPr kumimoji="1" lang="en-US" altLang="ja-JP" sz="2200" b="1" dirty="0" smtClean="0">
              <a:solidFill>
                <a:srgbClr val="FF0000"/>
              </a:solidFill>
            </a:endParaRPr>
          </a:p>
        </p:txBody>
      </p:sp>
      <p:cxnSp>
        <p:nvCxnSpPr>
          <p:cNvPr id="56" name="直線矢印コネクタ 55"/>
          <p:cNvCxnSpPr>
            <a:stCxn id="54" idx="3"/>
            <a:endCxn id="53" idx="3"/>
          </p:cNvCxnSpPr>
          <p:nvPr/>
        </p:nvCxnSpPr>
        <p:spPr>
          <a:xfrm flipV="1">
            <a:off x="5479043" y="4681994"/>
            <a:ext cx="1145104" cy="20414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角丸四角形 56"/>
          <p:cNvSpPr/>
          <p:nvPr/>
        </p:nvSpPr>
        <p:spPr>
          <a:xfrm>
            <a:off x="3848232" y="2228711"/>
            <a:ext cx="1105778" cy="1031922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1030558" y="2207174"/>
            <a:ext cx="2817673" cy="1031922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37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7" grpId="0" animBg="1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フィット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0111"/>
            <a:ext cx="4719082" cy="54426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Fitting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6839" y="1460257"/>
            <a:ext cx="39538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Fitting only with B field</a:t>
            </a:r>
          </a:p>
          <a:p>
            <a:r>
              <a:rPr lang="en-US" altLang="ja-JP" sz="2000" dirty="0" smtClean="0"/>
              <a:t>Method: </a:t>
            </a:r>
            <a:r>
              <a:rPr lang="en-US" altLang="ja-JP" sz="2000" dirty="0" err="1" smtClean="0"/>
              <a:t>López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Ariste</a:t>
            </a:r>
            <a:r>
              <a:rPr lang="en-US" altLang="ja-JP" sz="2000" dirty="0" smtClean="0"/>
              <a:t> &amp; </a:t>
            </a:r>
            <a:r>
              <a:rPr lang="en-US" altLang="ja-JP" sz="2000" dirty="0" err="1" smtClean="0"/>
              <a:t>Casini</a:t>
            </a:r>
            <a:r>
              <a:rPr lang="en-US" altLang="ja-JP" sz="2000" dirty="0" smtClean="0"/>
              <a:t>  2002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94587" y="2491721"/>
            <a:ext cx="2384975" cy="12926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Scattering</a:t>
            </a:r>
          </a:p>
          <a:p>
            <a:r>
              <a:rPr lang="en-US" altLang="ja-JP" sz="2600" dirty="0" err="1" smtClean="0"/>
              <a:t>Hanle</a:t>
            </a:r>
            <a:r>
              <a:rPr lang="en-US" altLang="ja-JP" sz="2600" dirty="0" smtClean="0"/>
              <a:t> effect </a:t>
            </a:r>
          </a:p>
          <a:p>
            <a:r>
              <a:rPr lang="ja-JP" altLang="en-US" sz="2600" dirty="0" smtClean="0">
                <a:sym typeface="Wingdings"/>
              </a:rPr>
              <a:t></a:t>
            </a:r>
            <a:r>
              <a:rPr lang="en-US" altLang="ja-JP" sz="2600" dirty="0" smtClean="0">
                <a:sym typeface="Wingdings"/>
              </a:rPr>
              <a:t>Direction of B</a:t>
            </a:r>
            <a:endParaRPr lang="en-US" altLang="ja-JP" sz="2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3098" y="4256031"/>
            <a:ext cx="3140854" cy="86177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600" dirty="0" smtClean="0"/>
              <a:t>Zeeman effect </a:t>
            </a:r>
            <a:r>
              <a:rPr lang="ja-JP" altLang="en-US" sz="2400" dirty="0" smtClean="0">
                <a:sym typeface="Wingdings"/>
              </a:rPr>
              <a:t></a:t>
            </a:r>
            <a:r>
              <a:rPr lang="en-US" altLang="ja-JP" sz="2400" dirty="0" smtClean="0">
                <a:sym typeface="Wingdings"/>
              </a:rPr>
              <a:t> B</a:t>
            </a:r>
            <a:r>
              <a:rPr lang="en-US" altLang="ja-JP" sz="2400" baseline="-25000" dirty="0" smtClean="0">
                <a:sym typeface="Wingdings"/>
              </a:rPr>
              <a:t>LOS</a:t>
            </a:r>
            <a:endParaRPr lang="en-US" altLang="ja-JP" sz="2400" baseline="-25000" dirty="0" smtClean="0"/>
          </a:p>
          <a:p>
            <a:r>
              <a:rPr lang="en-US" altLang="ja-JP" sz="2400" dirty="0" smtClean="0"/>
              <a:t>Alignment - Orientation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rot="10800000" flipV="1">
            <a:off x="3255491" y="3137542"/>
            <a:ext cx="1463592" cy="1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1"/>
          </p:cNvCxnSpPr>
          <p:nvPr/>
        </p:nvCxnSpPr>
        <p:spPr>
          <a:xfrm rot="10800000" flipV="1">
            <a:off x="3176941" y="3138052"/>
            <a:ext cx="1517647" cy="1110166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 flipV="1">
            <a:off x="3255492" y="4700285"/>
            <a:ext cx="1537607" cy="604671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4475584" y="5291589"/>
            <a:ext cx="3546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=&gt;Upper limit of E field</a:t>
            </a:r>
          </a:p>
        </p:txBody>
      </p:sp>
      <p:grpSp>
        <p:nvGrpSpPr>
          <p:cNvPr id="3" name="図形グループ 40"/>
          <p:cNvGrpSpPr/>
          <p:nvPr/>
        </p:nvGrpSpPr>
        <p:grpSpPr>
          <a:xfrm>
            <a:off x="7012377" y="2338834"/>
            <a:ext cx="2362344" cy="1711093"/>
            <a:chOff x="6696796" y="3198954"/>
            <a:chExt cx="2614163" cy="1711093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6799442" y="3654468"/>
              <a:ext cx="6350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7586861" y="3653674"/>
              <a:ext cx="6350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435111" y="3653674"/>
              <a:ext cx="6350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586861" y="4598810"/>
              <a:ext cx="63501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 rot="16200000" flipH="1">
              <a:off x="7040526" y="3740221"/>
              <a:ext cx="942754" cy="774423"/>
            </a:xfrm>
            <a:prstGeom prst="straightConnector1">
              <a:avLst/>
            </a:prstGeom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16200000" flipH="1">
              <a:off x="7427740" y="4127434"/>
              <a:ext cx="942754" cy="2"/>
            </a:xfrm>
            <a:prstGeom prst="straightConnector1">
              <a:avLst/>
            </a:prstGeom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5400000">
              <a:off x="7854494" y="3698297"/>
              <a:ext cx="942754" cy="853506"/>
            </a:xfrm>
            <a:prstGeom prst="straightConnector1">
              <a:avLst/>
            </a:prstGeom>
            <a:ln w="254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6696796" y="3320147"/>
              <a:ext cx="110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</a:t>
              </a:r>
              <a:r>
                <a:rPr kumimoji="1" lang="en-US" altLang="ja-JP" dirty="0" smtClean="0"/>
                <a:t>=</a:t>
              </a:r>
              <a:r>
                <a:rPr lang="en-US" altLang="ja-JP" dirty="0" smtClean="0"/>
                <a:t>−</a:t>
              </a:r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578959" y="3331916"/>
              <a:ext cx="833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</a:t>
              </a:r>
              <a:r>
                <a:rPr kumimoji="1" lang="en-US" altLang="ja-JP" dirty="0" smtClean="0"/>
                <a:t>=0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8412833" y="3329416"/>
              <a:ext cx="898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M</a:t>
              </a:r>
              <a:r>
                <a:rPr kumimoji="1" lang="en-US" altLang="ja-JP" dirty="0" smtClean="0"/>
                <a:t>=1</a:t>
              </a:r>
              <a:endParaRPr kumimoji="1" lang="ja-JP" altLang="en-US" dirty="0"/>
            </a:p>
          </p:txBody>
        </p:sp>
        <p:grpSp>
          <p:nvGrpSpPr>
            <p:cNvPr id="4" name="図形グループ 80"/>
            <p:cNvGrpSpPr/>
            <p:nvPr/>
          </p:nvGrpSpPr>
          <p:grpSpPr>
            <a:xfrm>
              <a:off x="7179340" y="3996218"/>
              <a:ext cx="375938" cy="192077"/>
              <a:chOff x="7569968" y="3702313"/>
              <a:chExt cx="375938" cy="192077"/>
            </a:xfrm>
          </p:grpSpPr>
          <p:sp>
            <p:nvSpPr>
              <p:cNvPr id="31" name="円/楕円 30"/>
              <p:cNvSpPr>
                <a:spLocks noChangeAspect="1"/>
              </p:cNvSpPr>
              <p:nvPr/>
            </p:nvSpPr>
            <p:spPr>
              <a:xfrm>
                <a:off x="7569968" y="3702313"/>
                <a:ext cx="375938" cy="192077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2" name="直線矢印コネクタ 31"/>
              <p:cNvCxnSpPr/>
              <p:nvPr/>
            </p:nvCxnSpPr>
            <p:spPr>
              <a:xfrm flipH="1" flipV="1">
                <a:off x="7658417" y="3702313"/>
                <a:ext cx="64897" cy="3414"/>
              </a:xfrm>
              <a:prstGeom prst="straightConnector1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図形グループ 83"/>
            <p:cNvGrpSpPr/>
            <p:nvPr/>
          </p:nvGrpSpPr>
          <p:grpSpPr>
            <a:xfrm>
              <a:off x="8192943" y="4002466"/>
              <a:ext cx="410396" cy="200971"/>
              <a:chOff x="7604836" y="2400879"/>
              <a:chExt cx="410396" cy="587662"/>
            </a:xfrm>
          </p:grpSpPr>
          <p:sp>
            <p:nvSpPr>
              <p:cNvPr id="34" name="円/楕円 33"/>
              <p:cNvSpPr>
                <a:spLocks/>
              </p:cNvSpPr>
              <p:nvPr/>
            </p:nvSpPr>
            <p:spPr>
              <a:xfrm>
                <a:off x="7604836" y="2400879"/>
                <a:ext cx="410396" cy="58766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 flipV="1">
                <a:off x="7825089" y="2400882"/>
                <a:ext cx="64897" cy="3414"/>
              </a:xfrm>
              <a:prstGeom prst="straightConnector1">
                <a:avLst/>
              </a:pr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直線矢印コネクタ 35"/>
            <p:cNvCxnSpPr/>
            <p:nvPr/>
          </p:nvCxnSpPr>
          <p:spPr>
            <a:xfrm rot="5400000">
              <a:off x="7556035" y="4072653"/>
              <a:ext cx="684571" cy="1588"/>
            </a:xfrm>
            <a:prstGeom prst="straightConnector1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6985673" y="3201066"/>
              <a:ext cx="194394" cy="1943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8610754" y="3198954"/>
              <a:ext cx="194394" cy="19439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386807" y="4540715"/>
              <a:ext cx="1200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J=0, M</a:t>
              </a:r>
              <a:r>
                <a:rPr kumimoji="1" lang="en-US" altLang="ja-JP" dirty="0" smtClean="0"/>
                <a:t>=0</a:t>
              </a:r>
              <a:endParaRPr kumimoji="1" lang="ja-JP" altLang="en-US" dirty="0"/>
            </a:p>
          </p:txBody>
        </p:sp>
        <p:sp>
          <p:nvSpPr>
            <p:cNvPr id="40" name="乗算記号 39"/>
            <p:cNvSpPr/>
            <p:nvPr/>
          </p:nvSpPr>
          <p:spPr>
            <a:xfrm>
              <a:off x="7606399" y="3779997"/>
              <a:ext cx="580012" cy="715269"/>
            </a:xfrm>
            <a:prstGeom prst="mathMultiply">
              <a:avLst>
                <a:gd name="adj1" fmla="val 428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428858" y="5796230"/>
            <a:ext cx="47937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Considering atomic polarization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ignored in previous studies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38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フィット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742" y="1386658"/>
            <a:ext cx="4719082" cy="5442602"/>
          </a:xfrm>
          <a:prstGeom prst="rect">
            <a:avLst/>
          </a:prstGeom>
        </p:spPr>
      </p:pic>
      <p:pic>
        <p:nvPicPr>
          <p:cNvPr id="11" name="図 10" descr="フィット例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8" y="1360111"/>
            <a:ext cx="4719082" cy="54426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3516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If enough electric field exist,</a:t>
            </a:r>
            <a:endParaRPr lang="ja-JP" altLang="en-US" dirty="0"/>
          </a:p>
        </p:txBody>
      </p:sp>
      <p:sp>
        <p:nvSpPr>
          <p:cNvPr id="41" name="フリーフォーム 40"/>
          <p:cNvSpPr/>
          <p:nvPr/>
        </p:nvSpPr>
        <p:spPr>
          <a:xfrm>
            <a:off x="1099676" y="2873312"/>
            <a:ext cx="3268065" cy="890650"/>
          </a:xfrm>
          <a:custGeom>
            <a:avLst/>
            <a:gdLst>
              <a:gd name="connsiteX0" fmla="*/ 0 w 3268065"/>
              <a:gd name="connsiteY0" fmla="*/ 503411 h 890650"/>
              <a:gd name="connsiteX1" fmla="*/ 1022238 w 3268065"/>
              <a:gd name="connsiteY1" fmla="*/ 503411 h 890650"/>
              <a:gd name="connsiteX2" fmla="*/ 1316519 w 3268065"/>
              <a:gd name="connsiteY2" fmla="*/ 69703 h 890650"/>
              <a:gd name="connsiteX3" fmla="*/ 1610800 w 3268065"/>
              <a:gd name="connsiteY3" fmla="*/ 890650 h 890650"/>
              <a:gd name="connsiteX4" fmla="*/ 1905080 w 3268065"/>
              <a:gd name="connsiteY4" fmla="*/ 69703 h 890650"/>
              <a:gd name="connsiteX5" fmla="*/ 2230338 w 3268065"/>
              <a:gd name="connsiteY5" fmla="*/ 472432 h 890650"/>
              <a:gd name="connsiteX6" fmla="*/ 3268065 w 3268065"/>
              <a:gd name="connsiteY6" fmla="*/ 472432 h 890650"/>
              <a:gd name="connsiteX7" fmla="*/ 3268065 w 3268065"/>
              <a:gd name="connsiteY7" fmla="*/ 472432 h 890650"/>
              <a:gd name="connsiteX8" fmla="*/ 3268065 w 3268065"/>
              <a:gd name="connsiteY8" fmla="*/ 472432 h 8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8065" h="890650">
                <a:moveTo>
                  <a:pt x="0" y="503411"/>
                </a:moveTo>
                <a:cubicBezTo>
                  <a:pt x="401409" y="539553"/>
                  <a:pt x="802818" y="575696"/>
                  <a:pt x="1022238" y="503411"/>
                </a:cubicBezTo>
                <a:cubicBezTo>
                  <a:pt x="1241658" y="431126"/>
                  <a:pt x="1218425" y="5163"/>
                  <a:pt x="1316519" y="69703"/>
                </a:cubicBezTo>
                <a:cubicBezTo>
                  <a:pt x="1414613" y="134243"/>
                  <a:pt x="1512707" y="890650"/>
                  <a:pt x="1610800" y="890650"/>
                </a:cubicBezTo>
                <a:cubicBezTo>
                  <a:pt x="1708893" y="890650"/>
                  <a:pt x="1801824" y="139406"/>
                  <a:pt x="1905080" y="69703"/>
                </a:cubicBezTo>
                <a:cubicBezTo>
                  <a:pt x="2008336" y="0"/>
                  <a:pt x="2003174" y="405311"/>
                  <a:pt x="2230338" y="472432"/>
                </a:cubicBezTo>
                <a:cubicBezTo>
                  <a:pt x="2457502" y="539553"/>
                  <a:pt x="3268065" y="472432"/>
                  <a:pt x="3268065" y="472432"/>
                </a:cubicBezTo>
                <a:lnTo>
                  <a:pt x="3268065" y="472432"/>
                </a:lnTo>
                <a:lnTo>
                  <a:pt x="3268065" y="47243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1099676" y="4009302"/>
            <a:ext cx="3268065" cy="890650"/>
          </a:xfrm>
          <a:custGeom>
            <a:avLst/>
            <a:gdLst>
              <a:gd name="connsiteX0" fmla="*/ 0 w 3268065"/>
              <a:gd name="connsiteY0" fmla="*/ 503411 h 890650"/>
              <a:gd name="connsiteX1" fmla="*/ 1022238 w 3268065"/>
              <a:gd name="connsiteY1" fmla="*/ 503411 h 890650"/>
              <a:gd name="connsiteX2" fmla="*/ 1316519 w 3268065"/>
              <a:gd name="connsiteY2" fmla="*/ 69703 h 890650"/>
              <a:gd name="connsiteX3" fmla="*/ 1610800 w 3268065"/>
              <a:gd name="connsiteY3" fmla="*/ 890650 h 890650"/>
              <a:gd name="connsiteX4" fmla="*/ 1905080 w 3268065"/>
              <a:gd name="connsiteY4" fmla="*/ 69703 h 890650"/>
              <a:gd name="connsiteX5" fmla="*/ 2230338 w 3268065"/>
              <a:gd name="connsiteY5" fmla="*/ 472432 h 890650"/>
              <a:gd name="connsiteX6" fmla="*/ 3268065 w 3268065"/>
              <a:gd name="connsiteY6" fmla="*/ 472432 h 890650"/>
              <a:gd name="connsiteX7" fmla="*/ 3268065 w 3268065"/>
              <a:gd name="connsiteY7" fmla="*/ 472432 h 890650"/>
              <a:gd name="connsiteX8" fmla="*/ 3268065 w 3268065"/>
              <a:gd name="connsiteY8" fmla="*/ 472432 h 8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8065" h="890650">
                <a:moveTo>
                  <a:pt x="0" y="503411"/>
                </a:moveTo>
                <a:cubicBezTo>
                  <a:pt x="401409" y="539553"/>
                  <a:pt x="802818" y="575696"/>
                  <a:pt x="1022238" y="503411"/>
                </a:cubicBezTo>
                <a:cubicBezTo>
                  <a:pt x="1241658" y="431126"/>
                  <a:pt x="1218425" y="5163"/>
                  <a:pt x="1316519" y="69703"/>
                </a:cubicBezTo>
                <a:cubicBezTo>
                  <a:pt x="1414613" y="134243"/>
                  <a:pt x="1512707" y="890650"/>
                  <a:pt x="1610800" y="890650"/>
                </a:cubicBezTo>
                <a:cubicBezTo>
                  <a:pt x="1708893" y="890650"/>
                  <a:pt x="1801824" y="139406"/>
                  <a:pt x="1905080" y="69703"/>
                </a:cubicBezTo>
                <a:cubicBezTo>
                  <a:pt x="2008336" y="0"/>
                  <a:pt x="2003174" y="405311"/>
                  <a:pt x="2230338" y="472432"/>
                </a:cubicBezTo>
                <a:cubicBezTo>
                  <a:pt x="2457502" y="539553"/>
                  <a:pt x="3268065" y="472432"/>
                  <a:pt x="3268065" y="472432"/>
                </a:cubicBezTo>
                <a:lnTo>
                  <a:pt x="3268065" y="472432"/>
                </a:lnTo>
                <a:lnTo>
                  <a:pt x="3268065" y="47243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4909842" y="3542030"/>
            <a:ext cx="3360996" cy="1032637"/>
          </a:xfrm>
          <a:custGeom>
            <a:avLst/>
            <a:gdLst>
              <a:gd name="connsiteX0" fmla="*/ 0 w 3360996"/>
              <a:gd name="connsiteY0" fmla="*/ 1017147 h 1032637"/>
              <a:gd name="connsiteX1" fmla="*/ 944796 w 3360996"/>
              <a:gd name="connsiteY1" fmla="*/ 1032637 h 1032637"/>
              <a:gd name="connsiteX2" fmla="*/ 1177123 w 3360996"/>
              <a:gd name="connsiteY2" fmla="*/ 1001658 h 1032637"/>
              <a:gd name="connsiteX3" fmla="*/ 1301031 w 3360996"/>
              <a:gd name="connsiteY3" fmla="*/ 862252 h 1032637"/>
              <a:gd name="connsiteX4" fmla="*/ 1393962 w 3360996"/>
              <a:gd name="connsiteY4" fmla="*/ 598929 h 1032637"/>
              <a:gd name="connsiteX5" fmla="*/ 1502381 w 3360996"/>
              <a:gd name="connsiteY5" fmla="*/ 289138 h 1032637"/>
              <a:gd name="connsiteX6" fmla="*/ 1657265 w 3360996"/>
              <a:gd name="connsiteY6" fmla="*/ 10326 h 1032637"/>
              <a:gd name="connsiteX7" fmla="*/ 1874104 w 3360996"/>
              <a:gd name="connsiteY7" fmla="*/ 351096 h 1032637"/>
              <a:gd name="connsiteX8" fmla="*/ 1951546 w 3360996"/>
              <a:gd name="connsiteY8" fmla="*/ 629908 h 1032637"/>
              <a:gd name="connsiteX9" fmla="*/ 2106431 w 3360996"/>
              <a:gd name="connsiteY9" fmla="*/ 955189 h 1032637"/>
              <a:gd name="connsiteX10" fmla="*/ 2354246 w 3360996"/>
              <a:gd name="connsiteY10" fmla="*/ 1001658 h 1032637"/>
              <a:gd name="connsiteX11" fmla="*/ 2787923 w 3360996"/>
              <a:gd name="connsiteY11" fmla="*/ 970679 h 1032637"/>
              <a:gd name="connsiteX12" fmla="*/ 3360996 w 3360996"/>
              <a:gd name="connsiteY12" fmla="*/ 1032637 h 10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996" h="1032637">
                <a:moveTo>
                  <a:pt x="0" y="1017147"/>
                </a:moveTo>
                <a:lnTo>
                  <a:pt x="944796" y="1032637"/>
                </a:lnTo>
                <a:cubicBezTo>
                  <a:pt x="1140983" y="1030056"/>
                  <a:pt x="1117751" y="1030055"/>
                  <a:pt x="1177123" y="1001658"/>
                </a:cubicBezTo>
                <a:cubicBezTo>
                  <a:pt x="1236495" y="973261"/>
                  <a:pt x="1264891" y="929373"/>
                  <a:pt x="1301031" y="862252"/>
                </a:cubicBezTo>
                <a:cubicBezTo>
                  <a:pt x="1337171" y="795131"/>
                  <a:pt x="1360404" y="694448"/>
                  <a:pt x="1393962" y="598929"/>
                </a:cubicBezTo>
                <a:cubicBezTo>
                  <a:pt x="1427520" y="503410"/>
                  <a:pt x="1458497" y="387239"/>
                  <a:pt x="1502381" y="289138"/>
                </a:cubicBezTo>
                <a:cubicBezTo>
                  <a:pt x="1546265" y="191037"/>
                  <a:pt x="1595311" y="0"/>
                  <a:pt x="1657265" y="10326"/>
                </a:cubicBezTo>
                <a:cubicBezTo>
                  <a:pt x="1719219" y="20652"/>
                  <a:pt x="1825057" y="247832"/>
                  <a:pt x="1874104" y="351096"/>
                </a:cubicBezTo>
                <a:cubicBezTo>
                  <a:pt x="1923151" y="454360"/>
                  <a:pt x="1912825" y="529226"/>
                  <a:pt x="1951546" y="629908"/>
                </a:cubicBezTo>
                <a:cubicBezTo>
                  <a:pt x="1990267" y="730590"/>
                  <a:pt x="2039314" y="893231"/>
                  <a:pt x="2106431" y="955189"/>
                </a:cubicBezTo>
                <a:cubicBezTo>
                  <a:pt x="2173548" y="1017147"/>
                  <a:pt x="2240664" y="999076"/>
                  <a:pt x="2354246" y="1001658"/>
                </a:cubicBezTo>
                <a:cubicBezTo>
                  <a:pt x="2467828" y="1004240"/>
                  <a:pt x="2620131" y="965516"/>
                  <a:pt x="2787923" y="970679"/>
                </a:cubicBezTo>
                <a:cubicBezTo>
                  <a:pt x="2955715" y="975842"/>
                  <a:pt x="3158355" y="1004239"/>
                  <a:pt x="3360996" y="10326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/>
          <p:cNvSpPr/>
          <p:nvPr/>
        </p:nvSpPr>
        <p:spPr>
          <a:xfrm>
            <a:off x="4922850" y="2369983"/>
            <a:ext cx="3360996" cy="1032637"/>
          </a:xfrm>
          <a:custGeom>
            <a:avLst/>
            <a:gdLst>
              <a:gd name="connsiteX0" fmla="*/ 0 w 3360996"/>
              <a:gd name="connsiteY0" fmla="*/ 1017147 h 1032637"/>
              <a:gd name="connsiteX1" fmla="*/ 944796 w 3360996"/>
              <a:gd name="connsiteY1" fmla="*/ 1032637 h 1032637"/>
              <a:gd name="connsiteX2" fmla="*/ 1177123 w 3360996"/>
              <a:gd name="connsiteY2" fmla="*/ 1001658 h 1032637"/>
              <a:gd name="connsiteX3" fmla="*/ 1301031 w 3360996"/>
              <a:gd name="connsiteY3" fmla="*/ 862252 h 1032637"/>
              <a:gd name="connsiteX4" fmla="*/ 1393962 w 3360996"/>
              <a:gd name="connsiteY4" fmla="*/ 598929 h 1032637"/>
              <a:gd name="connsiteX5" fmla="*/ 1502381 w 3360996"/>
              <a:gd name="connsiteY5" fmla="*/ 289138 h 1032637"/>
              <a:gd name="connsiteX6" fmla="*/ 1657265 w 3360996"/>
              <a:gd name="connsiteY6" fmla="*/ 10326 h 1032637"/>
              <a:gd name="connsiteX7" fmla="*/ 1874104 w 3360996"/>
              <a:gd name="connsiteY7" fmla="*/ 351096 h 1032637"/>
              <a:gd name="connsiteX8" fmla="*/ 1951546 w 3360996"/>
              <a:gd name="connsiteY8" fmla="*/ 629908 h 1032637"/>
              <a:gd name="connsiteX9" fmla="*/ 2106431 w 3360996"/>
              <a:gd name="connsiteY9" fmla="*/ 955189 h 1032637"/>
              <a:gd name="connsiteX10" fmla="*/ 2354246 w 3360996"/>
              <a:gd name="connsiteY10" fmla="*/ 1001658 h 1032637"/>
              <a:gd name="connsiteX11" fmla="*/ 2787923 w 3360996"/>
              <a:gd name="connsiteY11" fmla="*/ 970679 h 1032637"/>
              <a:gd name="connsiteX12" fmla="*/ 3360996 w 3360996"/>
              <a:gd name="connsiteY12" fmla="*/ 1032637 h 10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996" h="1032637">
                <a:moveTo>
                  <a:pt x="0" y="1017147"/>
                </a:moveTo>
                <a:lnTo>
                  <a:pt x="944796" y="1032637"/>
                </a:lnTo>
                <a:cubicBezTo>
                  <a:pt x="1140983" y="1030056"/>
                  <a:pt x="1117751" y="1030055"/>
                  <a:pt x="1177123" y="1001658"/>
                </a:cubicBezTo>
                <a:cubicBezTo>
                  <a:pt x="1236495" y="973261"/>
                  <a:pt x="1264891" y="929373"/>
                  <a:pt x="1301031" y="862252"/>
                </a:cubicBezTo>
                <a:cubicBezTo>
                  <a:pt x="1337171" y="795131"/>
                  <a:pt x="1360404" y="694448"/>
                  <a:pt x="1393962" y="598929"/>
                </a:cubicBezTo>
                <a:cubicBezTo>
                  <a:pt x="1427520" y="503410"/>
                  <a:pt x="1458497" y="387239"/>
                  <a:pt x="1502381" y="289138"/>
                </a:cubicBezTo>
                <a:cubicBezTo>
                  <a:pt x="1546265" y="191037"/>
                  <a:pt x="1595311" y="0"/>
                  <a:pt x="1657265" y="10326"/>
                </a:cubicBezTo>
                <a:cubicBezTo>
                  <a:pt x="1719219" y="20652"/>
                  <a:pt x="1825057" y="247832"/>
                  <a:pt x="1874104" y="351096"/>
                </a:cubicBezTo>
                <a:cubicBezTo>
                  <a:pt x="1923151" y="454360"/>
                  <a:pt x="1912825" y="529226"/>
                  <a:pt x="1951546" y="629908"/>
                </a:cubicBezTo>
                <a:cubicBezTo>
                  <a:pt x="1990267" y="730590"/>
                  <a:pt x="2039314" y="893231"/>
                  <a:pt x="2106431" y="955189"/>
                </a:cubicBezTo>
                <a:cubicBezTo>
                  <a:pt x="2173548" y="1017147"/>
                  <a:pt x="2240664" y="999076"/>
                  <a:pt x="2354246" y="1001658"/>
                </a:cubicBezTo>
                <a:cubicBezTo>
                  <a:pt x="2467828" y="1004240"/>
                  <a:pt x="2620131" y="965516"/>
                  <a:pt x="2787923" y="970679"/>
                </a:cubicBezTo>
                <a:cubicBezTo>
                  <a:pt x="2955715" y="975842"/>
                  <a:pt x="3158355" y="1004239"/>
                  <a:pt x="3360996" y="10326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4922850" y="4698587"/>
            <a:ext cx="3360996" cy="1032637"/>
          </a:xfrm>
          <a:custGeom>
            <a:avLst/>
            <a:gdLst>
              <a:gd name="connsiteX0" fmla="*/ 0 w 3360996"/>
              <a:gd name="connsiteY0" fmla="*/ 1017147 h 1032637"/>
              <a:gd name="connsiteX1" fmla="*/ 944796 w 3360996"/>
              <a:gd name="connsiteY1" fmla="*/ 1032637 h 1032637"/>
              <a:gd name="connsiteX2" fmla="*/ 1177123 w 3360996"/>
              <a:gd name="connsiteY2" fmla="*/ 1001658 h 1032637"/>
              <a:gd name="connsiteX3" fmla="*/ 1301031 w 3360996"/>
              <a:gd name="connsiteY3" fmla="*/ 862252 h 1032637"/>
              <a:gd name="connsiteX4" fmla="*/ 1393962 w 3360996"/>
              <a:gd name="connsiteY4" fmla="*/ 598929 h 1032637"/>
              <a:gd name="connsiteX5" fmla="*/ 1502381 w 3360996"/>
              <a:gd name="connsiteY5" fmla="*/ 289138 h 1032637"/>
              <a:gd name="connsiteX6" fmla="*/ 1657265 w 3360996"/>
              <a:gd name="connsiteY6" fmla="*/ 10326 h 1032637"/>
              <a:gd name="connsiteX7" fmla="*/ 1874104 w 3360996"/>
              <a:gd name="connsiteY7" fmla="*/ 351096 h 1032637"/>
              <a:gd name="connsiteX8" fmla="*/ 1951546 w 3360996"/>
              <a:gd name="connsiteY8" fmla="*/ 629908 h 1032637"/>
              <a:gd name="connsiteX9" fmla="*/ 2106431 w 3360996"/>
              <a:gd name="connsiteY9" fmla="*/ 955189 h 1032637"/>
              <a:gd name="connsiteX10" fmla="*/ 2354246 w 3360996"/>
              <a:gd name="connsiteY10" fmla="*/ 1001658 h 1032637"/>
              <a:gd name="connsiteX11" fmla="*/ 2787923 w 3360996"/>
              <a:gd name="connsiteY11" fmla="*/ 970679 h 1032637"/>
              <a:gd name="connsiteX12" fmla="*/ 3360996 w 3360996"/>
              <a:gd name="connsiteY12" fmla="*/ 1032637 h 10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996" h="1032637">
                <a:moveTo>
                  <a:pt x="0" y="1017147"/>
                </a:moveTo>
                <a:lnTo>
                  <a:pt x="944796" y="1032637"/>
                </a:lnTo>
                <a:cubicBezTo>
                  <a:pt x="1140983" y="1030056"/>
                  <a:pt x="1117751" y="1030055"/>
                  <a:pt x="1177123" y="1001658"/>
                </a:cubicBezTo>
                <a:cubicBezTo>
                  <a:pt x="1236495" y="973261"/>
                  <a:pt x="1264891" y="929373"/>
                  <a:pt x="1301031" y="862252"/>
                </a:cubicBezTo>
                <a:cubicBezTo>
                  <a:pt x="1337171" y="795131"/>
                  <a:pt x="1360404" y="694448"/>
                  <a:pt x="1393962" y="598929"/>
                </a:cubicBezTo>
                <a:cubicBezTo>
                  <a:pt x="1427520" y="503410"/>
                  <a:pt x="1458497" y="387239"/>
                  <a:pt x="1502381" y="289138"/>
                </a:cubicBezTo>
                <a:cubicBezTo>
                  <a:pt x="1546265" y="191037"/>
                  <a:pt x="1595311" y="0"/>
                  <a:pt x="1657265" y="10326"/>
                </a:cubicBezTo>
                <a:cubicBezTo>
                  <a:pt x="1719219" y="20652"/>
                  <a:pt x="1825057" y="247832"/>
                  <a:pt x="1874104" y="351096"/>
                </a:cubicBezTo>
                <a:cubicBezTo>
                  <a:pt x="1923151" y="454360"/>
                  <a:pt x="1912825" y="529226"/>
                  <a:pt x="1951546" y="629908"/>
                </a:cubicBezTo>
                <a:cubicBezTo>
                  <a:pt x="1990267" y="730590"/>
                  <a:pt x="2039314" y="893231"/>
                  <a:pt x="2106431" y="955189"/>
                </a:cubicBezTo>
                <a:cubicBezTo>
                  <a:pt x="2173548" y="1017147"/>
                  <a:pt x="2240664" y="999076"/>
                  <a:pt x="2354246" y="1001658"/>
                </a:cubicBezTo>
                <a:cubicBezTo>
                  <a:pt x="2467828" y="1004240"/>
                  <a:pt x="2620131" y="965516"/>
                  <a:pt x="2787923" y="970679"/>
                </a:cubicBezTo>
                <a:cubicBezTo>
                  <a:pt x="2955715" y="975842"/>
                  <a:pt x="3158355" y="1004239"/>
                  <a:pt x="3360996" y="103263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65684" y="1083112"/>
            <a:ext cx="64512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0000"/>
                </a:solidFill>
              </a:rPr>
              <a:t>Stark effect</a:t>
            </a:r>
            <a:r>
              <a:rPr kumimoji="1" lang="en-US" altLang="ja-JP" sz="3000" dirty="0" smtClean="0"/>
              <a:t>           +    </a:t>
            </a:r>
            <a:r>
              <a:rPr kumimoji="1" lang="en-US" altLang="ja-JP" sz="3000" dirty="0" smtClean="0">
                <a:solidFill>
                  <a:srgbClr val="FF0000"/>
                </a:solidFill>
              </a:rPr>
              <a:t>atomic polarization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39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516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Dynamics of partially ionized plasma and magnetic field</a:t>
            </a:r>
            <a:endParaRPr lang="ja-JP" altLang="en-US" dirty="0"/>
          </a:p>
        </p:txBody>
      </p:sp>
      <p:sp>
        <p:nvSpPr>
          <p:cNvPr id="24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Neutral atom</a:t>
            </a:r>
            <a:endParaRPr lang="ja-JP" altLang="en-US" dirty="0"/>
          </a:p>
        </p:txBody>
      </p:sp>
      <p:grpSp>
        <p:nvGrpSpPr>
          <p:cNvPr id="25" name="図形グループ 18"/>
          <p:cNvGrpSpPr/>
          <p:nvPr/>
        </p:nvGrpSpPr>
        <p:grpSpPr>
          <a:xfrm>
            <a:off x="1942553" y="1814512"/>
            <a:ext cx="2080126" cy="4074378"/>
            <a:chOff x="1942553" y="1814512"/>
            <a:chExt cx="2080126" cy="4074378"/>
          </a:xfrm>
        </p:grpSpPr>
        <p:cxnSp>
          <p:nvCxnSpPr>
            <p:cNvPr id="26" name="直線矢印コネクタ 25"/>
            <p:cNvCxnSpPr/>
            <p:nvPr/>
          </p:nvCxnSpPr>
          <p:spPr>
            <a:xfrm rot="5400000" flipH="1" flipV="1">
              <a:off x="1035240" y="3365141"/>
              <a:ext cx="3431062" cy="1616436"/>
            </a:xfrm>
            <a:prstGeom prst="straightConnector1">
              <a:avLst/>
            </a:prstGeom>
            <a:ln w="635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3558990" y="1814512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000090"/>
                  </a:solidFill>
                </a:rPr>
                <a:t>B</a:t>
              </a:r>
              <a:endParaRPr kumimoji="1" lang="ja-JP" altLang="en-US" sz="4000" dirty="0">
                <a:solidFill>
                  <a:srgbClr val="000090"/>
                </a:solidFill>
              </a:endParaRPr>
            </a:p>
          </p:txBody>
        </p:sp>
      </p:grpSp>
      <p:sp>
        <p:nvSpPr>
          <p:cNvPr id="28" name="円/楕円 27"/>
          <p:cNvSpPr>
            <a:spLocks noChangeAspect="1"/>
          </p:cNvSpPr>
          <p:nvPr/>
        </p:nvSpPr>
        <p:spPr>
          <a:xfrm>
            <a:off x="2622586" y="3922703"/>
            <a:ext cx="554399" cy="554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 err="1" smtClean="0"/>
              <a:t>n</a:t>
            </a:r>
            <a:endParaRPr kumimoji="1" lang="ja-JP" altLang="en-US" sz="3000" dirty="0"/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2622585" y="5093882"/>
            <a:ext cx="554399" cy="554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 err="1" smtClean="0"/>
              <a:t>n</a:t>
            </a:r>
            <a:endParaRPr kumimoji="1" lang="ja-JP" altLang="en-US" sz="3000" dirty="0"/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2345386" y="2799597"/>
            <a:ext cx="554399" cy="55439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000" dirty="0" err="1" smtClean="0"/>
              <a:t>n</a:t>
            </a:r>
            <a:endParaRPr kumimoji="1" lang="ja-JP" altLang="en-US" sz="3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886E-6 -1.15429E-6 L 0.44927 -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43"/>
          <p:cNvGrpSpPr/>
          <p:nvPr/>
        </p:nvGrpSpPr>
        <p:grpSpPr>
          <a:xfrm>
            <a:off x="-63500" y="574777"/>
            <a:ext cx="9427443" cy="5444480"/>
            <a:chOff x="-63500" y="1368153"/>
            <a:chExt cx="9427443" cy="5444480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-63500" y="1368153"/>
              <a:ext cx="9285264" cy="5444480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78679" y="4481685"/>
              <a:ext cx="9285264" cy="229778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819950" y="436227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137290" y="438271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537100" y="438666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4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920416" y="439060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6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287238" y="437805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8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466492" y="4579940"/>
              <a:ext cx="91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</a:t>
              </a:r>
              <a:r>
                <a:rPr lang="en-US" altLang="ja-JP" dirty="0" err="1" smtClean="0"/>
                <a:t>arcsec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874786" y="438343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92126" y="440387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591936" y="440781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4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975252" y="441176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6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4342074" y="439921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8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521328" y="4601095"/>
              <a:ext cx="91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</a:t>
              </a:r>
              <a:r>
                <a:rPr lang="en-US" altLang="ja-JP" dirty="0" err="1" smtClean="0"/>
                <a:t>arcsec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869757" y="439992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187097" y="442036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586907" y="442431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4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970223" y="442825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6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337045" y="441570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8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516299" y="4617590"/>
              <a:ext cx="91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</a:t>
              </a:r>
              <a:r>
                <a:rPr lang="en-US" altLang="ja-JP" dirty="0" err="1" smtClean="0"/>
                <a:t>arcsec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91605" y="441570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208945" y="443614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</a:t>
              </a:r>
              <a:endParaRPr kumimoji="1" lang="ja-JP" altLang="en-US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608755" y="444009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4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992071" y="444403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6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8358893" y="4431485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8</a:t>
              </a:r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538147" y="4633370"/>
              <a:ext cx="912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(</a:t>
              </a:r>
              <a:r>
                <a:rPr lang="en-US" altLang="ja-JP" dirty="0" err="1" smtClean="0"/>
                <a:t>arcsec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</p:grpSp>
      <p:cxnSp>
        <p:nvCxnSpPr>
          <p:cNvPr id="89" name="直線コネクタ 88"/>
          <p:cNvCxnSpPr/>
          <p:nvPr/>
        </p:nvCxnSpPr>
        <p:spPr>
          <a:xfrm rot="5400000" flipH="1" flipV="1">
            <a:off x="2383374" y="5311170"/>
            <a:ext cx="5338825" cy="1588"/>
          </a:xfrm>
          <a:prstGeom prst="line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776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2293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Inversion result</a:t>
            </a:r>
            <a:endParaRPr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529821" y="33198"/>
            <a:ext cx="2651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Not have 90° ambiguity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In 90° ambiguity condition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7" name="直線コネクタ 76"/>
          <p:cNvCxnSpPr/>
          <p:nvPr/>
        </p:nvCxnSpPr>
        <p:spPr>
          <a:xfrm rot="16200000" flipV="1">
            <a:off x="1990209" y="6539109"/>
            <a:ext cx="2340000" cy="1"/>
          </a:xfrm>
          <a:prstGeom prst="line">
            <a:avLst/>
          </a:prstGeom>
          <a:ln w="508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rot="10800000" flipV="1">
            <a:off x="3380152" y="6278473"/>
            <a:ext cx="1984157" cy="39642"/>
          </a:xfrm>
          <a:prstGeom prst="line">
            <a:avLst/>
          </a:prstGeom>
          <a:ln w="1016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rot="16200000" flipV="1">
            <a:off x="3072244" y="5685501"/>
            <a:ext cx="1984157" cy="39642"/>
          </a:xfrm>
          <a:prstGeom prst="line">
            <a:avLst/>
          </a:prstGeom>
          <a:ln w="101600" cap="flat" cmpd="sng" algn="ctr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orthographicFront">
              <a:rot lat="0" lon="0" rev="81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16200000" flipV="1">
            <a:off x="3440506" y="5327198"/>
            <a:ext cx="4369926" cy="1"/>
          </a:xfrm>
          <a:prstGeom prst="line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818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円/楕円 80"/>
          <p:cNvSpPr>
            <a:spLocks noChangeAspect="1"/>
          </p:cNvSpPr>
          <p:nvPr/>
        </p:nvSpPr>
        <p:spPr>
          <a:xfrm>
            <a:off x="3603901" y="5817765"/>
            <a:ext cx="626400" cy="626400"/>
          </a:xfrm>
          <a:prstGeom prst="ellipse">
            <a:avLst/>
          </a:prstGeom>
          <a:solidFill>
            <a:schemeClr val="bg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乗算記号 81"/>
          <p:cNvSpPr/>
          <p:nvPr/>
        </p:nvSpPr>
        <p:spPr>
          <a:xfrm>
            <a:off x="3471409" y="5668461"/>
            <a:ext cx="914400" cy="914400"/>
          </a:xfrm>
          <a:prstGeom prst="mathMultiply">
            <a:avLst>
              <a:gd name="adj1" fmla="val 6515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674927" y="5120121"/>
            <a:ext cx="54694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400" b="1" dirty="0" err="1" smtClean="0">
                <a:solidFill>
                  <a:srgbClr val="FF0000"/>
                </a:solidFill>
              </a:rPr>
              <a:t>v</a:t>
            </a:r>
            <a:r>
              <a:rPr lang="en-US" altLang="ja-JP" sz="3400" b="1" baseline="-25000" dirty="0" err="1" smtClean="0">
                <a:solidFill>
                  <a:srgbClr val="FF0000"/>
                </a:solidFill>
              </a:rPr>
              <a:t>n</a:t>
            </a:r>
            <a:endParaRPr kumimoji="1" lang="ja-JP" altLang="en-US" sz="3400" b="1" baseline="-25000" dirty="0">
              <a:solidFill>
                <a:srgbClr val="FF0000"/>
              </a:solidFill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3009224" y="4826119"/>
            <a:ext cx="3973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400" b="1" dirty="0">
                <a:solidFill>
                  <a:srgbClr val="008000"/>
                </a:solidFill>
              </a:rPr>
              <a:t>E</a:t>
            </a:r>
            <a:endParaRPr kumimoji="1" lang="ja-JP" altLang="en-US" sz="3400" b="1" dirty="0">
              <a:solidFill>
                <a:srgbClr val="0080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891605" y="4436244"/>
            <a:ext cx="1061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Surge</a:t>
            </a:r>
            <a:endParaRPr kumimoji="1" lang="ja-JP" altLang="en-US" sz="30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137290" y="5976327"/>
            <a:ext cx="9441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Limb</a:t>
            </a:r>
            <a:endParaRPr kumimoji="1" lang="ja-JP" altLang="en-US" sz="30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65465" y="4248105"/>
            <a:ext cx="2725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</a:rPr>
              <a:t>The surge reached </a:t>
            </a:r>
          </a:p>
          <a:p>
            <a:r>
              <a:rPr kumimoji="1" lang="en-US" altLang="ja-JP" sz="2400" dirty="0" smtClean="0">
                <a:solidFill>
                  <a:srgbClr val="000000"/>
                </a:solidFill>
              </a:rPr>
              <a:t>its maximum length</a:t>
            </a:r>
          </a:p>
          <a:p>
            <a:r>
              <a:rPr lang="en-US" altLang="ja-JP" sz="2400" dirty="0" smtClean="0">
                <a:solidFill>
                  <a:srgbClr val="000000"/>
                </a:solidFill>
              </a:rPr>
              <a:t>No apparent motion</a:t>
            </a:r>
          </a:p>
          <a:p>
            <a:r>
              <a:rPr kumimoji="1" lang="en-US" altLang="ja-JP" sz="2400" dirty="0" smtClean="0"/>
              <a:t>=&gt;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V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=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V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Doppler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341914" y="4126900"/>
            <a:ext cx="2603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400" b="1" dirty="0" smtClean="0">
                <a:solidFill>
                  <a:srgbClr val="0000FF"/>
                </a:solidFill>
              </a:rPr>
              <a:t>B</a:t>
            </a:r>
            <a:r>
              <a:rPr lang="en-US" altLang="ja-JP" sz="3400" b="1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altLang="ja-JP" sz="3000" b="1" dirty="0" smtClean="0">
                <a:solidFill>
                  <a:srgbClr val="0000FF"/>
                </a:solidFill>
              </a:rPr>
              <a:t>10〜640G</a:t>
            </a:r>
            <a:endParaRPr kumimoji="1" lang="ja-JP" altLang="en-US" sz="3000" b="1" dirty="0">
              <a:solidFill>
                <a:srgbClr val="0000FF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40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/>
      <p:bldP spid="84" grpId="0"/>
      <p:bldP spid="8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pd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34" y="1522390"/>
            <a:ext cx="7930625" cy="5223053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2277004" y="1322606"/>
            <a:ext cx="3761656" cy="575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8692" y="1770955"/>
            <a:ext cx="1266513" cy="4768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21092" y="6231632"/>
            <a:ext cx="7547767" cy="600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767" y="15679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Upper limit of electric field (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n</a:t>
            </a:r>
            <a:r>
              <a:rPr lang="en-US" altLang="ja-JP" dirty="0" err="1" smtClean="0"/>
              <a:t>−V</a:t>
            </a:r>
            <a:r>
              <a:rPr lang="en-US" altLang="ja-JP" baseline="-25000" dirty="0" err="1" smtClean="0"/>
              <a:t>c</a:t>
            </a:r>
            <a:r>
              <a:rPr lang="en-US" altLang="ja-JP" dirty="0" err="1" smtClean="0"/>
              <a:t>)×B/c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890013" y="2139514"/>
            <a:ext cx="5756699" cy="56041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983641" y="3350131"/>
            <a:ext cx="977363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600" dirty="0" smtClean="0"/>
              <a:t>70 G</a:t>
            </a:r>
          </a:p>
          <a:p>
            <a:pPr algn="ctr"/>
            <a:r>
              <a:rPr lang="en-US" altLang="ja-JP" sz="2600" dirty="0" smtClean="0">
                <a:solidFill>
                  <a:srgbClr val="0000FF"/>
                </a:solidFill>
              </a:rPr>
              <a:t>200 G</a:t>
            </a:r>
          </a:p>
          <a:p>
            <a:pPr algn="ctr"/>
            <a:r>
              <a:rPr kumimoji="1" lang="en-US" altLang="ja-JP" sz="2600" dirty="0" smtClean="0">
                <a:solidFill>
                  <a:srgbClr val="FF0000"/>
                </a:solidFill>
              </a:rPr>
              <a:t>600 G</a:t>
            </a:r>
            <a:endParaRPr kumimoji="1" lang="ja-JP" altLang="en-US" sz="26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90013" y="3685201"/>
            <a:ext cx="5717024" cy="81719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890013" y="5410915"/>
            <a:ext cx="5725049" cy="343934"/>
          </a:xfrm>
          <a:prstGeom prst="rect">
            <a:avLst/>
          </a:prstGeom>
          <a:solidFill>
            <a:srgbClr val="008000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27211" y="2139514"/>
            <a:ext cx="16196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b="1" dirty="0" smtClean="0">
                <a:solidFill>
                  <a:srgbClr val="008000"/>
                </a:solidFill>
              </a:rPr>
              <a:t>Observation</a:t>
            </a:r>
            <a:r>
              <a:rPr kumimoji="1" lang="en-US" altLang="ja-JP" sz="2200" b="1" dirty="0" smtClean="0">
                <a:solidFill>
                  <a:srgbClr val="008000"/>
                </a:solidFill>
              </a:rPr>
              <a:t> </a:t>
            </a:r>
            <a:endParaRPr kumimoji="1" lang="ja-JP" altLang="en-US" sz="2200" b="1" dirty="0">
              <a:solidFill>
                <a:srgbClr val="008000"/>
              </a:solidFill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rot="5400000">
            <a:off x="2717464" y="3356260"/>
            <a:ext cx="656294" cy="1588"/>
          </a:xfrm>
          <a:prstGeom prst="straightConnector1">
            <a:avLst/>
          </a:prstGeom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5400000">
            <a:off x="4350394" y="3356260"/>
            <a:ext cx="656294" cy="1588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5059647" y="3339009"/>
            <a:ext cx="656294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546665" y="6076451"/>
            <a:ext cx="73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0.01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37973" y="6076451"/>
            <a:ext cx="73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0.10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08321" y="6077671"/>
            <a:ext cx="730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kumimoji="1" lang="en-US" altLang="ja-JP" sz="2400" dirty="0" smtClean="0"/>
              <a:t>.00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58032" y="6077671"/>
            <a:ext cx="886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10</a:t>
            </a:r>
            <a:r>
              <a:rPr kumimoji="1" lang="en-US" altLang="ja-JP" sz="2400" dirty="0" smtClean="0"/>
              <a:t>.00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38890" y="6370195"/>
            <a:ext cx="15028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E (V/cm)</a:t>
            </a:r>
            <a:endParaRPr kumimoji="1" lang="ja-JP" altLang="en-US" sz="3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07572" y="5754849"/>
            <a:ext cx="72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−0.4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60859" y="5211909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0.0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60859" y="4689772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0.4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00736" y="4228107"/>
            <a:ext cx="64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−20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85267" y="3781560"/>
            <a:ext cx="64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−10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24787" y="3350131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22692" y="2981420"/>
            <a:ext cx="72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−1.0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99012" y="2354686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</a:t>
            </a:r>
            <a:r>
              <a:rPr kumimoji="1" lang="en-US" altLang="ja-JP" sz="2400" dirty="0" smtClean="0"/>
              <a:t>.0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60859" y="1723203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1</a:t>
            </a:r>
            <a:r>
              <a:rPr kumimoji="1" lang="en-US" altLang="ja-JP" sz="2400" dirty="0" smtClean="0"/>
              <a:t>.0</a:t>
            </a:r>
            <a:endParaRPr kumimoji="1" lang="ja-JP" altLang="en-US" sz="2400" dirty="0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154929" y="2293401"/>
            <a:ext cx="11512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P</a:t>
            </a:r>
            <a:r>
              <a:rPr lang="en-US" altLang="ja-JP" sz="3000" baseline="-25000" dirty="0" smtClean="0"/>
              <a:t>Q</a:t>
            </a:r>
            <a:r>
              <a:rPr lang="en-US" altLang="ja-JP" sz="3000" dirty="0" smtClean="0"/>
              <a:t> (%)</a:t>
            </a:r>
            <a:endParaRPr kumimoji="1" lang="ja-JP" altLang="en-US" sz="3000" dirty="0"/>
          </a:p>
        </p:txBody>
      </p:sp>
      <p:sp>
        <p:nvSpPr>
          <p:cNvPr id="37" name="テキスト ボックス 36"/>
          <p:cNvSpPr txBox="1"/>
          <p:nvPr/>
        </p:nvSpPr>
        <p:spPr>
          <a:xfrm rot="16200000">
            <a:off x="174055" y="3741731"/>
            <a:ext cx="11432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P</a:t>
            </a:r>
            <a:r>
              <a:rPr lang="en-US" altLang="ja-JP" sz="3000" baseline="-25000" dirty="0" smtClean="0"/>
              <a:t>U</a:t>
            </a:r>
            <a:r>
              <a:rPr lang="en-US" altLang="ja-JP" sz="3000" dirty="0" smtClean="0"/>
              <a:t> (%)</a:t>
            </a:r>
            <a:endParaRPr kumimoji="1" lang="ja-JP" altLang="en-US" sz="3000" dirty="0"/>
          </a:p>
        </p:txBody>
      </p:sp>
      <p:sp>
        <p:nvSpPr>
          <p:cNvPr id="38" name="テキスト ボックス 37"/>
          <p:cNvSpPr txBox="1"/>
          <p:nvPr/>
        </p:nvSpPr>
        <p:spPr>
          <a:xfrm rot="16200000">
            <a:off x="168454" y="5073731"/>
            <a:ext cx="11242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 smtClean="0"/>
              <a:t>P</a:t>
            </a:r>
            <a:r>
              <a:rPr lang="en-US" altLang="ja-JP" sz="3000" baseline="-25000" dirty="0" smtClean="0"/>
              <a:t>V</a:t>
            </a:r>
            <a:r>
              <a:rPr lang="en-US" altLang="ja-JP" sz="3000" dirty="0" smtClean="0"/>
              <a:t> (%)</a:t>
            </a:r>
            <a:endParaRPr kumimoji="1" lang="ja-JP" altLang="en-US" sz="3000" dirty="0"/>
          </a:p>
        </p:txBody>
      </p:sp>
      <p:cxnSp>
        <p:nvCxnSpPr>
          <p:cNvPr id="45" name="直線コネクタ 44"/>
          <p:cNvCxnSpPr/>
          <p:nvPr/>
        </p:nvCxnSpPr>
        <p:spPr>
          <a:xfrm rot="5400000">
            <a:off x="3188359" y="3967887"/>
            <a:ext cx="4393865" cy="1588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5400000">
            <a:off x="4047747" y="3967888"/>
            <a:ext cx="4393865" cy="1588"/>
          </a:xfrm>
          <a:prstGeom prst="line">
            <a:avLst/>
          </a:prstGeom>
          <a:ln w="254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rot="5400000">
            <a:off x="4927358" y="3967094"/>
            <a:ext cx="4393865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373786" y="1257136"/>
            <a:ext cx="177748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Doppler</a:t>
            </a:r>
            <a:r>
              <a:rPr kumimoji="1" lang="en-US" altLang="ja-JP" sz="2400" dirty="0" smtClean="0"/>
              <a:t> × B/</a:t>
            </a:r>
            <a:r>
              <a:rPr kumimoji="1" lang="en-US" altLang="ja-JP" sz="2400" dirty="0" err="1" smtClean="0"/>
              <a:t>c</a:t>
            </a:r>
            <a:endParaRPr kumimoji="1" lang="ja-JP" altLang="en-US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890013" y="1538537"/>
            <a:ext cx="210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Paschen</a:t>
            </a:r>
            <a:r>
              <a:rPr lang="en-US" altLang="ja-JP" dirty="0" smtClean="0"/>
              <a:t> 10 (3:13UT)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41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2815" y="1417638"/>
            <a:ext cx="8686800" cy="4525963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To open a new window of plasma diagnostics, we developed a </a:t>
            </a:r>
            <a:r>
              <a:rPr lang="en-US" altLang="ja-JP" sz="2400" dirty="0" err="1" smtClean="0"/>
              <a:t>spectropolarimeter</a:t>
            </a:r>
            <a:r>
              <a:rPr lang="en-US" altLang="ja-JP" sz="2400" dirty="0" smtClean="0"/>
              <a:t> of </a:t>
            </a:r>
            <a:r>
              <a:rPr lang="en-US" altLang="ja-JP" sz="2400" dirty="0" err="1" smtClean="0"/>
              <a:t>Domeless</a:t>
            </a:r>
            <a:r>
              <a:rPr lang="en-US" altLang="ja-JP" sz="2400" dirty="0" smtClean="0"/>
              <a:t> Solar Telescope at </a:t>
            </a:r>
            <a:r>
              <a:rPr lang="en-US" altLang="ja-JP" sz="2400" dirty="0" err="1" smtClean="0"/>
              <a:t>Hida</a:t>
            </a:r>
            <a:r>
              <a:rPr lang="en-US" altLang="ja-JP" sz="2400" dirty="0" smtClean="0"/>
              <a:t> obs.</a:t>
            </a:r>
          </a:p>
          <a:p>
            <a:pPr lvl="1"/>
            <a:r>
              <a:rPr lang="en-US" altLang="ja-JP" sz="2400" dirty="0" smtClean="0"/>
              <a:t>Polarization sensitivity 10</a:t>
            </a:r>
            <a:r>
              <a:rPr lang="en-US" altLang="ja-JP" sz="2400" baseline="30000" dirty="0" smtClean="0"/>
              <a:t>−3</a:t>
            </a:r>
            <a:r>
              <a:rPr lang="en-US" altLang="ja-JP" sz="2400" dirty="0" smtClean="0"/>
              <a:t> - 10</a:t>
            </a:r>
            <a:r>
              <a:rPr lang="en-US" altLang="ja-JP" sz="2400" baseline="30000" dirty="0" smtClean="0"/>
              <a:t>−4</a:t>
            </a:r>
            <a:r>
              <a:rPr lang="en-US" altLang="ja-JP" sz="2400" dirty="0" smtClean="0"/>
              <a:t> for 4000 - 11000Å</a:t>
            </a:r>
          </a:p>
          <a:p>
            <a:r>
              <a:rPr lang="en-US" altLang="ja-JP" sz="2400" dirty="0" smtClean="0"/>
              <a:t>Diagnosis of the magnetic field and the electric field of a surge with a </a:t>
            </a:r>
            <a:r>
              <a:rPr lang="en-US" altLang="ja-JP" sz="2400" dirty="0" err="1" smtClean="0"/>
              <a:t>spectropolarimetric</a:t>
            </a:r>
            <a:r>
              <a:rPr lang="en-US" altLang="ja-JP" sz="2400" dirty="0" smtClean="0"/>
              <a:t> observation in the </a:t>
            </a:r>
            <a:r>
              <a:rPr lang="en-US" altLang="ja-JP" sz="2400" dirty="0" err="1" smtClean="0"/>
              <a:t>Paschen</a:t>
            </a:r>
            <a:r>
              <a:rPr lang="en-US" altLang="ja-JP" sz="2400" dirty="0" smtClean="0"/>
              <a:t> neutral hydrogen lines </a:t>
            </a:r>
            <a:r>
              <a:rPr lang="en-US" altLang="ja-JP" sz="2400" dirty="0" smtClean="0">
                <a:solidFill>
                  <a:srgbClr val="0000FF"/>
                </a:solidFill>
              </a:rPr>
              <a:t>with consideration of atomic polarization</a:t>
            </a:r>
          </a:p>
          <a:p>
            <a:r>
              <a:rPr lang="en-US" altLang="ja-JP" sz="2400" dirty="0" smtClean="0"/>
              <a:t>As results</a:t>
            </a:r>
          </a:p>
          <a:p>
            <a:pPr lvl="1"/>
            <a:r>
              <a:rPr lang="en-US" altLang="ja-JP" sz="2400" dirty="0" smtClean="0"/>
              <a:t>We measured magnetic field and upper limit of electric field</a:t>
            </a:r>
          </a:p>
          <a:p>
            <a:pPr lvl="1"/>
            <a:r>
              <a:rPr lang="en-US" altLang="ja-JP" sz="2400" u="sng" dirty="0" smtClean="0"/>
              <a:t>the magnetic field approximately align to the surge</a:t>
            </a:r>
          </a:p>
          <a:p>
            <a:pPr lvl="1"/>
            <a:r>
              <a:rPr lang="en-US" altLang="ja-JP" sz="2400" dirty="0" smtClean="0"/>
              <a:t>Velocity deference between neutral atoms and charged particles was below the velocity of bulk neutral atom motion</a:t>
            </a:r>
            <a:br>
              <a:rPr lang="en-US" altLang="ja-JP" sz="2400" dirty="0" smtClean="0"/>
            </a:br>
            <a:r>
              <a:rPr lang="en-US" altLang="ja-JP" sz="2400" dirty="0" smtClean="0"/>
              <a:t>=&gt; </a:t>
            </a:r>
            <a:r>
              <a:rPr lang="en-US" altLang="ja-JP" sz="2400" u="sng" dirty="0" smtClean="0"/>
              <a:t>Neutral atoms are dragged by magnetic field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20413" y="6506116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42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Thank you very much</a:t>
            </a:r>
            <a:endParaRPr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5516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Dynamics of partially ionized plasma and magnetic field</a:t>
            </a:r>
            <a:endParaRPr lang="ja-JP" altLang="en-US" dirty="0"/>
          </a:p>
        </p:txBody>
      </p:sp>
      <p:sp>
        <p:nvSpPr>
          <p:cNvPr id="1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123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Ion, electron, and neutral atom</a:t>
            </a:r>
            <a:endParaRPr lang="ja-JP" altLang="en-US" dirty="0"/>
          </a:p>
        </p:txBody>
      </p:sp>
      <p:grpSp>
        <p:nvGrpSpPr>
          <p:cNvPr id="34" name="図形グループ 33"/>
          <p:cNvGrpSpPr/>
          <p:nvPr/>
        </p:nvGrpSpPr>
        <p:grpSpPr>
          <a:xfrm>
            <a:off x="1465867" y="1987039"/>
            <a:ext cx="2424349" cy="3547900"/>
            <a:chOff x="1586827" y="2168455"/>
            <a:chExt cx="2424349" cy="354790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3547487" y="2168455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000" dirty="0" smtClean="0">
                  <a:solidFill>
                    <a:srgbClr val="000090"/>
                  </a:solidFill>
                </a:rPr>
                <a:t>B</a:t>
              </a:r>
              <a:endParaRPr kumimoji="1" lang="ja-JP" altLang="en-US" sz="4000" dirty="0">
                <a:solidFill>
                  <a:srgbClr val="000090"/>
                </a:solidFill>
              </a:endParaRPr>
            </a:p>
          </p:txBody>
        </p:sp>
        <p:grpSp>
          <p:nvGrpSpPr>
            <p:cNvPr id="3" name="Group 4"/>
            <p:cNvGrpSpPr/>
            <p:nvPr/>
          </p:nvGrpSpPr>
          <p:grpSpPr>
            <a:xfrm>
              <a:off x="1586827" y="2285293"/>
              <a:ext cx="1972163" cy="3431062"/>
              <a:chOff x="5679539" y="2359509"/>
              <a:chExt cx="1972163" cy="3431062"/>
            </a:xfrm>
          </p:grpSpPr>
          <p:sp>
            <p:nvSpPr>
              <p:cNvPr id="24" name="円/楕円 23"/>
              <p:cNvSpPr>
                <a:spLocks noChangeAspect="1"/>
              </p:cNvSpPr>
              <p:nvPr/>
            </p:nvSpPr>
            <p:spPr>
              <a:xfrm>
                <a:off x="7041098" y="4151301"/>
                <a:ext cx="302395" cy="30239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sp>
            <p:nvSpPr>
              <p:cNvPr id="26" name="円/楕円 25"/>
              <p:cNvSpPr>
                <a:spLocks noChangeAspect="1"/>
              </p:cNvSpPr>
              <p:nvPr/>
            </p:nvSpPr>
            <p:spPr>
              <a:xfrm>
                <a:off x="5706205" y="4546541"/>
                <a:ext cx="302395" cy="30239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sp>
            <p:nvSpPr>
              <p:cNvPr id="28" name="円/楕円 27"/>
              <p:cNvSpPr>
                <a:spLocks noChangeAspect="1"/>
              </p:cNvSpPr>
              <p:nvPr/>
            </p:nvSpPr>
            <p:spPr>
              <a:xfrm>
                <a:off x="6843484" y="2846279"/>
                <a:ext cx="302395" cy="30239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5679539" y="2359509"/>
                <a:ext cx="1972163" cy="3431062"/>
                <a:chOff x="1586826" y="2457828"/>
                <a:chExt cx="1972163" cy="3431062"/>
              </a:xfrm>
            </p:grpSpPr>
            <p:cxnSp>
              <p:nvCxnSpPr>
                <p:cNvPr id="19" name="直線矢印コネクタ 18"/>
                <p:cNvCxnSpPr/>
                <p:nvPr/>
              </p:nvCxnSpPr>
              <p:spPr>
                <a:xfrm rot="5400000" flipH="1" flipV="1">
                  <a:off x="1035240" y="3365141"/>
                  <a:ext cx="3431062" cy="1616436"/>
                </a:xfrm>
                <a:prstGeom prst="straightConnector1">
                  <a:avLst/>
                </a:prstGeom>
                <a:ln w="63500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arrow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円/楕円 20"/>
                <p:cNvSpPr>
                  <a:spLocks noChangeAspect="1"/>
                </p:cNvSpPr>
                <p:nvPr/>
              </p:nvSpPr>
              <p:spPr>
                <a:xfrm>
                  <a:off x="1942554" y="3942423"/>
                  <a:ext cx="446398" cy="44639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3000" dirty="0" err="1" smtClean="0"/>
                    <a:t>i</a:t>
                  </a:r>
                  <a:endParaRPr kumimoji="1" lang="ja-JP" altLang="en-US" sz="3000" dirty="0"/>
                </a:p>
              </p:txBody>
            </p:sp>
            <p:sp>
              <p:nvSpPr>
                <p:cNvPr id="22" name="円/楕円 21"/>
                <p:cNvSpPr>
                  <a:spLocks noChangeAspect="1"/>
                </p:cNvSpPr>
                <p:nvPr/>
              </p:nvSpPr>
              <p:spPr>
                <a:xfrm>
                  <a:off x="3101088" y="3583478"/>
                  <a:ext cx="446398" cy="44639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3000" dirty="0" err="1" smtClean="0"/>
                    <a:t>i</a:t>
                  </a:r>
                  <a:endParaRPr kumimoji="1" lang="ja-JP" altLang="en-US" sz="3000" dirty="0"/>
                </a:p>
              </p:txBody>
            </p:sp>
            <p:sp>
              <p:nvSpPr>
                <p:cNvPr id="23" name="円/楕円 22"/>
                <p:cNvSpPr>
                  <a:spLocks noChangeAspect="1"/>
                </p:cNvSpPr>
                <p:nvPr/>
              </p:nvSpPr>
              <p:spPr>
                <a:xfrm>
                  <a:off x="2388952" y="5072012"/>
                  <a:ext cx="446398" cy="44639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3000" dirty="0" err="1" smtClean="0"/>
                    <a:t>i</a:t>
                  </a:r>
                  <a:endParaRPr kumimoji="1" lang="ja-JP" altLang="en-US" sz="3000" dirty="0"/>
                </a:p>
              </p:txBody>
            </p:sp>
            <p:sp>
              <p:nvSpPr>
                <p:cNvPr id="25" name="テキスト ボックス 24"/>
                <p:cNvSpPr txBox="1">
                  <a:spLocks/>
                </p:cNvSpPr>
                <p:nvPr/>
              </p:nvSpPr>
              <p:spPr>
                <a:xfrm>
                  <a:off x="1586826" y="4505489"/>
                  <a:ext cx="37608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000" dirty="0" err="1" smtClean="0">
                      <a:solidFill>
                        <a:schemeClr val="bg1"/>
                      </a:solidFill>
                    </a:rPr>
                    <a:t>e</a:t>
                  </a:r>
                  <a:endParaRPr kumimoji="1" lang="ja-JP" altLang="en-US" sz="3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テキスト ボックス 26"/>
                <p:cNvSpPr txBox="1">
                  <a:spLocks/>
                </p:cNvSpPr>
                <p:nvPr/>
              </p:nvSpPr>
              <p:spPr>
                <a:xfrm>
                  <a:off x="2913044" y="4103891"/>
                  <a:ext cx="37608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000" dirty="0" err="1" smtClean="0">
                      <a:solidFill>
                        <a:schemeClr val="bg1"/>
                      </a:solidFill>
                    </a:rPr>
                    <a:t>e</a:t>
                  </a:r>
                  <a:endParaRPr kumimoji="1" lang="ja-JP" altLang="en-US" sz="3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テキスト ボックス 28"/>
                <p:cNvSpPr txBox="1">
                  <a:spLocks/>
                </p:cNvSpPr>
                <p:nvPr/>
              </p:nvSpPr>
              <p:spPr>
                <a:xfrm>
                  <a:off x="2715135" y="2773203"/>
                  <a:ext cx="376087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3000" dirty="0" err="1" smtClean="0">
                      <a:solidFill>
                        <a:schemeClr val="bg1"/>
                      </a:solidFill>
                    </a:rPr>
                    <a:t>e</a:t>
                  </a:r>
                  <a:endParaRPr kumimoji="1" lang="ja-JP" altLang="en-US" sz="3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" name="Group 5"/>
          <p:cNvGrpSpPr/>
          <p:nvPr/>
        </p:nvGrpSpPr>
        <p:grpSpPr>
          <a:xfrm>
            <a:off x="2268412" y="2444001"/>
            <a:ext cx="848093" cy="2848684"/>
            <a:chOff x="2328892" y="2799597"/>
            <a:chExt cx="848093" cy="2848684"/>
          </a:xfrm>
        </p:grpSpPr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2622586" y="3922703"/>
              <a:ext cx="554399" cy="5543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000" dirty="0" err="1" smtClean="0"/>
                <a:t>n</a:t>
              </a:r>
              <a:endParaRPr kumimoji="1" lang="ja-JP" altLang="en-US" sz="3000" dirty="0"/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2622585" y="5093882"/>
              <a:ext cx="554399" cy="5543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000" dirty="0" err="1" smtClean="0"/>
                <a:t>n</a:t>
              </a:r>
              <a:endParaRPr kumimoji="1" lang="ja-JP" altLang="en-US" sz="3000" dirty="0"/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2328892" y="2799597"/>
              <a:ext cx="554399" cy="55439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000" dirty="0" err="1" smtClean="0"/>
                <a:t>n</a:t>
              </a:r>
              <a:endParaRPr kumimoji="1" lang="ja-JP" altLang="en-US" sz="3000" dirty="0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0" y="5778924"/>
            <a:ext cx="92842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Velocity difference between neutral atom and charged particle</a:t>
            </a:r>
            <a:endParaRPr lang="en-US" altLang="ja-JP" sz="1000" dirty="0" smtClean="0"/>
          </a:p>
          <a:p>
            <a:r>
              <a:rPr lang="en-US" altLang="ja-JP" sz="1000" dirty="0" smtClean="0"/>
              <a:t>  </a:t>
            </a:r>
            <a:br>
              <a:rPr lang="en-US" altLang="ja-JP" sz="1000" dirty="0" smtClean="0"/>
            </a:br>
            <a:r>
              <a:rPr lang="en-US" altLang="ja-JP" sz="2800" dirty="0" smtClean="0"/>
              <a:t>is im</a:t>
            </a:r>
            <a:r>
              <a:rPr kumimoji="1" lang="en-US" altLang="ja-JP" sz="2800" dirty="0" smtClean="0"/>
              <a:t>portant for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diffusion of magnetic field and wave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63373" y="3735264"/>
            <a:ext cx="4106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000" dirty="0" smtClean="0">
                <a:solidFill>
                  <a:srgbClr val="0000FF"/>
                </a:solidFill>
              </a:rPr>
              <a:t>Electric field experienced </a:t>
            </a:r>
            <a:br>
              <a:rPr kumimoji="1" lang="en-US" altLang="ja-JP" sz="3000" dirty="0" smtClean="0">
                <a:solidFill>
                  <a:srgbClr val="0000FF"/>
                </a:solidFill>
              </a:rPr>
            </a:br>
            <a:r>
              <a:rPr kumimoji="1" lang="en-US" altLang="ja-JP" sz="3000" dirty="0" smtClean="0">
                <a:solidFill>
                  <a:srgbClr val="0000FF"/>
                </a:solidFill>
              </a:rPr>
              <a:t>by neutral atom</a:t>
            </a:r>
            <a:endParaRPr kumimoji="1" lang="ja-JP" altLang="en-US" sz="3000" dirty="0">
              <a:solidFill>
                <a:srgbClr val="0000FF"/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0" y="5728433"/>
            <a:ext cx="9144000" cy="597519"/>
          </a:xfrm>
          <a:prstGeom prst="round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上下矢印 37"/>
          <p:cNvSpPr/>
          <p:nvPr/>
        </p:nvSpPr>
        <p:spPr>
          <a:xfrm>
            <a:off x="2967405" y="4836769"/>
            <a:ext cx="484632" cy="676152"/>
          </a:xfrm>
          <a:prstGeom prst="up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725E-7 -7.9371E-6 L 0.42486 -0.00232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4228E-6 1.48011E-6 L 0.35665 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Electric field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0300"/>
            <a:ext cx="9140154" cy="4525963"/>
          </a:xfrm>
        </p:spPr>
        <p:txBody>
          <a:bodyPr/>
          <a:lstStyle/>
          <a:p>
            <a:r>
              <a:rPr lang="en-US" altLang="ja-JP" dirty="0" smtClean="0"/>
              <a:t>Transformation of inertial frame</a:t>
            </a:r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1000" dirty="0" smtClean="0"/>
              <a:t>　</a:t>
            </a:r>
          </a:p>
          <a:p>
            <a:r>
              <a:rPr lang="en-US" altLang="ja-JP" dirty="0" smtClean="0"/>
              <a:t>E field </a:t>
            </a:r>
          </a:p>
          <a:p>
            <a:pPr lvl="1"/>
            <a:r>
              <a:rPr lang="en-US" altLang="ja-JP" dirty="0" smtClean="0"/>
              <a:t>accelerates charged particle =&gt; particle acceleration</a:t>
            </a:r>
          </a:p>
          <a:p>
            <a:pPr lvl="1"/>
            <a:r>
              <a:rPr lang="en-US" altLang="ja-JP" dirty="0" smtClean="0"/>
              <a:t>diffuses magnetic field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	   =&gt; magnetic reconnection</a:t>
            </a:r>
            <a:endParaRPr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111368" y="1885696"/>
            <a:ext cx="1668746" cy="1392276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3154363" y="2370438"/>
          <a:ext cx="3292475" cy="895350"/>
        </p:xfrm>
        <a:graphic>
          <a:graphicData uri="http://schemas.openxmlformats.org/presentationml/2006/ole">
            <p:oleObj spid="_x0000_s18434" name="数式" r:id="rId4" imgW="952500" imgH="3683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375452" y="1896449"/>
            <a:ext cx="107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Plasma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11152" y="1915291"/>
            <a:ext cx="132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Observer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857868" y="1898654"/>
            <a:ext cx="2688990" cy="13922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360726" y="4964413"/>
          <a:ext cx="2441575" cy="719137"/>
        </p:xfrm>
        <a:graphic>
          <a:graphicData uri="http://schemas.openxmlformats.org/presentationml/2006/ole">
            <p:oleObj spid="_x0000_s18435" name="数式" r:id="rId5" imgW="939800" imgH="3937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919032" y="5030425"/>
            <a:ext cx="2363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Induction equation</a:t>
            </a:r>
            <a:endParaRPr kumimoji="1" lang="ja-JP" altLang="en-US" sz="2200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060075" y="5597525"/>
          <a:ext cx="3565525" cy="463550"/>
        </p:xfrm>
        <a:graphic>
          <a:graphicData uri="http://schemas.openxmlformats.org/presentationml/2006/ole">
            <p:oleObj spid="_x0000_s18436" name="数式" r:id="rId6" imgW="1371600" imgH="25400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019550" y="6180138"/>
          <a:ext cx="3665538" cy="463550"/>
        </p:xfrm>
        <a:graphic>
          <a:graphicData uri="http://schemas.openxmlformats.org/presentationml/2006/ole">
            <p:oleObj spid="_x0000_s18437" name="数式" r:id="rId7" imgW="1409700" imgH="254000" progId="Equation.3">
              <p:embed/>
            </p:oleObj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009823" y="3187222"/>
            <a:ext cx="18480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600" dirty="0" smtClean="0">
                <a:solidFill>
                  <a:srgbClr val="0000FF"/>
                </a:solidFill>
              </a:rPr>
              <a:t>Observables</a:t>
            </a:r>
            <a:endParaRPr kumimoji="1" lang="ja-JP" altLang="en-US" sz="2600" dirty="0">
              <a:solidFill>
                <a:srgbClr val="0000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19032" y="4947950"/>
            <a:ext cx="7179638" cy="18275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Electric field experienced by neutral atom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0667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600" dirty="0" smtClean="0"/>
              <a:t>E field experienced by </a:t>
            </a:r>
            <a:r>
              <a:rPr lang="en-US" altLang="ja-JP" sz="2600" b="1" u="sng" dirty="0" smtClean="0"/>
              <a:t>charged particle</a:t>
            </a:r>
            <a:r>
              <a:rPr lang="en-US" altLang="ja-JP" sz="2600" u="sng" dirty="0" smtClean="0"/>
              <a:t> </a:t>
            </a:r>
            <a:r>
              <a:rPr lang="en-US" altLang="ja-JP" sz="2600" dirty="0" smtClean="0"/>
              <a:t>frozen in B field</a:t>
            </a:r>
          </a:p>
          <a:p>
            <a:endParaRPr lang="en-US" altLang="ja-JP" sz="2600" dirty="0" smtClean="0"/>
          </a:p>
          <a:p>
            <a:endParaRPr lang="en-US" altLang="ja-JP" sz="2600" dirty="0" smtClean="0"/>
          </a:p>
          <a:p>
            <a:endParaRPr lang="en-US" altLang="ja-JP" sz="2600" dirty="0" smtClean="0"/>
          </a:p>
          <a:p>
            <a:r>
              <a:rPr lang="en-US" altLang="ja-JP" sz="2600" dirty="0" smtClean="0"/>
              <a:t>E field experienced by </a:t>
            </a:r>
            <a:r>
              <a:rPr lang="en-US" altLang="ja-JP" sz="2600" b="1" u="sng" dirty="0" smtClean="0"/>
              <a:t>neutral atom</a:t>
            </a:r>
            <a:endParaRPr lang="en-US" altLang="ja-JP" sz="26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2266387" y="1847360"/>
            <a:ext cx="1439258" cy="1046278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3225983" y="2169634"/>
          <a:ext cx="2836212" cy="751350"/>
        </p:xfrm>
        <a:graphic>
          <a:graphicData uri="http://schemas.openxmlformats.org/presentationml/2006/ole">
            <p:oleObj spid="_x0000_s19458" name="数式" r:id="rId3" imgW="977900" imgH="3683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450656" y="1858113"/>
            <a:ext cx="107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Plasma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43559" y="1876955"/>
            <a:ext cx="132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Observer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742647" y="1887338"/>
            <a:ext cx="2688990" cy="10440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320435" y="3688151"/>
            <a:ext cx="1439258" cy="1044000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3003699" y="4009684"/>
          <a:ext cx="3166595" cy="751350"/>
        </p:xfrm>
        <a:graphic>
          <a:graphicData uri="http://schemas.openxmlformats.org/presentationml/2006/ole">
            <p:oleObj spid="_x0000_s19459" name="数式" r:id="rId4" imgW="1092200" imgH="3683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490354" y="3671884"/>
            <a:ext cx="107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Plasma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04193" y="3690726"/>
            <a:ext cx="132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Observer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796695" y="3657593"/>
            <a:ext cx="3400808" cy="205084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600502" y="4823942"/>
          <a:ext cx="2946784" cy="751350"/>
        </p:xfrm>
        <a:graphic>
          <a:graphicData uri="http://schemas.openxmlformats.org/presentationml/2006/ole">
            <p:oleObj spid="_x0000_s19460" name="数式" r:id="rId5" imgW="1016000" imgH="3683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5349" y="5775992"/>
            <a:ext cx="92275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000000"/>
                </a:solidFill>
              </a:rPr>
              <a:t>Measurement </a:t>
            </a:r>
            <a:r>
              <a:rPr lang="en-US" altLang="ja-JP" sz="2600" dirty="0" smtClean="0">
                <a:solidFill>
                  <a:srgbClr val="000000"/>
                </a:solidFill>
              </a:rPr>
              <a:t>of </a:t>
            </a:r>
            <a:r>
              <a:rPr lang="en-US" altLang="ja-JP" sz="2600" dirty="0" smtClean="0">
                <a:solidFill>
                  <a:srgbClr val="FF0000"/>
                </a:solidFill>
              </a:rPr>
              <a:t>E field experience by neutral atom </a:t>
            </a:r>
            <a:r>
              <a:rPr lang="en-US" altLang="ja-JP" sz="2600" dirty="0" smtClean="0">
                <a:solidFill>
                  <a:srgbClr val="000000"/>
                </a:solidFill>
              </a:rPr>
              <a:t/>
            </a:r>
            <a:br>
              <a:rPr lang="en-US" altLang="ja-JP" sz="2600" dirty="0" smtClean="0">
                <a:solidFill>
                  <a:srgbClr val="000000"/>
                </a:solidFill>
              </a:rPr>
            </a:br>
            <a:r>
              <a:rPr lang="en-US" altLang="ja-JP" sz="2600" dirty="0" smtClean="0">
                <a:solidFill>
                  <a:srgbClr val="000000"/>
                </a:solidFill>
              </a:rPr>
              <a:t>=&gt; </a:t>
            </a:r>
            <a:r>
              <a:rPr lang="en-US" altLang="ja-JP" sz="2600" b="1" dirty="0" smtClean="0">
                <a:solidFill>
                  <a:srgbClr val="000000"/>
                </a:solidFill>
              </a:rPr>
              <a:t>Velocity difference between neutral atom and charged particle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Chromosphere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1316" y="1600200"/>
            <a:ext cx="9092683" cy="476456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3243" dirty="0" smtClean="0"/>
              <a:t>Magnetic energy stored in photosphere is transferred into the </a:t>
            </a:r>
            <a:r>
              <a:rPr lang="en-US" altLang="ja-JP" sz="3243" dirty="0" err="1" smtClean="0"/>
              <a:t>heliosphere</a:t>
            </a:r>
            <a:r>
              <a:rPr lang="en-US" altLang="ja-JP" sz="3243" dirty="0" smtClean="0"/>
              <a:t> through dynamic phenomena in </a:t>
            </a:r>
            <a:r>
              <a:rPr lang="en-US" altLang="ja-JP" sz="3243" dirty="0" err="1" smtClean="0"/>
              <a:t>chromosphere</a:t>
            </a:r>
            <a:endParaRPr lang="en-US" altLang="ja-JP" sz="3243" dirty="0" smtClean="0"/>
          </a:p>
          <a:p>
            <a:pPr lvl="1"/>
            <a:r>
              <a:rPr lang="en-US" altLang="ja-JP" sz="3243" dirty="0" smtClean="0"/>
              <a:t>Dominant energy : </a:t>
            </a:r>
            <a:r>
              <a:rPr lang="en-US" altLang="ja-JP" sz="3243" dirty="0" smtClean="0">
                <a:solidFill>
                  <a:srgbClr val="0000FF"/>
                </a:solidFill>
              </a:rPr>
              <a:t>Internal</a:t>
            </a:r>
            <a:r>
              <a:rPr lang="en-US" altLang="ja-JP" sz="3243" dirty="0" smtClean="0">
                <a:solidFill>
                  <a:srgbClr val="000000"/>
                </a:solidFill>
              </a:rPr>
              <a:t> energy </a:t>
            </a:r>
            <a:r>
              <a:rPr lang="en-US" altLang="ja-JP" sz="3243" dirty="0" smtClean="0"/>
              <a:t>=&gt;</a:t>
            </a:r>
            <a:r>
              <a:rPr lang="en-US" altLang="ja-JP" sz="3243" dirty="0" smtClean="0">
                <a:solidFill>
                  <a:srgbClr val="FF0000"/>
                </a:solidFill>
              </a:rPr>
              <a:t> </a:t>
            </a:r>
            <a:r>
              <a:rPr lang="en-US" altLang="ja-JP" sz="3243" dirty="0" smtClean="0">
                <a:solidFill>
                  <a:srgbClr val="0000FF"/>
                </a:solidFill>
              </a:rPr>
              <a:t>Magnetic</a:t>
            </a:r>
            <a:r>
              <a:rPr lang="en-US" altLang="ja-JP" sz="3243" dirty="0" smtClean="0">
                <a:solidFill>
                  <a:srgbClr val="000000"/>
                </a:solidFill>
              </a:rPr>
              <a:t> one</a:t>
            </a:r>
            <a:endParaRPr lang="en-US" altLang="ja-JP" sz="1081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en-US" altLang="ja-JP" sz="1081" dirty="0" smtClean="0">
                <a:solidFill>
                  <a:srgbClr val="FF0000"/>
                </a:solidFill>
              </a:rPr>
              <a:t>  </a:t>
            </a:r>
            <a:endParaRPr lang="en-US" altLang="ja-JP" sz="1081" dirty="0" smtClean="0"/>
          </a:p>
          <a:p>
            <a:r>
              <a:rPr lang="en-US" altLang="ja-JP" dirty="0" smtClean="0"/>
              <a:t>To understand role of </a:t>
            </a:r>
            <a:r>
              <a:rPr lang="en-US" altLang="ja-JP" dirty="0" err="1" smtClean="0"/>
              <a:t>chromosphere</a:t>
            </a:r>
            <a:r>
              <a:rPr lang="en-US" altLang="ja-JP" dirty="0" smtClean="0"/>
              <a:t>, </a:t>
            </a:r>
            <a:r>
              <a:rPr lang="en-US" altLang="ja-JP" dirty="0" smtClean="0">
                <a:solidFill>
                  <a:srgbClr val="0000FF"/>
                </a:solidFill>
              </a:rPr>
              <a:t>magnetic field structure</a:t>
            </a:r>
            <a:r>
              <a:rPr lang="en-US" altLang="ja-JP" dirty="0" smtClean="0"/>
              <a:t> and </a:t>
            </a:r>
            <a:r>
              <a:rPr lang="en-US" altLang="ja-JP" dirty="0" smtClean="0">
                <a:solidFill>
                  <a:srgbClr val="0000FF"/>
                </a:solidFill>
              </a:rPr>
              <a:t>relation between plasma dynamics and magnetic field </a:t>
            </a:r>
            <a:r>
              <a:rPr lang="en-US" altLang="ja-JP" dirty="0" smtClean="0"/>
              <a:t>are important</a:t>
            </a:r>
          </a:p>
          <a:p>
            <a:pPr>
              <a:buNone/>
            </a:pPr>
            <a:r>
              <a:rPr lang="en-US" altLang="ja-JP" sz="1081" dirty="0" smtClean="0"/>
              <a:t>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Measurement of magnetic and electric fields </a:t>
            </a:r>
            <a:r>
              <a:rPr lang="en-US" altLang="ja-JP" dirty="0" smtClean="0"/>
              <a:t>clear the relation between dynamics and magnetic field in partially ionized plasma (</a:t>
            </a:r>
            <a:r>
              <a:rPr lang="en-US" altLang="ja-JP" dirty="0" err="1" smtClean="0"/>
              <a:t>chromosphere</a:t>
            </a:r>
            <a:r>
              <a:rPr lang="en-US" altLang="ja-JP" dirty="0" smtClean="0"/>
              <a:t>)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13989" y="647938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矢印コネクタ 37"/>
          <p:cNvCxnSpPr/>
          <p:nvPr/>
        </p:nvCxnSpPr>
        <p:spPr>
          <a:xfrm rot="16200000" flipH="1">
            <a:off x="3344077" y="3994951"/>
            <a:ext cx="2493963" cy="41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Polarization process in spectral line</a:t>
            </a:r>
            <a:endParaRPr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3640071" y="5415221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1112838" y="2509838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3484563" y="2509838"/>
            <a:ext cx="2046287" cy="14287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5899150" y="2493963"/>
            <a:ext cx="2046288" cy="15875"/>
          </a:xfrm>
          <a:prstGeom prst="line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9"/>
          <p:cNvSpPr txBox="1">
            <a:spLocks noChangeArrowheads="1"/>
          </p:cNvSpPr>
          <p:nvPr/>
        </p:nvSpPr>
        <p:spPr bwMode="auto">
          <a:xfrm>
            <a:off x="1843088" y="5200650"/>
            <a:ext cx="1674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/>
              <a:t>J = 0, M = 0</a:t>
            </a:r>
            <a:endParaRPr lang="ja-JP" altLang="en-US" sz="2200"/>
          </a:p>
        </p:txBody>
      </p:sp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163513" y="2309813"/>
            <a:ext cx="6856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J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10" name="テキスト ボックス 11"/>
          <p:cNvSpPr txBox="1">
            <a:spLocks noChangeArrowheads="1"/>
          </p:cNvSpPr>
          <p:nvPr/>
        </p:nvSpPr>
        <p:spPr bwMode="auto">
          <a:xfrm>
            <a:off x="1663274" y="1950990"/>
            <a:ext cx="8369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1</a:t>
            </a:r>
            <a:endParaRPr lang="ja-JP" altLang="en-US" sz="2200" dirty="0"/>
          </a:p>
        </p:txBody>
      </p:sp>
      <p:sp>
        <p:nvSpPr>
          <p:cNvPr id="11" name="テキスト ボックス 12"/>
          <p:cNvSpPr txBox="1">
            <a:spLocks noChangeArrowheads="1"/>
          </p:cNvSpPr>
          <p:nvPr/>
        </p:nvSpPr>
        <p:spPr bwMode="auto">
          <a:xfrm>
            <a:off x="4109999" y="1932697"/>
            <a:ext cx="898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 0</a:t>
            </a:r>
            <a:endParaRPr lang="ja-JP" altLang="en-US" sz="2200" dirty="0"/>
          </a:p>
        </p:txBody>
      </p:sp>
      <p:sp>
        <p:nvSpPr>
          <p:cNvPr id="12" name="テキスト ボックス 14"/>
          <p:cNvSpPr txBox="1">
            <a:spLocks noChangeArrowheads="1"/>
          </p:cNvSpPr>
          <p:nvPr/>
        </p:nvSpPr>
        <p:spPr bwMode="auto">
          <a:xfrm>
            <a:off x="6462713" y="1934730"/>
            <a:ext cx="9774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200" dirty="0"/>
              <a:t>M =</a:t>
            </a:r>
            <a:r>
              <a:rPr lang="en-US" altLang="ja-JP" sz="2200" dirty="0" smtClean="0"/>
              <a:t> −1</a:t>
            </a:r>
            <a:endParaRPr lang="ja-JP" altLang="en-US" sz="2200" dirty="0"/>
          </a:p>
        </p:txBody>
      </p:sp>
      <p:cxnSp>
        <p:nvCxnSpPr>
          <p:cNvPr id="13" name="直線矢印コネクタ 12"/>
          <p:cNvCxnSpPr/>
          <p:nvPr/>
        </p:nvCxnSpPr>
        <p:spPr>
          <a:xfrm rot="5400000" flipH="1" flipV="1">
            <a:off x="7718425" y="3109913"/>
            <a:ext cx="1624013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7"/>
          <p:cNvSpPr txBox="1">
            <a:spLocks noChangeArrowheads="1"/>
          </p:cNvSpPr>
          <p:nvPr/>
        </p:nvSpPr>
        <p:spPr bwMode="auto">
          <a:xfrm>
            <a:off x="7686423" y="4055089"/>
            <a:ext cx="1525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dirty="0" smtClean="0"/>
              <a:t>Quantization</a:t>
            </a:r>
          </a:p>
          <a:p>
            <a:pPr algn="ctr"/>
            <a:r>
              <a:rPr lang="en-US" altLang="ja-JP" sz="2000" dirty="0" smtClean="0"/>
              <a:t> axis</a:t>
            </a:r>
            <a:endParaRPr lang="ja-JP" altLang="en-US" sz="2000" dirty="0"/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1970088" y="2379662"/>
            <a:ext cx="358775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4385043" y="2359433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図形グループ 36"/>
          <p:cNvGrpSpPr>
            <a:grpSpLocks/>
          </p:cNvGrpSpPr>
          <p:nvPr/>
        </p:nvGrpSpPr>
        <p:grpSpPr bwMode="auto">
          <a:xfrm>
            <a:off x="3287713" y="3952875"/>
            <a:ext cx="3821112" cy="996950"/>
            <a:chOff x="3287062" y="3952972"/>
            <a:chExt cx="3823819" cy="998252"/>
          </a:xfrm>
        </p:grpSpPr>
        <p:cxnSp>
          <p:nvCxnSpPr>
            <p:cNvPr id="20" name="直線矢印コネクタ 19"/>
            <p:cNvCxnSpPr/>
            <p:nvPr/>
          </p:nvCxnSpPr>
          <p:spPr>
            <a:xfrm>
              <a:off x="3287062" y="3952972"/>
              <a:ext cx="3823819" cy="998252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/楕円 20"/>
            <p:cNvSpPr/>
            <p:nvPr/>
          </p:nvSpPr>
          <p:spPr>
            <a:xfrm>
              <a:off x="3696927" y="4024503"/>
              <a:ext cx="915048" cy="329041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2" name="直線矢印コネクタ 21"/>
            <p:cNvCxnSpPr/>
            <p:nvPr/>
          </p:nvCxnSpPr>
          <p:spPr>
            <a:xfrm rot="10800000" flipV="1">
              <a:off x="4057544" y="4359903"/>
              <a:ext cx="171571" cy="6358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図形グループ 37"/>
          <p:cNvGrpSpPr>
            <a:grpSpLocks/>
          </p:cNvGrpSpPr>
          <p:nvPr/>
        </p:nvGrpSpPr>
        <p:grpSpPr bwMode="auto">
          <a:xfrm>
            <a:off x="6203365" y="3793986"/>
            <a:ext cx="1116013" cy="728662"/>
            <a:chOff x="3287062" y="3952972"/>
            <a:chExt cx="1115540" cy="726729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3287062" y="3952972"/>
              <a:ext cx="1115540" cy="726729"/>
            </a:xfrm>
            <a:prstGeom prst="straightConnector1">
              <a:avLst/>
            </a:prstGeom>
            <a:ln w="50800" cap="flat" cmpd="sng" algn="ctr">
              <a:solidFill>
                <a:srgbClr val="FF0000">
                  <a:alpha val="65000"/>
                </a:srgbClr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/楕円 24"/>
            <p:cNvSpPr/>
            <p:nvPr/>
          </p:nvSpPr>
          <p:spPr>
            <a:xfrm>
              <a:off x="3407661" y="4182548"/>
              <a:ext cx="914012" cy="329324"/>
            </a:xfrm>
            <a:prstGeom prst="ellipse">
              <a:avLst/>
            </a:pr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V="1">
              <a:off x="3864667" y="4527705"/>
              <a:ext cx="169791" cy="6333"/>
            </a:xfrm>
            <a:prstGeom prst="straightConnector1">
              <a:avLst/>
            </a:prstGeom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円/楕円 29"/>
          <p:cNvSpPr>
            <a:spLocks noChangeAspect="1"/>
          </p:cNvSpPr>
          <p:nvPr/>
        </p:nvSpPr>
        <p:spPr>
          <a:xfrm>
            <a:off x="6748463" y="2329656"/>
            <a:ext cx="360362" cy="360363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rot="16200000" flipH="1">
            <a:off x="1946275" y="3151188"/>
            <a:ext cx="2493963" cy="17287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5400000">
            <a:off x="4772821" y="3255167"/>
            <a:ext cx="2546351" cy="1468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 bwMode="auto">
          <a:xfrm>
            <a:off x="4596347" y="3606800"/>
            <a:ext cx="2499519" cy="1162050"/>
          </a:xfrm>
          <a:prstGeom prst="straightConnector1">
            <a:avLst/>
          </a:prstGeom>
          <a:ln w="50800" cap="flat" cmpd="sng" algn="ctr">
            <a:solidFill>
              <a:srgbClr val="FF0000">
                <a:alpha val="65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 bwMode="auto">
          <a:xfrm rot="16200000">
            <a:off x="5062538" y="3984505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円/楕円 48"/>
          <p:cNvSpPr/>
          <p:nvPr/>
        </p:nvSpPr>
        <p:spPr bwMode="auto">
          <a:xfrm>
            <a:off x="7060198" y="5035550"/>
            <a:ext cx="914400" cy="3302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0" name="直線矢印コネクタ 49"/>
          <p:cNvCxnSpPr/>
          <p:nvPr/>
        </p:nvCxnSpPr>
        <p:spPr bwMode="auto">
          <a:xfrm flipV="1">
            <a:off x="7633401" y="5351960"/>
            <a:ext cx="169863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 bwMode="auto">
          <a:xfrm rot="10800000" flipV="1">
            <a:off x="7250789" y="5358568"/>
            <a:ext cx="171450" cy="6350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 bwMode="auto">
          <a:xfrm rot="16200000">
            <a:off x="7056805" y="5238731"/>
            <a:ext cx="939800" cy="1587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6509076" y="6206863"/>
            <a:ext cx="2147346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8656422" y="5962229"/>
            <a:ext cx="3518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err="1" smtClean="0"/>
              <a:t>λ</a:t>
            </a:r>
            <a:endParaRPr kumimoji="1" lang="ja-JP" altLang="en-US" sz="26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527357" y="6506116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r>
              <a:rPr kumimoji="1" lang="en-US" altLang="ja-JP" dirty="0" smtClean="0"/>
              <a:t>/43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2074E-6 -9.35618E-7 L 0.2195 0.42149 " pathEditMode="relative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4147E-6 -6.5308E-7 L 0.00573 0.42172 " pathEditMode="relative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3779E-6 1.40343E-6 L -0.18983 0.42195 " pathEditMode="relative" ptsTypes="AA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4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13844</TotalTime>
  <Words>3729</Words>
  <Application>Microsoft Macintosh PowerPoint</Application>
  <PresentationFormat>画面に合わせる (4:3)</PresentationFormat>
  <Paragraphs>801</Paragraphs>
  <Slides>43</Slides>
  <Notes>27</Notes>
  <HiddenSlides>0</HiddenSlides>
  <MMClips>2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5" baseType="lpstr">
      <vt:lpstr>Office テーマ</vt:lpstr>
      <vt:lpstr>数式</vt:lpstr>
      <vt:lpstr>Open a New Window of Plasma Diagnostics in the Solar Physics with Spectropolarimetric Observation</vt:lpstr>
      <vt:lpstr>Chromosphere</vt:lpstr>
      <vt:lpstr>Dynamics of partially ionized plasma and magnetic field</vt:lpstr>
      <vt:lpstr>Dynamics of partially ionized plasma and magnetic field</vt:lpstr>
      <vt:lpstr>Dynamics of partially ionized plasma and magnetic field</vt:lpstr>
      <vt:lpstr>Electric field</vt:lpstr>
      <vt:lpstr>Electric field experienced by neutral atom</vt:lpstr>
      <vt:lpstr>Chromosphere</vt:lpstr>
      <vt:lpstr>Polarization process in spectral line</vt:lpstr>
      <vt:lpstr>Polarization process in spectral line Zeeman effect</vt:lpstr>
      <vt:lpstr>Polarization process in spectral line Stark effect</vt:lpstr>
      <vt:lpstr>Atomic polarization</vt:lpstr>
      <vt:lpstr>Polarization process in spectral line Resonance scattering</vt:lpstr>
      <vt:lpstr>Polarization process in spectral line Resonance scattering, Atomic alignment</vt:lpstr>
      <vt:lpstr>Efficiency of scattering polarization</vt:lpstr>
      <vt:lpstr>Hanle effect</vt:lpstr>
      <vt:lpstr>Measurement of magnetic field by Hanle effect</vt:lpstr>
      <vt:lpstr>Polarization process in spectral line Alignment-to-Orientation conversion (AO)</vt:lpstr>
      <vt:lpstr>Polarization process in spectral line Alignment-to-Orientation conversion (AO)</vt:lpstr>
      <vt:lpstr>Polarization process in spectral line Alignment-to-Orientation conversion</vt:lpstr>
      <vt:lpstr>Polarization process in spectral line</vt:lpstr>
      <vt:lpstr>Measurement of magnetic field in chromosphere</vt:lpstr>
      <vt:lpstr>Measurement of electric field</vt:lpstr>
      <vt:lpstr>Developments of the wideband spectropolarimeter  of the Domeless Solar Telescope at Hida Observatory</vt:lpstr>
      <vt:lpstr>Developments of spectropolarimeter</vt:lpstr>
      <vt:lpstr>Domeless Solar Telescope (DST) at Hida Observatory</vt:lpstr>
      <vt:lpstr>Modulator / Analyzer</vt:lpstr>
      <vt:lpstr>New features of the system  Waveplate &amp; Camera</vt:lpstr>
      <vt:lpstr>Calibration for instrumental polarization</vt:lpstr>
      <vt:lpstr>e.g.) CaⅡ8542 Å</vt:lpstr>
      <vt:lpstr>Diagnosis of Magnetic and Electric Fields of Chromospheric Jets through Spectropolarimetric Observations of HI Paschen Lines</vt:lpstr>
      <vt:lpstr>Observation</vt:lpstr>
      <vt:lpstr>Model of surge (jet)</vt:lpstr>
      <vt:lpstr>HⅠ（n=10 =&gt; n=3, 9014Å）</vt:lpstr>
      <vt:lpstr>HⅠ（n=7 =&gt; n=3, 10049Å）</vt:lpstr>
      <vt:lpstr>Polarization process in the HI Paschen lines</vt:lpstr>
      <vt:lpstr>180°, 90° ambiguity in azimuth angle of B</vt:lpstr>
      <vt:lpstr>Fitting</vt:lpstr>
      <vt:lpstr>If enough electric field exist,</vt:lpstr>
      <vt:lpstr>Inversion result</vt:lpstr>
      <vt:lpstr>Upper limit of electric field (Vn−Vc)×B/c</vt:lpstr>
      <vt:lpstr>Summary</vt:lpstr>
      <vt:lpstr>Thank you very much</vt:lpstr>
    </vt:vector>
  </TitlesOfParts>
  <Company>京都大学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阿南 徹</dc:creator>
  <cp:lastModifiedBy>阿南 徹</cp:lastModifiedBy>
  <cp:revision>902</cp:revision>
  <cp:lastPrinted>2014-06-05T17:43:08Z</cp:lastPrinted>
  <dcterms:created xsi:type="dcterms:W3CDTF">2014-06-10T07:39:31Z</dcterms:created>
  <dcterms:modified xsi:type="dcterms:W3CDTF">2014-06-10T07:41:36Z</dcterms:modified>
</cp:coreProperties>
</file>