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5" r:id="rId5"/>
    <p:sldId id="259" r:id="rId6"/>
    <p:sldId id="260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75"/>
    <p:restoredTop sz="94643"/>
  </p:normalViewPr>
  <p:slideViewPr>
    <p:cSldViewPr snapToGrid="0" snapToObjects="1">
      <p:cViewPr varScale="1">
        <p:scale>
          <a:sx n="122" d="100"/>
          <a:sy n="122" d="100"/>
        </p:scale>
        <p:origin x="55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8A0A2-711C-C44C-A14F-D9F89C11A29B}" type="datetimeFigureOut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18CDE-04C5-1349-8A49-D407A6214E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19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18CDE-04C5-1349-8A49-D407A6214E5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933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8AF5B-E2C4-6841-93AB-6DE1D14573FA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04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9789-9BF6-5648-AB68-EE3177488D43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6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A7B6-8CD5-C349-A954-89F37F08CD8C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37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8B75-1641-DD4C-B925-9B50E7EB5D63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55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8CF5-F0FE-C94E-9DC7-E9B45A9D7939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69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12D5-4A0F-BE49-921A-26A0A7E61A7B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14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5C8C-1D57-1840-BF71-7A82CAB50DDE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234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9DFC-0FD9-3545-B0B6-21D465D4F495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78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7F38-F450-5A41-A454-C1B9D8CD900E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43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86E6-D446-6E4C-961E-21D549F319C8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98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BC57-4D85-944D-81CE-1915479211C2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69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39E46-02EA-9046-A0DA-84838CB7BA13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88AAD-0195-6848-B12A-83AC31DA3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58009" cy="73999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0028" y="89890"/>
            <a:ext cx="1039834" cy="60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58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tron.s.u-tokyo.ac.jp/members/graduate/" TargetMode="External"/><Relationship Id="rId4" Type="http://schemas.openxmlformats.org/officeDocument/2006/relationships/hyperlink" Target="http://www.isas.jaxa.jp/about/researchers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sas.jaxa.jp/home/ebisawalab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i.org/10.20637/JAXA-RR-16-007/0007" TargetMode="External"/><Relationship Id="rId4" Type="http://schemas.openxmlformats.org/officeDocument/2006/relationships/hyperlink" Target="http://darts.isas.jaxa.jp/" TargetMode="External"/><Relationship Id="rId5" Type="http://schemas.openxmlformats.org/officeDocument/2006/relationships/hyperlink" Target="http://darts.isas.jaxa.jp/astro/judo2/" TargetMode="External"/><Relationship Id="rId6" Type="http://schemas.openxmlformats.org/officeDocument/2006/relationships/hyperlink" Target="http://darts.isas.jaxa.jp/astro/udon2/index.html?SAT=SUZAKU&amp;OBS=501006010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sas.jaxa.jp/home/ebisawalab/ja/publications/index.html#these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file:///D:\PPT_Out\nature-logo.jpg" TargetMode="External"/><Relationship Id="rId5" Type="http://schemas.openxmlformats.org/officeDocument/2006/relationships/image" Target="../media/image5.jpeg"/><Relationship Id="rId6" Type="http://schemas.openxmlformats.org/officeDocument/2006/relationships/hyperlink" Target="https://www.youtube.com/watch?time_continue=206&amp;v=e4GVPUsrB1I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xrism.isas.jaxa.jp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大学院進学希望者への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ガイダンス資料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2019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月</a:t>
            </a:r>
            <a:r>
              <a:rPr lang="en-US" altLang="ja-JP" dirty="0" smtClean="0"/>
              <a:t>7</a:t>
            </a:r>
            <a:r>
              <a:rPr kumimoji="1" lang="ja-JP" altLang="en-US" dirty="0" smtClean="0"/>
              <a:t>日</a:t>
            </a:r>
            <a:endParaRPr kumimoji="1" lang="en-US" altLang="ja-JP" dirty="0" smtClean="0"/>
          </a:p>
          <a:p>
            <a:r>
              <a:rPr kumimoji="1" lang="en-US" altLang="ja-JP" dirty="0" smtClean="0"/>
              <a:t>JAXA</a:t>
            </a:r>
            <a:r>
              <a:rPr lang="ja-JP" altLang="en-US" dirty="0" smtClean="0"/>
              <a:t>宇宙科学研究所</a:t>
            </a:r>
            <a:r>
              <a:rPr lang="en-US" altLang="ja-JP" dirty="0" smtClean="0"/>
              <a:t>(ISAS</a:t>
            </a:r>
            <a:r>
              <a:rPr lang="en-US" altLang="ja-JP" dirty="0" smtClean="0"/>
              <a:t>)</a:t>
            </a:r>
            <a:r>
              <a:rPr lang="ja-JP" altLang="en-US" dirty="0" smtClean="0"/>
              <a:t>・</a:t>
            </a:r>
            <a:r>
              <a:rPr kumimoji="1" lang="ja-JP" altLang="en-US" dirty="0" smtClean="0"/>
              <a:t>宇宙物</a:t>
            </a:r>
            <a:r>
              <a:rPr kumimoji="1" lang="ja-JP" altLang="en-US" dirty="0" smtClean="0"/>
              <a:t>理学研究系</a:t>
            </a:r>
            <a:endParaRPr kumimoji="1" lang="en-US" altLang="ja-JP" dirty="0" smtClean="0"/>
          </a:p>
          <a:p>
            <a:r>
              <a:rPr lang="ja-JP" altLang="en-US" dirty="0" smtClean="0"/>
              <a:t>東京大学大学院理学系研究科天文学専攻</a:t>
            </a:r>
            <a:endParaRPr lang="en-US" altLang="ja-JP" dirty="0" smtClean="0"/>
          </a:p>
          <a:p>
            <a:r>
              <a:rPr lang="ja-JP" altLang="en-US" sz="3100" dirty="0" smtClean="0"/>
              <a:t>海老沢　研</a:t>
            </a:r>
            <a:endParaRPr lang="en-US" altLang="ja-JP" sz="31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1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研究室の特徴</a:t>
            </a:r>
            <a:r>
              <a:rPr kumimoji="1" lang="en-US" altLang="ja-JP" dirty="0" smtClean="0"/>
              <a:t>  </a:t>
            </a:r>
            <a:r>
              <a:rPr lang="en-US" altLang="ja-JP" sz="2400" dirty="0" smtClean="0">
                <a:hlinkClick r:id="rId2"/>
              </a:rPr>
              <a:t>http</a:t>
            </a:r>
            <a:r>
              <a:rPr lang="en-US" altLang="ja-JP" sz="2400" dirty="0">
                <a:hlinkClick r:id="rId2"/>
              </a:rPr>
              <a:t>://</a:t>
            </a:r>
            <a:r>
              <a:rPr lang="en-US" altLang="ja-JP" sz="2400" dirty="0" err="1">
                <a:hlinkClick r:id="rId2"/>
              </a:rPr>
              <a:t>www.isas.jaxa.jp</a:t>
            </a:r>
            <a:r>
              <a:rPr lang="en-US" altLang="ja-JP" sz="2400" dirty="0">
                <a:hlinkClick r:id="rId2"/>
              </a:rPr>
              <a:t>/home/</a:t>
            </a:r>
            <a:r>
              <a:rPr lang="en-US" altLang="ja-JP" sz="2400" dirty="0" err="1">
                <a:hlinkClick r:id="rId2"/>
              </a:rPr>
              <a:t>ebisawalab</a:t>
            </a:r>
            <a:r>
              <a:rPr lang="en-US" altLang="ja-JP" sz="2400" dirty="0"/>
              <a:t>/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41847"/>
            <a:ext cx="10515600" cy="4827422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dirty="0">
                <a:hlinkClick r:id="rId3"/>
              </a:rPr>
              <a:t>東大天文</a:t>
            </a:r>
            <a:r>
              <a:rPr lang="ja-JP" altLang="en-US" dirty="0" smtClean="0">
                <a:hlinkClick r:id="rId3"/>
              </a:rPr>
              <a:t>教室</a:t>
            </a:r>
            <a:r>
              <a:rPr kumimoji="1" lang="ja-JP" altLang="en-US" dirty="0" smtClean="0"/>
              <a:t>で</a:t>
            </a:r>
            <a:r>
              <a:rPr kumimoji="1" lang="ja-JP" altLang="en-US" dirty="0" smtClean="0"/>
              <a:t>、唯一、</a:t>
            </a:r>
            <a:r>
              <a:rPr kumimoji="1" lang="en-US" altLang="ja-JP" dirty="0" smtClean="0">
                <a:solidFill>
                  <a:srgbClr val="FF0000"/>
                </a:solidFill>
              </a:rPr>
              <a:t>X</a:t>
            </a:r>
            <a:r>
              <a:rPr kumimoji="1" lang="ja-JP" altLang="en-US" dirty="0" smtClean="0">
                <a:solidFill>
                  <a:srgbClr val="FF0000"/>
                </a:solidFill>
              </a:rPr>
              <a:t>線天文学</a:t>
            </a:r>
            <a:r>
              <a:rPr lang="ja-JP" altLang="en-US" dirty="0" smtClean="0"/>
              <a:t>を</a:t>
            </a:r>
            <a:r>
              <a:rPr kumimoji="1" lang="ja-JP" altLang="en-US" dirty="0" smtClean="0"/>
              <a:t>専門</a:t>
            </a:r>
            <a:endParaRPr kumimoji="1" lang="en-US" altLang="ja-JP" dirty="0" smtClean="0"/>
          </a:p>
          <a:p>
            <a:r>
              <a:rPr lang="ja-JP" altLang="en-US" dirty="0"/>
              <a:t>東大天文</a:t>
            </a:r>
            <a:r>
              <a:rPr lang="ja-JP" altLang="en-US" dirty="0" smtClean="0"/>
              <a:t>教室で</a:t>
            </a:r>
            <a:r>
              <a:rPr kumimoji="1" lang="en-US" altLang="ja-JP" dirty="0" smtClean="0">
                <a:solidFill>
                  <a:srgbClr val="FF0000"/>
                </a:solidFill>
              </a:rPr>
              <a:t>JAXA/ISAS</a:t>
            </a:r>
            <a:r>
              <a:rPr lang="ja-JP" altLang="en-US" dirty="0" smtClean="0"/>
              <a:t>に属する三人のうちの一人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あとの二人は電波天文学と赤外線天文学が専門</a:t>
            </a:r>
            <a:endParaRPr kumimoji="1" lang="en-US" altLang="ja-JP" dirty="0" smtClean="0"/>
          </a:p>
          <a:p>
            <a:r>
              <a:rPr lang="en-US" altLang="ja-JP" dirty="0" smtClean="0">
                <a:hlinkClick r:id="rId4"/>
              </a:rPr>
              <a:t>JAXA/ISAS</a:t>
            </a:r>
            <a:r>
              <a:rPr lang="ja-JP" altLang="en-US" dirty="0" smtClean="0"/>
              <a:t>の</a:t>
            </a:r>
            <a:r>
              <a:rPr lang="en-US" altLang="ja-JP" dirty="0" smtClean="0"/>
              <a:t>X</a:t>
            </a:r>
            <a:r>
              <a:rPr lang="ja-JP" altLang="en-US" dirty="0" smtClean="0"/>
              <a:t>線天文グループで、唯一、</a:t>
            </a:r>
            <a:r>
              <a:rPr lang="ja-JP" altLang="en-US" dirty="0">
                <a:solidFill>
                  <a:srgbClr val="FF0000"/>
                </a:solidFill>
              </a:rPr>
              <a:t>東大天文</a:t>
            </a:r>
            <a:r>
              <a:rPr lang="ja-JP" altLang="en-US" dirty="0" smtClean="0">
                <a:solidFill>
                  <a:srgbClr val="FF0000"/>
                </a:solidFill>
              </a:rPr>
              <a:t>教室</a:t>
            </a:r>
            <a:r>
              <a:rPr lang="ja-JP" altLang="en-US" dirty="0" smtClean="0"/>
              <a:t>に所属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他の教員は、東大物理、東工大、総研大、首都大など。</a:t>
            </a:r>
            <a:endParaRPr kumimoji="1" lang="en-US" altLang="ja-JP" dirty="0" smtClean="0"/>
          </a:p>
          <a:p>
            <a:r>
              <a:rPr lang="en-US" altLang="ja-JP" dirty="0" smtClean="0"/>
              <a:t>JAXA/ISAS</a:t>
            </a:r>
            <a:r>
              <a:rPr lang="ja-JP" altLang="en-US" dirty="0" smtClean="0"/>
              <a:t>の</a:t>
            </a:r>
            <a:r>
              <a:rPr lang="en-US" altLang="ja-JP" dirty="0" smtClean="0"/>
              <a:t>X</a:t>
            </a:r>
            <a:r>
              <a:rPr lang="ja-JP" altLang="en-US" dirty="0" smtClean="0"/>
              <a:t>線</a:t>
            </a:r>
            <a:r>
              <a:rPr lang="ja-JP" altLang="en-US" dirty="0"/>
              <a:t>天文</a:t>
            </a:r>
            <a:r>
              <a:rPr lang="ja-JP" altLang="en-US" dirty="0" smtClean="0"/>
              <a:t>グループで、唯一、</a:t>
            </a:r>
            <a:r>
              <a:rPr lang="ja-JP" altLang="en-US" dirty="0" smtClean="0">
                <a:solidFill>
                  <a:srgbClr val="FF0000"/>
                </a:solidFill>
              </a:rPr>
              <a:t>装置開発（実験）を主業務に</a:t>
            </a:r>
            <a:r>
              <a:rPr lang="ja-JP" altLang="en-US" u="sng" dirty="0" smtClean="0">
                <a:solidFill>
                  <a:srgbClr val="FF0000"/>
                </a:solidFill>
              </a:rPr>
              <a:t>していない</a:t>
            </a:r>
            <a:r>
              <a:rPr lang="ja-JP" altLang="en-US" dirty="0" smtClean="0">
                <a:solidFill>
                  <a:srgbClr val="FF0000"/>
                </a:solidFill>
              </a:rPr>
              <a:t>。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JAXA/ISAS</a:t>
            </a:r>
            <a:r>
              <a:rPr kumimoji="1" lang="ja-JP" altLang="en-US" dirty="0" smtClean="0"/>
              <a:t>の職員は、研究以外に何らかの運用・開発業務に従事。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私の業務</a:t>
            </a:r>
            <a:r>
              <a:rPr kumimoji="1" lang="ja-JP" altLang="en-US" dirty="0" smtClean="0"/>
              <a:t>はデータアーカイブ開発・運用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他の</a:t>
            </a:r>
            <a:r>
              <a:rPr lang="en-US" altLang="ja-JP" dirty="0" smtClean="0"/>
              <a:t>X</a:t>
            </a:r>
            <a:r>
              <a:rPr lang="ja-JP" altLang="en-US" dirty="0" smtClean="0"/>
              <a:t>線グループの大学院生は、研究室毎に</a:t>
            </a:r>
            <a:r>
              <a:rPr lang="ja-JP" altLang="en-US" u="sng" dirty="0" smtClean="0"/>
              <a:t>特定の</a:t>
            </a:r>
            <a:r>
              <a:rPr lang="ja-JP" altLang="en-US" dirty="0" smtClean="0"/>
              <a:t>実験・開発に参加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X</a:t>
            </a:r>
            <a:r>
              <a:rPr lang="ja-JP" altLang="en-US" dirty="0" smtClean="0"/>
              <a:t>線ミラー、カロリメーター、</a:t>
            </a:r>
            <a:r>
              <a:rPr lang="en-US" altLang="ja-JP" dirty="0" smtClean="0"/>
              <a:t>CCD､</a:t>
            </a:r>
            <a:r>
              <a:rPr lang="ja-JP" altLang="en-US" dirty="0" smtClean="0"/>
              <a:t>ガンマ線検出器</a:t>
            </a:r>
            <a:r>
              <a:rPr lang="ja-JP" altLang="en-US" dirty="0" smtClean="0"/>
              <a:t>など各分野で最先端の機器開発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当研究室の大学院生は、</a:t>
            </a:r>
            <a:r>
              <a:rPr lang="ja-JP" altLang="en-US" u="sng" dirty="0" smtClean="0">
                <a:solidFill>
                  <a:srgbClr val="FF0000"/>
                </a:solidFill>
              </a:rPr>
              <a:t>幅広く</a:t>
            </a:r>
            <a:r>
              <a:rPr lang="ja-JP" altLang="en-US" dirty="0" smtClean="0">
                <a:solidFill>
                  <a:srgbClr val="FF0000"/>
                </a:solidFill>
              </a:rPr>
              <a:t>データ解析・地上</a:t>
            </a:r>
            <a:r>
              <a:rPr lang="ja-JP" altLang="en-US" dirty="0" smtClean="0">
                <a:solidFill>
                  <a:srgbClr val="FF0000"/>
                </a:solidFill>
              </a:rPr>
              <a:t>観測・実験</a:t>
            </a:r>
            <a:r>
              <a:rPr lang="ja-JP" altLang="en-US" dirty="0" smtClean="0"/>
              <a:t>を</a:t>
            </a:r>
            <a:r>
              <a:rPr lang="ja-JP" altLang="en-US" dirty="0" smtClean="0"/>
              <a:t>行う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ISAS</a:t>
            </a:r>
            <a:r>
              <a:rPr kumimoji="1" lang="ja-JP" altLang="en-US" dirty="0" smtClean="0"/>
              <a:t>教職員の行う様々な実験</a:t>
            </a:r>
            <a:r>
              <a:rPr kumimoji="1" lang="ja-JP" altLang="en-US" dirty="0" smtClean="0"/>
              <a:t>に参加する</a:t>
            </a:r>
            <a:r>
              <a:rPr kumimoji="1" lang="ja-JP" altLang="en-US" dirty="0" smtClean="0"/>
              <a:t>ことが可能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87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専門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16333"/>
            <a:ext cx="10515600" cy="5617029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主に</a:t>
            </a:r>
            <a:r>
              <a:rPr lang="ja-JP" altLang="en-US" dirty="0" smtClean="0"/>
              <a:t>人工衛星を用いた</a:t>
            </a:r>
            <a:r>
              <a:rPr lang="en-US" altLang="ja-JP" dirty="0" smtClean="0"/>
              <a:t>X</a:t>
            </a:r>
            <a:r>
              <a:rPr lang="ja-JP" altLang="en-US" dirty="0" smtClean="0"/>
              <a:t>線天文学の研究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恒星ブラックホール、巨大ブラックホール（</a:t>
            </a:r>
            <a:r>
              <a:rPr lang="en-US" altLang="ja-JP" dirty="0" smtClean="0"/>
              <a:t>AGN</a:t>
            </a:r>
            <a:r>
              <a:rPr lang="ja-JP" altLang="en-US" dirty="0" smtClean="0"/>
              <a:t>）、</a:t>
            </a:r>
            <a:r>
              <a:rPr lang="en-US" altLang="ja-JP" dirty="0" smtClean="0"/>
              <a:t>Ultra-luminous X-ray sources (ULXs; </a:t>
            </a:r>
            <a:r>
              <a:rPr lang="ja-JP" altLang="en-US" dirty="0" smtClean="0"/>
              <a:t>中間質量ブラックホール？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中性子星、白色矮星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銀河面からの</a:t>
            </a:r>
            <a:r>
              <a:rPr lang="en-US" altLang="ja-JP" dirty="0" smtClean="0"/>
              <a:t>X</a:t>
            </a:r>
            <a:r>
              <a:rPr lang="ja-JP" altLang="en-US" dirty="0" smtClean="0"/>
              <a:t>線放射</a:t>
            </a:r>
            <a:endParaRPr lang="en-US" altLang="ja-JP" dirty="0" smtClean="0"/>
          </a:p>
          <a:p>
            <a:r>
              <a:rPr kumimoji="1" lang="en-US" altLang="ja-JP" dirty="0" smtClean="0"/>
              <a:t>X</a:t>
            </a:r>
            <a:r>
              <a:rPr kumimoji="1" lang="ja-JP" altLang="en-US" dirty="0" smtClean="0"/>
              <a:t>線天体の地上観測（赤外線、電波）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ESO</a:t>
            </a:r>
            <a:r>
              <a:rPr lang="ja-JP" altLang="en-US" dirty="0" smtClean="0"/>
              <a:t>（チリ）、すばる、</a:t>
            </a:r>
            <a:r>
              <a:rPr lang="en-US" altLang="ja-JP" dirty="0" smtClean="0"/>
              <a:t>IRSF(</a:t>
            </a:r>
            <a:r>
              <a:rPr lang="ja-JP" altLang="en-US" dirty="0" smtClean="0"/>
              <a:t>南アフリカ</a:t>
            </a:r>
            <a:r>
              <a:rPr lang="en-US" altLang="ja-JP" dirty="0"/>
              <a:t>)</a:t>
            </a:r>
            <a:r>
              <a:rPr lang="ja-JP" altLang="en-US" dirty="0" smtClean="0"/>
              <a:t>、</a:t>
            </a:r>
            <a:r>
              <a:rPr lang="en-US" altLang="ja-JP" dirty="0" smtClean="0"/>
              <a:t>ALMA</a:t>
            </a:r>
            <a:r>
              <a:rPr lang="ja-JP" altLang="en-US" dirty="0" smtClean="0"/>
              <a:t>、野辺山など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データサイエンスの手法を</a:t>
            </a:r>
            <a:r>
              <a:rPr lang="en-US" altLang="ja-JP" dirty="0" smtClean="0"/>
              <a:t>X</a:t>
            </a:r>
            <a:r>
              <a:rPr lang="ja-JP" altLang="en-US" dirty="0" smtClean="0"/>
              <a:t>線データ解析に応用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勉強しつつ、いろいろやりたいと思っているところ</a:t>
            </a:r>
            <a:r>
              <a:rPr kumimoji="1" lang="en-US" altLang="ja-JP" dirty="0" smtClean="0"/>
              <a:t>…</a:t>
            </a:r>
          </a:p>
          <a:p>
            <a:pPr lvl="2"/>
            <a:r>
              <a:rPr lang="ja-JP" altLang="en-US" dirty="0" smtClean="0">
                <a:hlinkClick r:id="rId3"/>
              </a:rPr>
              <a:t>過去に発表した論文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様々な科学衛星のデータアーカイブ開発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JAXA</a:t>
            </a:r>
            <a:r>
              <a:rPr lang="ja-JP" altLang="en-US" dirty="0" smtClean="0"/>
              <a:t>の業務。大学院生を投入するつもりはないが、もし興味があれば、参加も可能</a:t>
            </a:r>
            <a:endParaRPr lang="en-US" altLang="ja-JP" dirty="0" smtClean="0"/>
          </a:p>
          <a:p>
            <a:pPr lvl="2"/>
            <a:r>
              <a:rPr kumimoji="1" lang="en-US" altLang="ja-JP" dirty="0" smtClean="0">
                <a:hlinkClick r:id="rId4"/>
              </a:rPr>
              <a:t>DARTS</a:t>
            </a:r>
            <a:r>
              <a:rPr kumimoji="1" lang="en-US" altLang="ja-JP" dirty="0" smtClean="0"/>
              <a:t>, </a:t>
            </a:r>
            <a:r>
              <a:rPr kumimoji="1" lang="en-US" altLang="ja-JP" dirty="0" smtClean="0">
                <a:hlinkClick r:id="rId5"/>
              </a:rPr>
              <a:t>JUDO2</a:t>
            </a:r>
            <a:r>
              <a:rPr kumimoji="1" lang="en-US" altLang="ja-JP" dirty="0" smtClean="0"/>
              <a:t>, </a:t>
            </a:r>
            <a:r>
              <a:rPr kumimoji="1" lang="en-US" altLang="ja-JP" dirty="0" smtClean="0">
                <a:hlinkClick r:id="rId6"/>
              </a:rPr>
              <a:t>UDON2</a:t>
            </a:r>
            <a:r>
              <a:rPr kumimoji="1" lang="ja-JP" altLang="en-US" dirty="0" smtClean="0"/>
              <a:t>など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6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教育目標（理想とする学生像）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975428" cy="435133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人工衛星を用いたスペース天文学が得意だが、地上からでも観測ができる</a:t>
            </a:r>
            <a:endParaRPr kumimoji="1" lang="en-US" altLang="ja-JP" dirty="0" smtClean="0"/>
          </a:p>
          <a:p>
            <a:r>
              <a:rPr lang="en-US" altLang="ja-JP" dirty="0" smtClean="0"/>
              <a:t>X</a:t>
            </a:r>
            <a:r>
              <a:rPr lang="ja-JP" altLang="en-US" dirty="0" smtClean="0"/>
              <a:t>線が得意だが、波長にこだわらずに観測が</a:t>
            </a:r>
            <a:r>
              <a:rPr lang="ja-JP" altLang="en-US" dirty="0" smtClean="0"/>
              <a:t>できる</a:t>
            </a:r>
            <a:endParaRPr lang="en-US" altLang="ja-JP" dirty="0" smtClean="0"/>
          </a:p>
          <a:p>
            <a:r>
              <a:rPr lang="ja-JP" altLang="en-US" dirty="0" smtClean="0"/>
              <a:t>観測装置を良く理解している。</a:t>
            </a:r>
            <a:endParaRPr lang="en-US" altLang="ja-JP" dirty="0" smtClean="0"/>
          </a:p>
          <a:p>
            <a:r>
              <a:rPr kumimoji="1" lang="ja-JP" altLang="en-US" dirty="0" smtClean="0"/>
              <a:t>スペース天文学のデータ解析が得意だが、地上のデータも扱える</a:t>
            </a:r>
            <a:endParaRPr kumimoji="1" lang="en-US" altLang="ja-JP" dirty="0" smtClean="0"/>
          </a:p>
          <a:p>
            <a:r>
              <a:rPr lang="ja-JP" altLang="en-US" dirty="0" smtClean="0"/>
              <a:t>天文衛星・地上天文台のアーカイブデータを使うことができる</a:t>
            </a:r>
            <a:endParaRPr kumimoji="1" lang="en-US" altLang="ja-JP" dirty="0" smtClean="0"/>
          </a:p>
          <a:p>
            <a:r>
              <a:rPr lang="ja-JP" altLang="en-US" dirty="0" smtClean="0"/>
              <a:t>衛星にも地上の天文台にも、自分で観測プロポーザルを書くことができる</a:t>
            </a:r>
            <a:endParaRPr lang="en-US" altLang="ja-JP" dirty="0" smtClean="0"/>
          </a:p>
          <a:p>
            <a:r>
              <a:rPr kumimoji="1" lang="ja-JP" altLang="en-US" dirty="0" smtClean="0"/>
              <a:t>自分で研究テーマを決めて論文を書くことができる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四角形吹き出し 4"/>
          <p:cNvSpPr/>
          <p:nvPr/>
        </p:nvSpPr>
        <p:spPr>
          <a:xfrm>
            <a:off x="6940000" y="745468"/>
            <a:ext cx="5044966" cy="1124607"/>
          </a:xfrm>
          <a:prstGeom prst="wedgeRectCallout">
            <a:avLst>
              <a:gd name="adj1" fmla="val -74346"/>
              <a:gd name="adj2" fmla="val 1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観測対象や波長にこだわっていません。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最高の装置、最高のデータを使って、少しでも、宇宙の姿が明らかにできればよし。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955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64403"/>
            <a:ext cx="10515600" cy="1325563"/>
          </a:xfrm>
        </p:spPr>
        <p:txBody>
          <a:bodyPr/>
          <a:lstStyle/>
          <a:p>
            <a:r>
              <a:rPr kumimoji="1" lang="ja-JP" altLang="en-US" dirty="0" smtClean="0"/>
              <a:t>今までの大学院生の修士論文、博士論文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1837" y="1611416"/>
            <a:ext cx="11263368" cy="5246584"/>
          </a:xfrm>
        </p:spPr>
        <p:txBody>
          <a:bodyPr>
            <a:normAutofit fontScale="70000" lnSpcReduction="20000"/>
          </a:bodyPr>
          <a:lstStyle/>
          <a:p>
            <a:r>
              <a:rPr kumimoji="1" lang="ja-JP" altLang="en-US" dirty="0" smtClean="0"/>
              <a:t>修士論文</a:t>
            </a:r>
            <a:endParaRPr kumimoji="1"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 smtClean="0">
                <a:solidFill>
                  <a:srgbClr val="FF0000"/>
                </a:solidFill>
              </a:rPr>
              <a:t>すばる</a:t>
            </a:r>
            <a:r>
              <a:rPr lang="ja-JP" altLang="en-US" dirty="0"/>
              <a:t>多天体近赤外線撮像分光装置</a:t>
            </a:r>
            <a:r>
              <a:rPr lang="en-US" altLang="ja-JP" dirty="0"/>
              <a:t>(MOIRCS)</a:t>
            </a:r>
            <a:r>
              <a:rPr lang="ja-JP" altLang="en-US" dirty="0"/>
              <a:t>による</a:t>
            </a:r>
            <a:r>
              <a:rPr lang="ja-JP" altLang="en-US" dirty="0">
                <a:solidFill>
                  <a:srgbClr val="0432FF"/>
                </a:solidFill>
              </a:rPr>
              <a:t>銀河リッジ</a:t>
            </a:r>
            <a:r>
              <a:rPr lang="en-US" altLang="ja-JP" dirty="0">
                <a:solidFill>
                  <a:srgbClr val="0432FF"/>
                </a:solidFill>
              </a:rPr>
              <a:t>X</a:t>
            </a:r>
            <a:r>
              <a:rPr lang="ja-JP" altLang="en-US" dirty="0">
                <a:solidFill>
                  <a:srgbClr val="0432FF"/>
                </a:solidFill>
              </a:rPr>
              <a:t>線放射</a:t>
            </a:r>
            <a:r>
              <a:rPr lang="ja-JP" altLang="en-US" dirty="0"/>
              <a:t>の起源天体の</a:t>
            </a:r>
            <a:r>
              <a:rPr lang="ja-JP" altLang="en-US" dirty="0" smtClean="0"/>
              <a:t>研究</a:t>
            </a:r>
            <a:endParaRPr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 smtClean="0">
                <a:solidFill>
                  <a:srgbClr val="0432FF"/>
                </a:solidFill>
              </a:rPr>
              <a:t>特異</a:t>
            </a:r>
            <a:r>
              <a:rPr lang="ja-JP" altLang="en-US" dirty="0">
                <a:solidFill>
                  <a:srgbClr val="0432FF"/>
                </a:solidFill>
              </a:rPr>
              <a:t>天体 </a:t>
            </a:r>
            <a:r>
              <a:rPr lang="en-US" altLang="ja-JP" dirty="0"/>
              <a:t>XSS J12270-4859 </a:t>
            </a:r>
            <a:r>
              <a:rPr lang="ja-JP" altLang="en-US" dirty="0"/>
              <a:t>の多波長</a:t>
            </a:r>
            <a:r>
              <a:rPr lang="ja-JP" altLang="en-US" dirty="0" smtClean="0"/>
              <a:t>観測</a:t>
            </a:r>
            <a:r>
              <a:rPr lang="en-US" altLang="ja-JP" dirty="0" smtClean="0"/>
              <a:t> (</a:t>
            </a:r>
            <a:r>
              <a:rPr lang="ja-JP" altLang="en-US" dirty="0" smtClean="0">
                <a:solidFill>
                  <a:srgbClr val="FF0000"/>
                </a:solidFill>
              </a:rPr>
              <a:t>すざく、</a:t>
            </a:r>
            <a:r>
              <a:rPr lang="en-US" altLang="ja-JP" dirty="0" smtClean="0">
                <a:solidFill>
                  <a:srgbClr val="FF0000"/>
                </a:solidFill>
              </a:rPr>
              <a:t>IRSF</a:t>
            </a:r>
            <a:r>
              <a:rPr lang="ja-JP" altLang="en-US" dirty="0" smtClean="0">
                <a:solidFill>
                  <a:srgbClr val="FF0000"/>
                </a:solidFill>
              </a:rPr>
              <a:t>、</a:t>
            </a:r>
            <a:r>
              <a:rPr lang="ja-JP" altLang="en-US" dirty="0" smtClean="0">
                <a:solidFill>
                  <a:srgbClr val="0432FF"/>
                </a:solidFill>
              </a:rPr>
              <a:t>白色矮星</a:t>
            </a:r>
            <a:r>
              <a:rPr lang="ja-JP" altLang="en-US" dirty="0" smtClean="0"/>
              <a:t>と思いきや、</a:t>
            </a:r>
            <a:r>
              <a:rPr lang="ja-JP" altLang="en-US" dirty="0" smtClean="0">
                <a:solidFill>
                  <a:srgbClr val="0432FF"/>
                </a:solidFill>
              </a:rPr>
              <a:t>中性子星</a:t>
            </a:r>
            <a:r>
              <a:rPr lang="en-US" altLang="ja-JP" dirty="0" smtClean="0">
                <a:solidFill>
                  <a:srgbClr val="0432FF"/>
                </a:solidFill>
              </a:rPr>
              <a:t>[</a:t>
            </a:r>
            <a:r>
              <a:rPr lang="ja-JP" altLang="en-US" dirty="0" smtClean="0">
                <a:solidFill>
                  <a:srgbClr val="0432FF"/>
                </a:solidFill>
              </a:rPr>
              <a:t>パルサー</a:t>
            </a:r>
            <a:r>
              <a:rPr lang="en-US" altLang="ja-JP" dirty="0" smtClean="0">
                <a:solidFill>
                  <a:srgbClr val="0432FF"/>
                </a:solidFill>
              </a:rPr>
              <a:t>]</a:t>
            </a:r>
            <a:r>
              <a:rPr lang="en-US" altLang="ja-JP" dirty="0" smtClean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 smtClean="0">
                <a:solidFill>
                  <a:srgbClr val="FF0000"/>
                </a:solidFill>
              </a:rPr>
              <a:t>すざく</a:t>
            </a:r>
            <a:r>
              <a:rPr lang="ja-JP" altLang="en-US" dirty="0">
                <a:solidFill>
                  <a:srgbClr val="FF0000"/>
                </a:solidFill>
              </a:rPr>
              <a:t>衛星</a:t>
            </a:r>
            <a:r>
              <a:rPr lang="ja-JP" altLang="en-US" dirty="0"/>
              <a:t>による</a:t>
            </a:r>
            <a:r>
              <a:rPr lang="ja-JP" altLang="en-US" dirty="0">
                <a:solidFill>
                  <a:srgbClr val="0432FF"/>
                </a:solidFill>
              </a:rPr>
              <a:t>セイファート銀河</a:t>
            </a:r>
            <a:r>
              <a:rPr lang="ja-JP" altLang="en-US" dirty="0"/>
              <a:t>の広帯域</a:t>
            </a:r>
            <a:r>
              <a:rPr lang="en-US" altLang="ja-JP" dirty="0"/>
              <a:t>X</a:t>
            </a:r>
            <a:r>
              <a:rPr lang="ja-JP" altLang="en-US" dirty="0"/>
              <a:t>線スペクトル変化と鉄輝線構造の</a:t>
            </a:r>
            <a:r>
              <a:rPr lang="ja-JP" altLang="en-US" dirty="0" smtClean="0"/>
              <a:t>研究</a:t>
            </a:r>
            <a:endParaRPr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 smtClean="0">
                <a:solidFill>
                  <a:srgbClr val="FF0000"/>
                </a:solidFill>
              </a:rPr>
              <a:t>すざく</a:t>
            </a:r>
            <a:r>
              <a:rPr lang="ja-JP" altLang="en-US" dirty="0">
                <a:solidFill>
                  <a:srgbClr val="FF0000"/>
                </a:solidFill>
              </a:rPr>
              <a:t>衛星</a:t>
            </a:r>
            <a:r>
              <a:rPr lang="ja-JP" altLang="en-US" dirty="0"/>
              <a:t>による</a:t>
            </a:r>
            <a:r>
              <a:rPr lang="ja-JP" altLang="en-US" dirty="0">
                <a:solidFill>
                  <a:srgbClr val="0432FF"/>
                </a:solidFill>
              </a:rPr>
              <a:t>矮新星</a:t>
            </a:r>
            <a:r>
              <a:rPr lang="ja-JP" altLang="en-US" dirty="0"/>
              <a:t>からの</a:t>
            </a:r>
            <a:r>
              <a:rPr lang="en-US" altLang="ja-JP" dirty="0"/>
              <a:t>X</a:t>
            </a:r>
            <a:r>
              <a:rPr lang="ja-JP" altLang="en-US" dirty="0"/>
              <a:t>線放射の</a:t>
            </a:r>
            <a:r>
              <a:rPr lang="ja-JP" altLang="en-US" dirty="0" smtClean="0"/>
              <a:t>研究</a:t>
            </a:r>
            <a:r>
              <a:rPr lang="en-US" altLang="ja-JP" dirty="0" smtClean="0"/>
              <a:t> (</a:t>
            </a:r>
            <a:r>
              <a:rPr lang="ja-JP" altLang="en-US" dirty="0" smtClean="0">
                <a:solidFill>
                  <a:srgbClr val="0432FF"/>
                </a:solidFill>
              </a:rPr>
              <a:t>白色矮星</a:t>
            </a:r>
            <a:r>
              <a:rPr lang="en-US" altLang="ja-JP" dirty="0" smtClean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 smtClean="0">
                <a:solidFill>
                  <a:srgbClr val="FF0000"/>
                </a:solidFill>
              </a:rPr>
              <a:t>すざく</a:t>
            </a:r>
            <a:r>
              <a:rPr lang="ja-JP" altLang="en-US" dirty="0">
                <a:solidFill>
                  <a:srgbClr val="FF0000"/>
                </a:solidFill>
              </a:rPr>
              <a:t>衛星</a:t>
            </a:r>
            <a:r>
              <a:rPr lang="ja-JP" altLang="en-US" dirty="0"/>
              <a:t>を用いた</a:t>
            </a:r>
            <a:r>
              <a:rPr lang="ja-JP" altLang="en-US" dirty="0">
                <a:solidFill>
                  <a:srgbClr val="0432FF"/>
                </a:solidFill>
              </a:rPr>
              <a:t>ブラックホール連星</a:t>
            </a:r>
            <a:r>
              <a:rPr lang="ja-JP" altLang="en-US" dirty="0"/>
              <a:t>の短時間における</a:t>
            </a:r>
            <a:r>
              <a:rPr lang="en-US" altLang="ja-JP" dirty="0"/>
              <a:t>X</a:t>
            </a:r>
            <a:r>
              <a:rPr lang="ja-JP" altLang="en-US" dirty="0"/>
              <a:t>線スペクトル変動の</a:t>
            </a:r>
            <a:r>
              <a:rPr lang="ja-JP" altLang="en-US" dirty="0" smtClean="0"/>
              <a:t>研究</a:t>
            </a:r>
            <a:endParaRPr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X</a:t>
            </a:r>
            <a:r>
              <a:rPr lang="ja-JP" altLang="en-US" dirty="0"/>
              <a:t>線天文衛星「</a:t>
            </a:r>
            <a:r>
              <a:rPr lang="ja-JP" altLang="en-US" dirty="0">
                <a:solidFill>
                  <a:srgbClr val="FF0000"/>
                </a:solidFill>
              </a:rPr>
              <a:t>すざく</a:t>
            </a:r>
            <a:r>
              <a:rPr lang="ja-JP" altLang="en-US" dirty="0"/>
              <a:t>」アーカイブデータを用いた</a:t>
            </a:r>
            <a:r>
              <a:rPr lang="ja-JP" altLang="en-US" dirty="0">
                <a:solidFill>
                  <a:srgbClr val="0432FF"/>
                </a:solidFill>
              </a:rPr>
              <a:t>天体カタログ</a:t>
            </a:r>
            <a:r>
              <a:rPr lang="ja-JP" altLang="en-US" dirty="0"/>
              <a:t>の</a:t>
            </a:r>
            <a:r>
              <a:rPr lang="ja-JP" altLang="en-US" dirty="0" smtClean="0"/>
              <a:t>開発</a:t>
            </a:r>
            <a:endParaRPr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 smtClean="0">
                <a:solidFill>
                  <a:srgbClr val="0432FF"/>
                </a:solidFill>
              </a:rPr>
              <a:t>セイファート</a:t>
            </a:r>
            <a:r>
              <a:rPr lang="ja-JP" altLang="en-US" dirty="0">
                <a:solidFill>
                  <a:srgbClr val="0432FF"/>
                </a:solidFill>
              </a:rPr>
              <a:t>銀河</a:t>
            </a:r>
            <a:r>
              <a:rPr lang="ja-JP" altLang="en-US" dirty="0"/>
              <a:t>が示す広帯域</a:t>
            </a:r>
            <a:r>
              <a:rPr lang="en-US" altLang="ja-JP" dirty="0"/>
              <a:t>X</a:t>
            </a:r>
            <a:r>
              <a:rPr lang="ja-JP" altLang="en-US" dirty="0"/>
              <a:t>線スペクトル変動に対する統一的な</a:t>
            </a:r>
            <a:r>
              <a:rPr lang="ja-JP" altLang="en-US" dirty="0" smtClean="0"/>
              <a:t>解釈</a:t>
            </a:r>
            <a:r>
              <a:rPr lang="en-US" altLang="ja-JP" dirty="0" smtClean="0"/>
              <a:t>(</a:t>
            </a:r>
            <a:r>
              <a:rPr lang="en-US" altLang="ja-JP" dirty="0" smtClean="0">
                <a:solidFill>
                  <a:srgbClr val="FF0000"/>
                </a:solidFill>
              </a:rPr>
              <a:t>XMM, </a:t>
            </a:r>
            <a:r>
              <a:rPr lang="en-US" altLang="ja-JP" dirty="0" err="1" smtClean="0">
                <a:solidFill>
                  <a:srgbClr val="FF0000"/>
                </a:solidFill>
              </a:rPr>
              <a:t>Suzaku</a:t>
            </a:r>
            <a:r>
              <a:rPr lang="en-US" altLang="ja-JP" dirty="0" smtClean="0">
                <a:solidFill>
                  <a:srgbClr val="FF0000"/>
                </a:solidFill>
              </a:rPr>
              <a:t>, </a:t>
            </a:r>
            <a:r>
              <a:rPr lang="en-US" altLang="ja-JP" dirty="0" err="1" smtClean="0">
                <a:solidFill>
                  <a:srgbClr val="FF0000"/>
                </a:solidFill>
              </a:rPr>
              <a:t>Nustar</a:t>
            </a:r>
            <a:r>
              <a:rPr lang="en-US" altLang="ja-JP" dirty="0" smtClean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 smtClean="0">
                <a:solidFill>
                  <a:srgbClr val="FF0000"/>
                </a:solidFill>
              </a:rPr>
              <a:t>すざく</a:t>
            </a:r>
            <a:r>
              <a:rPr lang="ja-JP" altLang="en-US" dirty="0">
                <a:solidFill>
                  <a:srgbClr val="FF0000"/>
                </a:solidFill>
              </a:rPr>
              <a:t>衛星</a:t>
            </a:r>
            <a:r>
              <a:rPr lang="ja-JP" altLang="en-US" dirty="0"/>
              <a:t>の観測中に偶然発見された</a:t>
            </a:r>
            <a:r>
              <a:rPr lang="en-US" altLang="ja-JP" dirty="0">
                <a:solidFill>
                  <a:srgbClr val="0432FF"/>
                </a:solidFill>
              </a:rPr>
              <a:t>X</a:t>
            </a:r>
            <a:r>
              <a:rPr lang="ja-JP" altLang="en-US" dirty="0">
                <a:solidFill>
                  <a:srgbClr val="0432FF"/>
                </a:solidFill>
              </a:rPr>
              <a:t>線変動天体</a:t>
            </a:r>
            <a:r>
              <a:rPr lang="ja-JP" altLang="en-US" dirty="0"/>
              <a:t>の</a:t>
            </a:r>
            <a:r>
              <a:rPr lang="ja-JP" altLang="en-US" dirty="0" smtClean="0"/>
              <a:t>研究</a:t>
            </a:r>
            <a:r>
              <a:rPr lang="en-US" altLang="ja-JP" dirty="0" smtClean="0"/>
              <a:t>(</a:t>
            </a:r>
            <a:r>
              <a:rPr lang="ja-JP" altLang="en-US" dirty="0" smtClean="0">
                <a:solidFill>
                  <a:srgbClr val="FF0000"/>
                </a:solidFill>
              </a:rPr>
              <a:t>すざく、</a:t>
            </a:r>
            <a:r>
              <a:rPr lang="en-US" altLang="ja-JP" dirty="0" smtClean="0">
                <a:solidFill>
                  <a:srgbClr val="FF0000"/>
                </a:solidFill>
              </a:rPr>
              <a:t>Swift</a:t>
            </a:r>
            <a:r>
              <a:rPr lang="en-US" altLang="ja-JP" dirty="0" smtClean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>
                <a:solidFill>
                  <a:srgbClr val="FF0000"/>
                </a:solidFill>
              </a:rPr>
              <a:t>成層圏気球</a:t>
            </a:r>
            <a:r>
              <a:rPr lang="en-US" altLang="ja-JP" dirty="0">
                <a:solidFill>
                  <a:srgbClr val="FF0000"/>
                </a:solidFill>
              </a:rPr>
              <a:t>VLBI</a:t>
            </a:r>
            <a:r>
              <a:rPr lang="ja-JP" altLang="en-US" dirty="0"/>
              <a:t>観測の実現に向けた地上</a:t>
            </a:r>
            <a:r>
              <a:rPr lang="ja-JP" altLang="en-US" dirty="0" smtClean="0">
                <a:solidFill>
                  <a:srgbClr val="0432FF"/>
                </a:solidFill>
              </a:rPr>
              <a:t>実験</a:t>
            </a:r>
            <a:r>
              <a:rPr lang="en-US" altLang="ja-JP" dirty="0" smtClean="0"/>
              <a:t> (</a:t>
            </a:r>
            <a:r>
              <a:rPr lang="ja-JP" altLang="en-US" dirty="0" smtClean="0"/>
              <a:t>電波、</a:t>
            </a:r>
            <a:r>
              <a:rPr lang="ja-JP" altLang="en-US" dirty="0" smtClean="0">
                <a:solidFill>
                  <a:srgbClr val="FF0000"/>
                </a:solidFill>
              </a:rPr>
              <a:t>気球</a:t>
            </a:r>
            <a:r>
              <a:rPr lang="ja-JP" altLang="en-US" dirty="0" smtClean="0"/>
              <a:t>、実験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r>
              <a:rPr kumimoji="1" lang="ja-JP" altLang="en-US" dirty="0" smtClean="0"/>
              <a:t>博士論文</a:t>
            </a:r>
            <a:endParaRPr lang="en-US" altLang="ja-JP" dirty="0"/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 smtClean="0"/>
              <a:t>X-ray </a:t>
            </a:r>
            <a:r>
              <a:rPr lang="en-US" altLang="ja-JP" dirty="0"/>
              <a:t>Spectral Study of the </a:t>
            </a:r>
            <a:r>
              <a:rPr lang="en-US" altLang="ja-JP" dirty="0">
                <a:solidFill>
                  <a:srgbClr val="0432FF"/>
                </a:solidFill>
              </a:rPr>
              <a:t>Seyfert 1 Galaxy </a:t>
            </a:r>
            <a:r>
              <a:rPr lang="en-US" altLang="ja-JP" dirty="0" smtClean="0"/>
              <a:t>MCG-6-30-15</a:t>
            </a:r>
            <a:r>
              <a:rPr lang="ja-JP" altLang="en-US" dirty="0" smtClean="0"/>
              <a:t>　</a:t>
            </a:r>
            <a:r>
              <a:rPr lang="ja-JP" altLang="en-US" dirty="0">
                <a:solidFill>
                  <a:srgbClr val="FF0000"/>
                </a:solidFill>
              </a:rPr>
              <a:t>すざく</a:t>
            </a:r>
            <a:endParaRPr lang="en-US" altLang="ja-JP" dirty="0"/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 smtClean="0"/>
              <a:t>A </a:t>
            </a:r>
            <a:r>
              <a:rPr lang="en-US" altLang="ja-JP" dirty="0"/>
              <a:t>Statistical Study of Long-term X-ray Variabilities of </a:t>
            </a:r>
            <a:r>
              <a:rPr lang="en-US" altLang="ja-JP" dirty="0">
                <a:solidFill>
                  <a:srgbClr val="0432FF"/>
                </a:solidFill>
              </a:rPr>
              <a:t>Ultraluminous X-ray Sources </a:t>
            </a:r>
            <a:r>
              <a:rPr lang="en-US" altLang="ja-JP" dirty="0"/>
              <a:t>and Galactic Black Hole </a:t>
            </a:r>
            <a:r>
              <a:rPr lang="en-US" altLang="ja-JP" dirty="0" smtClean="0"/>
              <a:t>Binaries</a:t>
            </a:r>
            <a:r>
              <a:rPr lang="ja-JP" altLang="en-US" dirty="0" smtClean="0"/>
              <a:t>　</a:t>
            </a:r>
            <a:r>
              <a:rPr lang="en-US" altLang="ja-JP" dirty="0" smtClean="0">
                <a:solidFill>
                  <a:srgbClr val="FF0000"/>
                </a:solidFill>
              </a:rPr>
              <a:t>Chandra, XMM, MAXI</a:t>
            </a:r>
            <a:endParaRPr lang="en-US" altLang="ja-JP" dirty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 smtClean="0"/>
              <a:t>An </a:t>
            </a:r>
            <a:r>
              <a:rPr lang="en-US" altLang="ja-JP" dirty="0"/>
              <a:t>X-ray and Near-Infrared Study of the </a:t>
            </a:r>
            <a:r>
              <a:rPr lang="en-US" altLang="ja-JP" dirty="0">
                <a:solidFill>
                  <a:srgbClr val="0432FF"/>
                </a:solidFill>
              </a:rPr>
              <a:t>Galactic Ridge X-ray </a:t>
            </a:r>
            <a:r>
              <a:rPr lang="en-US" altLang="ja-JP" dirty="0" smtClean="0">
                <a:solidFill>
                  <a:srgbClr val="0432FF"/>
                </a:solidFill>
              </a:rPr>
              <a:t>Emission </a:t>
            </a:r>
            <a:r>
              <a:rPr lang="en-US" altLang="ja-JP" dirty="0" smtClean="0">
                <a:solidFill>
                  <a:srgbClr val="FF0000"/>
                </a:solidFill>
              </a:rPr>
              <a:t>(Chandra, </a:t>
            </a:r>
            <a:r>
              <a:rPr lang="ja-JP" altLang="en-US" dirty="0" smtClean="0">
                <a:solidFill>
                  <a:srgbClr val="FF0000"/>
                </a:solidFill>
              </a:rPr>
              <a:t>すばる、</a:t>
            </a:r>
            <a:r>
              <a:rPr lang="en-US" altLang="ja-JP" dirty="0" smtClean="0">
                <a:solidFill>
                  <a:srgbClr val="FF0000"/>
                </a:solidFill>
              </a:rPr>
              <a:t>IRSF)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 smtClean="0"/>
              <a:t>(“Spectral modeling of the </a:t>
            </a:r>
            <a:r>
              <a:rPr lang="en-US" altLang="ja-JP" dirty="0" smtClean="0">
                <a:solidFill>
                  <a:srgbClr val="0432FF"/>
                </a:solidFill>
              </a:rPr>
              <a:t>super-soft X-ray sources (</a:t>
            </a:r>
            <a:r>
              <a:rPr lang="ja-JP" altLang="en-US" dirty="0" smtClean="0">
                <a:solidFill>
                  <a:srgbClr val="0432FF"/>
                </a:solidFill>
              </a:rPr>
              <a:t>白色矮星</a:t>
            </a:r>
            <a:r>
              <a:rPr lang="en-US" altLang="ja-JP" dirty="0" smtClean="0">
                <a:solidFill>
                  <a:srgbClr val="0432FF"/>
                </a:solidFill>
              </a:rPr>
              <a:t>) </a:t>
            </a:r>
            <a:r>
              <a:rPr lang="en-US" altLang="ja-JP" dirty="0" smtClean="0"/>
              <a:t>with Monte Carlo simulation”) </a:t>
            </a:r>
            <a:r>
              <a:rPr lang="en-US" altLang="ja-JP" dirty="0" smtClean="0">
                <a:solidFill>
                  <a:srgbClr val="FF0000"/>
                </a:solidFill>
              </a:rPr>
              <a:t>XMM</a:t>
            </a:r>
            <a:endParaRPr lang="en-US" altLang="ja-JP" dirty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 smtClean="0"/>
              <a:t>On </a:t>
            </a:r>
            <a:r>
              <a:rPr lang="en-US" altLang="ja-JP" dirty="0"/>
              <a:t>the X-ray spectral variability in the Fe-K band of </a:t>
            </a:r>
            <a:r>
              <a:rPr lang="en-US" altLang="ja-JP" dirty="0">
                <a:solidFill>
                  <a:srgbClr val="0432FF"/>
                </a:solidFill>
              </a:rPr>
              <a:t>active galactic </a:t>
            </a:r>
            <a:r>
              <a:rPr lang="en-US" altLang="ja-JP" dirty="0" smtClean="0">
                <a:solidFill>
                  <a:srgbClr val="0432FF"/>
                </a:solidFill>
              </a:rPr>
              <a:t>nuclei </a:t>
            </a:r>
            <a:r>
              <a:rPr lang="en-US" altLang="ja-JP" dirty="0" smtClean="0"/>
              <a:t>(</a:t>
            </a:r>
            <a:r>
              <a:rPr lang="en-US" altLang="ja-JP" dirty="0" smtClean="0">
                <a:solidFill>
                  <a:srgbClr val="FF0000"/>
                </a:solidFill>
              </a:rPr>
              <a:t>XMM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642302" y="1215484"/>
            <a:ext cx="4201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どれも研究室</a:t>
            </a:r>
            <a:r>
              <a:rPr kumimoji="1" lang="en-US" altLang="ja-JP" dirty="0" smtClean="0"/>
              <a:t>HP</a:t>
            </a:r>
            <a:r>
              <a:rPr kumimoji="1" lang="ja-JP" altLang="en-US" dirty="0" smtClean="0"/>
              <a:t>から</a:t>
            </a:r>
            <a:r>
              <a:rPr kumimoji="1" lang="ja-JP" altLang="en-US" dirty="0" smtClean="0">
                <a:hlinkClick r:id="rId2"/>
              </a:rPr>
              <a:t>ダウンロード可能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3552" y="1120634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赤字は装置</a:t>
            </a:r>
            <a:r>
              <a:rPr kumimoji="1" lang="ja-JP" altLang="en-US" dirty="0" smtClean="0"/>
              <a:t>、</a:t>
            </a:r>
            <a:r>
              <a:rPr kumimoji="1" lang="ja-JP" altLang="en-US" dirty="0" smtClean="0">
                <a:solidFill>
                  <a:srgbClr val="0432FF"/>
                </a:solidFill>
              </a:rPr>
              <a:t>青字は研究対象</a:t>
            </a:r>
            <a:endParaRPr kumimoji="1" lang="ja-JP" altLang="en-US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00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その他</a:t>
            </a:r>
            <a:r>
              <a:rPr kumimoji="1" lang="en-US" altLang="ja-JP" dirty="0" smtClean="0"/>
              <a:t> 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62866"/>
            <a:ext cx="10515600" cy="479348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「ひとみ」衛星、</a:t>
            </a:r>
            <a:r>
              <a:rPr kumimoji="1" lang="en-US" altLang="ja-JP" dirty="0" smtClean="0"/>
              <a:t>2016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月打ち上げ、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月運用終了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短期間のわずかな観測から、多くの素晴らしい論文が出版された。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マイクロカロリメーターの威力（過去最高のエネルギー分解能）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21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6276645" y="2002547"/>
            <a:ext cx="5158609" cy="1169385"/>
          </a:xfrm>
        </p:spPr>
        <p:txBody>
          <a:bodyPr/>
          <a:lstStyle/>
          <a:p>
            <a:pPr eaLnBrk="1" hangingPunct="1"/>
            <a:r>
              <a:rPr lang="en-US" altLang="en-US" sz="1800">
                <a:latin typeface="Arial" charset="0"/>
              </a:rPr>
              <a:t>Full array spectrum of the core of the Perseus cluster obtained by the </a:t>
            </a:r>
            <a:r>
              <a:rPr lang="en-US" altLang="en-US" sz="1800" dirty="0" err="1">
                <a:latin typeface="Arial" charset="0"/>
              </a:rPr>
              <a:t>Hitomi</a:t>
            </a:r>
            <a:r>
              <a:rPr lang="en-US" altLang="en-US" sz="1800" dirty="0">
                <a:latin typeface="Arial" charset="0"/>
              </a:rPr>
              <a:t> observatory</a:t>
            </a:r>
          </a:p>
        </p:txBody>
      </p:sp>
      <p:pic>
        <p:nvPicPr>
          <p:cNvPr id="2051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2828" y="3171932"/>
            <a:ext cx="5873915" cy="2808454"/>
          </a:xfrm>
        </p:spPr>
      </p:pic>
      <p:pic>
        <p:nvPicPr>
          <p:cNvPr id="2052" name="Picture 5" descr="D:\PPT_Out\nature-logo.jpg"/>
          <p:cNvPicPr>
            <a:picLocks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7289" y="6362700"/>
            <a:ext cx="13335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itle 1"/>
          <p:cNvSpPr txBox="1">
            <a:spLocks/>
          </p:cNvSpPr>
          <p:nvPr/>
        </p:nvSpPr>
        <p:spPr bwMode="auto">
          <a:xfrm>
            <a:off x="3282293" y="6362700"/>
            <a:ext cx="8229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en-US" sz="1200" dirty="0">
                <a:latin typeface="Arial" charset="0"/>
              </a:rPr>
              <a:t>The </a:t>
            </a:r>
            <a:r>
              <a:rPr lang="fr-FR" altLang="en-US" sz="1200" dirty="0" err="1">
                <a:latin typeface="Arial" charset="0"/>
              </a:rPr>
              <a:t>Hitomi</a:t>
            </a:r>
            <a:r>
              <a:rPr lang="fr-FR" altLang="en-US" sz="1200" dirty="0">
                <a:latin typeface="Arial" charset="0"/>
              </a:rPr>
              <a:t> collaboration </a:t>
            </a:r>
            <a:r>
              <a:rPr lang="fr-FR" altLang="en-US" sz="1200" i="1" dirty="0">
                <a:latin typeface="Arial" charset="0"/>
              </a:rPr>
              <a:t>Nature </a:t>
            </a:r>
            <a:r>
              <a:rPr lang="fr-FR" altLang="en-US" sz="1200" b="1" dirty="0">
                <a:latin typeface="Arial" charset="0"/>
              </a:rPr>
              <a:t>535,</a:t>
            </a:r>
            <a:r>
              <a:rPr lang="fr-FR" altLang="en-US" sz="1200" i="1" dirty="0">
                <a:latin typeface="Arial" charset="0"/>
              </a:rPr>
              <a:t> </a:t>
            </a:r>
            <a:r>
              <a:rPr lang="fr-FR" altLang="en-US" sz="1200" dirty="0">
                <a:latin typeface="Arial" charset="0"/>
              </a:rPr>
              <a:t>117–121 (2016) doi:10.1038/nature18627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Arial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8439" y="18789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1800" smtClean="0">
                <a:latin typeface="Arial" charset="0"/>
              </a:rPr>
              <a:t>The region of the Perseus cluster observed by the SXS</a:t>
            </a:r>
            <a:endParaRPr lang="en-US" altLang="en-US" sz="1800">
              <a:latin typeface="Arial" charset="0"/>
            </a:endParaRPr>
          </a:p>
        </p:txBody>
      </p:sp>
      <p:pic>
        <p:nvPicPr>
          <p:cNvPr id="7" name="Content Placeholder 3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2228" y="1053057"/>
            <a:ext cx="4800600" cy="2243137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478440" y="3678508"/>
            <a:ext cx="47031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・人類最初の</a:t>
            </a:r>
            <a:r>
              <a:rPr kumimoji="1" lang="en-US" altLang="ja-JP" dirty="0" smtClean="0"/>
              <a:t>”</a:t>
            </a:r>
            <a:r>
              <a:rPr kumimoji="1" lang="ja-JP" altLang="en-US" dirty="0" smtClean="0"/>
              <a:t>マイクロカロリメーター</a:t>
            </a:r>
            <a:r>
              <a:rPr kumimoji="1" lang="en-US" altLang="ja-JP" dirty="0" smtClean="0"/>
              <a:t>”</a:t>
            </a:r>
            <a:r>
              <a:rPr kumimoji="1" lang="ja-JP" altLang="en-US" dirty="0" smtClean="0"/>
              <a:t>による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線観測の実現</a:t>
            </a:r>
            <a:endParaRPr kumimoji="1" lang="en-US" altLang="ja-JP" dirty="0" smtClean="0"/>
          </a:p>
          <a:p>
            <a:r>
              <a:rPr lang="ja-JP" altLang="en-US" dirty="0" smtClean="0"/>
              <a:t>・過去の装置に比べ、約</a:t>
            </a:r>
            <a:r>
              <a:rPr lang="en-US" altLang="ja-JP" dirty="0" smtClean="0"/>
              <a:t>20</a:t>
            </a:r>
            <a:r>
              <a:rPr lang="ja-JP" altLang="en-US" dirty="0" smtClean="0"/>
              <a:t>倍のエネルギー分解能</a:t>
            </a:r>
            <a:endParaRPr lang="en-US" altLang="ja-JP" dirty="0" smtClean="0"/>
          </a:p>
          <a:p>
            <a:r>
              <a:rPr kumimoji="1" lang="ja-JP" altLang="en-US" dirty="0" smtClean="0"/>
              <a:t>・ペルセウス銀河団の鉄輝線の幅を測定、運動速度に制限</a:t>
            </a:r>
            <a:endParaRPr kumimoji="1" lang="en-US" altLang="ja-JP" dirty="0" smtClean="0"/>
          </a:p>
          <a:p>
            <a:r>
              <a:rPr lang="ja-JP" altLang="en-US" dirty="0" smtClean="0"/>
              <a:t>・意外に運動速度が低かった（乱流はなかった）。</a:t>
            </a:r>
            <a:endParaRPr kumimoji="1" lang="en-US" altLang="ja-JP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9669" y="6117630"/>
            <a:ext cx="4262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hlinkClick r:id="rId6"/>
              </a:rPr>
              <a:t>NASA</a:t>
            </a:r>
            <a:r>
              <a:rPr kumimoji="1" lang="ja-JP" altLang="en-US" dirty="0" smtClean="0">
                <a:hlinkClick r:id="rId6"/>
              </a:rPr>
              <a:t>が作成したプロモーションビデオ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</a:t>
            </a:r>
            <a:r>
              <a:rPr lang="ja-JP" altLang="en-US" dirty="0" smtClean="0"/>
              <a:t>必見！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YouTube NASA</a:t>
            </a:r>
            <a:r>
              <a:rPr kumimoji="1" lang="ja-JP" altLang="en-US" dirty="0" smtClean="0"/>
              <a:t>チャンネル）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832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その他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62865"/>
            <a:ext cx="10515600" cy="4943037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JAXA/ISAS</a:t>
            </a:r>
            <a:r>
              <a:rPr lang="ja-JP" altLang="en-US" dirty="0" smtClean="0"/>
              <a:t>では、急ピッチで</a:t>
            </a:r>
            <a:r>
              <a:rPr lang="en-US" altLang="ja-JP" dirty="0" smtClean="0">
                <a:solidFill>
                  <a:srgbClr val="FF0000"/>
                </a:solidFill>
                <a:hlinkClick r:id="rId2"/>
              </a:rPr>
              <a:t>XRISM</a:t>
            </a:r>
            <a:r>
              <a:rPr lang="en-US" altLang="ja-JP" dirty="0" smtClean="0">
                <a:hlinkClick r:id="rId2"/>
              </a:rPr>
              <a:t>(X-Ray Imaging and Spectroscopy Mission)</a:t>
            </a:r>
            <a:r>
              <a:rPr lang="ja-JP" altLang="en-US" dirty="0" smtClean="0"/>
              <a:t>を準備中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「ひとみ」でやり残したマイクロカロリメーターによるサイエンスのリカバリ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>
                <a:solidFill>
                  <a:srgbClr val="FF0000"/>
                </a:solidFill>
              </a:rPr>
              <a:t>2022</a:t>
            </a:r>
            <a:r>
              <a:rPr kumimoji="1" lang="ja-JP" altLang="en-US" dirty="0" smtClean="0">
                <a:solidFill>
                  <a:srgbClr val="FF0000"/>
                </a:solidFill>
              </a:rPr>
              <a:t>年初頭に打ち上げ目標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pPr lvl="1"/>
            <a:r>
              <a:rPr lang="en-US" altLang="ja-JP" b="1" dirty="0" smtClean="0">
                <a:solidFill>
                  <a:srgbClr val="FF0000"/>
                </a:solidFill>
              </a:rPr>
              <a:t>2020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年度大学院入学の学生の博士論文にピッタリ！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r>
              <a:rPr lang="en-US" altLang="ja-JP" dirty="0" smtClean="0"/>
              <a:t>XRISM</a:t>
            </a:r>
            <a:r>
              <a:rPr lang="ja-JP" altLang="en-US" dirty="0" smtClean="0"/>
              <a:t>まで何をやるか？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X</a:t>
            </a:r>
            <a:r>
              <a:rPr kumimoji="1" lang="ja-JP" altLang="en-US" dirty="0" smtClean="0"/>
              <a:t>線データ解析（</a:t>
            </a:r>
            <a:r>
              <a:rPr kumimoji="1" lang="en-US" altLang="ja-JP" dirty="0" smtClean="0"/>
              <a:t>MAXI</a:t>
            </a:r>
            <a:r>
              <a:rPr kumimoji="1" lang="ja-JP" altLang="en-US" dirty="0" smtClean="0"/>
              <a:t>、すざく、</a:t>
            </a:r>
            <a:r>
              <a:rPr kumimoji="1" lang="en-US" altLang="ja-JP" dirty="0" smtClean="0"/>
              <a:t>XMM</a:t>
            </a:r>
            <a:r>
              <a:rPr lang="ja-JP" altLang="en-US" dirty="0" smtClean="0"/>
              <a:t>、</a:t>
            </a:r>
            <a:r>
              <a:rPr lang="en-US" altLang="ja-JP" dirty="0" smtClean="0"/>
              <a:t>Chandra</a:t>
            </a:r>
            <a:r>
              <a:rPr lang="ja-JP" altLang="en-US" dirty="0" smtClean="0"/>
              <a:t>、</a:t>
            </a:r>
            <a:r>
              <a:rPr lang="en-US" altLang="ja-JP" dirty="0" smtClean="0"/>
              <a:t>Swift</a:t>
            </a:r>
            <a:r>
              <a:rPr lang="ja-JP" altLang="en-US" dirty="0" smtClean="0"/>
              <a:t>、</a:t>
            </a:r>
            <a:r>
              <a:rPr lang="en-US" altLang="ja-JP" dirty="0" err="1" smtClean="0"/>
              <a:t>NuSTAR</a:t>
            </a:r>
            <a:r>
              <a:rPr lang="en-US" altLang="ja-JP" dirty="0" smtClean="0"/>
              <a:t>, NICER</a:t>
            </a:r>
            <a:r>
              <a:rPr lang="ja-JP" altLang="en-US" dirty="0" smtClean="0"/>
              <a:t>など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ISAS</a:t>
            </a:r>
            <a:r>
              <a:rPr lang="ja-JP" altLang="en-US" dirty="0" smtClean="0"/>
              <a:t>の研究者が行っている開発・実験</a:t>
            </a:r>
            <a:r>
              <a:rPr lang="ja-JP" altLang="en-US" dirty="0" smtClean="0"/>
              <a:t>に参加（気球</a:t>
            </a:r>
            <a:r>
              <a:rPr lang="en-US" altLang="ja-JP" dirty="0" smtClean="0"/>
              <a:t>VLBI</a:t>
            </a:r>
            <a:r>
              <a:rPr lang="ja-JP" altLang="en-US" dirty="0" smtClean="0"/>
              <a:t>、</a:t>
            </a:r>
            <a:r>
              <a:rPr lang="en-US" altLang="ja-JP" dirty="0" err="1" smtClean="0"/>
              <a:t>LiteBIRD</a:t>
            </a:r>
            <a:r>
              <a:rPr lang="ja-JP" altLang="en-US" dirty="0" smtClean="0"/>
              <a:t>、重力波など）</a:t>
            </a:r>
            <a:endParaRPr lang="en-US" altLang="ja-JP" dirty="0" smtClean="0"/>
          </a:p>
          <a:p>
            <a:pPr lvl="1"/>
            <a:r>
              <a:rPr kumimoji="1" lang="ja-JP" altLang="en-US" dirty="0" smtClean="0">
                <a:solidFill>
                  <a:srgbClr val="FF0000"/>
                </a:solidFill>
              </a:rPr>
              <a:t>「ひとみ」を失ったのは大ピンチだが、</a:t>
            </a:r>
            <a:r>
              <a:rPr lang="ja-JP" altLang="en-US" dirty="0" smtClean="0">
                <a:solidFill>
                  <a:srgbClr val="FF0000"/>
                </a:solidFill>
              </a:rPr>
              <a:t>何をやってもいい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というメリットも</a:t>
            </a:r>
            <a:r>
              <a:rPr lang="ja-JP" altLang="en-US" dirty="0" smtClean="0">
                <a:solidFill>
                  <a:srgbClr val="FF0000"/>
                </a:solidFill>
              </a:rPr>
              <a:t>！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en-US" altLang="ja-JP" dirty="0" smtClean="0"/>
              <a:t>2018</a:t>
            </a:r>
            <a:r>
              <a:rPr lang="ja-JP" altLang="en-US" dirty="0" smtClean="0"/>
              <a:t>年度、</a:t>
            </a:r>
            <a:r>
              <a:rPr lang="en-US" altLang="ja-JP" dirty="0" smtClean="0"/>
              <a:t>M2</a:t>
            </a:r>
            <a:r>
              <a:rPr lang="ja-JP" altLang="en-US" dirty="0" smtClean="0"/>
              <a:t>は北海道で気球</a:t>
            </a:r>
            <a:r>
              <a:rPr lang="en-US" altLang="ja-JP" dirty="0" smtClean="0"/>
              <a:t>VLBI</a:t>
            </a:r>
            <a:r>
              <a:rPr lang="ja-JP" altLang="en-US" dirty="0" smtClean="0"/>
              <a:t>実験に参加。</a:t>
            </a:r>
            <a:r>
              <a:rPr lang="en-US" altLang="ja-JP" dirty="0" smtClean="0"/>
              <a:t>M1</a:t>
            </a:r>
            <a:r>
              <a:rPr lang="ja-JP" altLang="en-US" dirty="0" smtClean="0"/>
              <a:t>は</a:t>
            </a:r>
            <a:r>
              <a:rPr lang="en-US" altLang="ja-JP" dirty="0" smtClean="0"/>
              <a:t>Wolf-</a:t>
            </a:r>
            <a:r>
              <a:rPr lang="en-US" altLang="ja-JP" dirty="0" err="1" smtClean="0"/>
              <a:t>Rayet</a:t>
            </a:r>
            <a:r>
              <a:rPr lang="ja-JP" altLang="en-US" dirty="0" smtClean="0"/>
              <a:t>星の論文</a:t>
            </a:r>
            <a:r>
              <a:rPr lang="en-US" altLang="ja-JP" dirty="0" smtClean="0"/>
              <a:t>(XMM</a:t>
            </a:r>
            <a:r>
              <a:rPr lang="ja-JP" altLang="en-US" dirty="0" smtClean="0"/>
              <a:t>衛星データ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を主著者で出版、</a:t>
            </a:r>
            <a:r>
              <a:rPr lang="en-US" altLang="ja-JP" dirty="0" smtClean="0"/>
              <a:t>KAGRA</a:t>
            </a:r>
            <a:r>
              <a:rPr lang="ja-JP" altLang="en-US" dirty="0" smtClean="0"/>
              <a:t>実験にも参加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今年度の</a:t>
            </a:r>
            <a:r>
              <a:rPr lang="en-US" altLang="ja-JP" dirty="0" smtClean="0"/>
              <a:t>M1</a:t>
            </a:r>
            <a:r>
              <a:rPr lang="ja-JP" altLang="en-US" dirty="0" smtClean="0"/>
              <a:t>は</a:t>
            </a:r>
            <a:r>
              <a:rPr lang="en-US" altLang="ja-JP" dirty="0" smtClean="0"/>
              <a:t>MAXI</a:t>
            </a:r>
            <a:r>
              <a:rPr lang="ja-JP" altLang="en-US" dirty="0" smtClean="0"/>
              <a:t>の</a:t>
            </a:r>
            <a:r>
              <a:rPr lang="en-US" altLang="ja-JP" dirty="0" smtClean="0"/>
              <a:t>X</a:t>
            </a:r>
            <a:r>
              <a:rPr lang="ja-JP" altLang="en-US" dirty="0" smtClean="0"/>
              <a:t>線データ</a:t>
            </a:r>
            <a:r>
              <a:rPr lang="ja-JP" altLang="en-US" dirty="0" smtClean="0"/>
              <a:t>解析と</a:t>
            </a:r>
            <a:r>
              <a:rPr lang="en-US" altLang="ja-JP" dirty="0" err="1" smtClean="0"/>
              <a:t>LiteBIRD</a:t>
            </a:r>
            <a:r>
              <a:rPr lang="ja-JP" altLang="en-US" dirty="0" smtClean="0"/>
              <a:t>の開発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11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その他</a:t>
            </a:r>
            <a:r>
              <a:rPr lang="en-US" altLang="ja-JP" dirty="0" smtClean="0"/>
              <a:t>(3)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国際卓越大学院制度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M1</a:t>
            </a:r>
            <a:r>
              <a:rPr lang="ja-JP" altLang="en-US" dirty="0" smtClean="0"/>
              <a:t>の前期に募集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M1</a:t>
            </a:r>
            <a:r>
              <a:rPr kumimoji="1" lang="ja-JP" altLang="en-US" dirty="0" smtClean="0"/>
              <a:t>の後期から奨学金が貰える。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2018</a:t>
            </a:r>
            <a:r>
              <a:rPr lang="ja-JP" altLang="en-US" dirty="0" smtClean="0"/>
              <a:t>年度の</a:t>
            </a:r>
            <a:r>
              <a:rPr lang="en-US" altLang="ja-JP" dirty="0" smtClean="0"/>
              <a:t>M1</a:t>
            </a:r>
            <a:r>
              <a:rPr lang="ja-JP" altLang="en-US" dirty="0" smtClean="0"/>
              <a:t>は「フォトン卓越大学院」に合格。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テーマは、「</a:t>
            </a:r>
            <a:r>
              <a:rPr lang="ja-JP" altLang="en-US" dirty="0" smtClean="0">
                <a:solidFill>
                  <a:srgbClr val="FF0000"/>
                </a:solidFill>
              </a:rPr>
              <a:t>史上</a:t>
            </a:r>
            <a:r>
              <a:rPr lang="ja-JP" altLang="ja-JP" dirty="0" smtClean="0">
                <a:solidFill>
                  <a:srgbClr val="FF0000"/>
                </a:solidFill>
              </a:rPr>
              <a:t>初の</a:t>
            </a:r>
            <a:r>
              <a:rPr lang="en-US" altLang="ja-JP" dirty="0" smtClean="0">
                <a:solidFill>
                  <a:srgbClr val="FF0000"/>
                </a:solidFill>
              </a:rPr>
              <a:t>X</a:t>
            </a:r>
            <a:r>
              <a:rPr lang="ja-JP" altLang="en-US" dirty="0" smtClean="0">
                <a:solidFill>
                  <a:srgbClr val="FF0000"/>
                </a:solidFill>
              </a:rPr>
              <a:t>線連星系からの</a:t>
            </a:r>
            <a:r>
              <a:rPr lang="ja-JP" altLang="ja-JP" dirty="0" smtClean="0">
                <a:solidFill>
                  <a:srgbClr val="FF0000"/>
                </a:solidFill>
              </a:rPr>
              <a:t>重力波検出</a:t>
            </a:r>
            <a:r>
              <a:rPr lang="ja-JP" altLang="en-US" dirty="0" smtClean="0"/>
              <a:t>」。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応募を推奨、できるだけサポートします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現</a:t>
            </a:r>
            <a:r>
              <a:rPr lang="en-US" altLang="ja-JP" dirty="0" smtClean="0"/>
              <a:t>M1</a:t>
            </a:r>
            <a:r>
              <a:rPr lang="ja-JP" altLang="en-US" dirty="0" smtClean="0"/>
              <a:t>は、「</a:t>
            </a:r>
            <a:r>
              <a:rPr lang="en-US" altLang="ja-JP" dirty="0" err="1" smtClean="0"/>
              <a:t>LiteBIRD</a:t>
            </a:r>
            <a:r>
              <a:rPr lang="ja-JP" altLang="en-US" dirty="0" smtClean="0"/>
              <a:t>と</a:t>
            </a:r>
            <a:r>
              <a:rPr lang="en-US" altLang="ja-JP" dirty="0" smtClean="0"/>
              <a:t>XRISM</a:t>
            </a:r>
            <a:r>
              <a:rPr lang="ja-JP" altLang="en-US" dirty="0" smtClean="0"/>
              <a:t>を用いた宇宙インフレーションと元素の起源」で申請書類執筆中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35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1098</Words>
  <Application>Microsoft Macintosh PowerPoint</Application>
  <PresentationFormat>ワイド画面</PresentationFormat>
  <Paragraphs>103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Yu Gothic</vt:lpstr>
      <vt:lpstr>Yu Gothic Light</vt:lpstr>
      <vt:lpstr>Arial</vt:lpstr>
      <vt:lpstr>ホワイト</vt:lpstr>
      <vt:lpstr>大学院進学希望者への ガイダンス資料</vt:lpstr>
      <vt:lpstr>研究室の特徴  http://www.isas.jaxa.jp/home/ebisawalab/</vt:lpstr>
      <vt:lpstr>専門</vt:lpstr>
      <vt:lpstr>教育目標（理想とする学生像）</vt:lpstr>
      <vt:lpstr>今までの大学院生の修士論文、博士論文</vt:lpstr>
      <vt:lpstr>その他 (1)</vt:lpstr>
      <vt:lpstr>Full array spectrum of the core of the Perseus cluster obtained by the Hitomi observatory</vt:lpstr>
      <vt:lpstr>その他(2)</vt:lpstr>
      <vt:lpstr>その他(3)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ガイダンス資料</dc:title>
  <dc:creator>海老沢 研</dc:creator>
  <cp:lastModifiedBy>海老沢 研</cp:lastModifiedBy>
  <cp:revision>139</cp:revision>
  <dcterms:created xsi:type="dcterms:W3CDTF">2018-06-06T14:59:17Z</dcterms:created>
  <dcterms:modified xsi:type="dcterms:W3CDTF">2019-06-06T16:03:12Z</dcterms:modified>
</cp:coreProperties>
</file>